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80" r:id="rId3"/>
    <p:sldId id="281" r:id="rId4"/>
    <p:sldId id="271" r:id="rId5"/>
    <p:sldId id="265" r:id="rId6"/>
    <p:sldId id="279" r:id="rId7"/>
    <p:sldId id="282" r:id="rId8"/>
    <p:sldId id="285" r:id="rId9"/>
    <p:sldId id="287" r:id="rId10"/>
    <p:sldId id="27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96B4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14" autoAdjust="0"/>
  </p:normalViewPr>
  <p:slideViewPr>
    <p:cSldViewPr>
      <p:cViewPr varScale="1">
        <p:scale>
          <a:sx n="111" d="100"/>
          <a:sy n="111" d="100"/>
        </p:scale>
        <p:origin x="161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8A146D-4962-43C1-978F-B5E5AF407F4C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5E46600-144D-40E3-8F6A-0EB2E8B3908F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Речевое развитие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91BC47-1485-4824-89E8-D610DC4F79EA}" type="parTrans" cxnId="{4B401E9B-316D-401A-B846-331D0671C86C}">
      <dgm:prSet/>
      <dgm:spPr/>
      <dgm:t>
        <a:bodyPr/>
        <a:lstStyle/>
        <a:p>
          <a:endParaRPr lang="ru-RU"/>
        </a:p>
      </dgm:t>
    </dgm:pt>
    <dgm:pt modelId="{D1BEF304-5FB9-4A6F-A7FD-7FF32B04B125}" type="sibTrans" cxnId="{4B401E9B-316D-401A-B846-331D0671C86C}">
      <dgm:prSet/>
      <dgm:spPr/>
      <dgm:t>
        <a:bodyPr/>
        <a:lstStyle/>
        <a:p>
          <a:endParaRPr lang="ru-RU"/>
        </a:p>
      </dgm:t>
    </dgm:pt>
    <dgm:pt modelId="{55025AC3-4B34-419E-BF1E-CACBEC16BA21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Художественно –эстетическое развитие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37CE84-3265-4446-BACE-5E712C936A26}" type="parTrans" cxnId="{E5AE5A5A-0650-46E6-8F98-786AEEAEA0FB}">
      <dgm:prSet/>
      <dgm:spPr/>
      <dgm:t>
        <a:bodyPr/>
        <a:lstStyle/>
        <a:p>
          <a:endParaRPr lang="ru-RU"/>
        </a:p>
      </dgm:t>
    </dgm:pt>
    <dgm:pt modelId="{0A45AC01-EA09-4DCC-9A47-36EE4F26101F}" type="sibTrans" cxnId="{E5AE5A5A-0650-46E6-8F98-786AEEAEA0FB}">
      <dgm:prSet/>
      <dgm:spPr/>
      <dgm:t>
        <a:bodyPr/>
        <a:lstStyle/>
        <a:p>
          <a:endParaRPr lang="ru-RU"/>
        </a:p>
      </dgm:t>
    </dgm:pt>
    <dgm:pt modelId="{5A5922AA-0961-4263-A820-B22890BA4AFB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Познавательное развитие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8041AE-560E-4DEC-A4C0-FF72E115B408}" type="parTrans" cxnId="{E042A3C1-0033-46D8-A883-2C5C48E600E5}">
      <dgm:prSet/>
      <dgm:spPr/>
      <dgm:t>
        <a:bodyPr/>
        <a:lstStyle/>
        <a:p>
          <a:endParaRPr lang="ru-RU"/>
        </a:p>
      </dgm:t>
    </dgm:pt>
    <dgm:pt modelId="{BD381D33-CDE6-432E-8597-2F2C377F330B}" type="sibTrans" cxnId="{E042A3C1-0033-46D8-A883-2C5C48E600E5}">
      <dgm:prSet/>
      <dgm:spPr/>
      <dgm:t>
        <a:bodyPr/>
        <a:lstStyle/>
        <a:p>
          <a:endParaRPr lang="ru-RU"/>
        </a:p>
      </dgm:t>
    </dgm:pt>
    <dgm:pt modelId="{19DA9E81-D1AB-4971-B426-BFFDEA29B365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Социально – коммуникативное развитие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F81770-F0C1-4DAA-BA3E-D778D0CE1E79}" type="parTrans" cxnId="{F39E8350-38C7-461E-82FB-E78707DCECEF}">
      <dgm:prSet/>
      <dgm:spPr/>
      <dgm:t>
        <a:bodyPr/>
        <a:lstStyle/>
        <a:p>
          <a:endParaRPr lang="ru-RU"/>
        </a:p>
      </dgm:t>
    </dgm:pt>
    <dgm:pt modelId="{73C74DF5-7C8B-47FD-95ED-1F099342EF4E}" type="sibTrans" cxnId="{F39E8350-38C7-461E-82FB-E78707DCECEF}">
      <dgm:prSet/>
      <dgm:spPr/>
      <dgm:t>
        <a:bodyPr/>
        <a:lstStyle/>
        <a:p>
          <a:endParaRPr lang="ru-RU"/>
        </a:p>
      </dgm:t>
    </dgm:pt>
    <dgm:pt modelId="{09265432-4FDC-4FCA-9F8A-1109D3A84540}">
      <dgm:prSet/>
      <dgm:spPr/>
      <dgm:t>
        <a:bodyPr/>
        <a:lstStyle/>
        <a:p>
          <a:endParaRPr lang="ru-RU" dirty="0"/>
        </a:p>
      </dgm:t>
    </dgm:pt>
    <dgm:pt modelId="{CB36067C-9716-4D3E-9C76-C2945C315669}" type="parTrans" cxnId="{DEB63079-7491-4D73-BDEC-338672796004}">
      <dgm:prSet/>
      <dgm:spPr/>
      <dgm:t>
        <a:bodyPr/>
        <a:lstStyle/>
        <a:p>
          <a:endParaRPr lang="ru-RU"/>
        </a:p>
      </dgm:t>
    </dgm:pt>
    <dgm:pt modelId="{2BA9091F-9B05-4BA2-8BFA-69A20DEF5725}" type="sibTrans" cxnId="{DEB63079-7491-4D73-BDEC-338672796004}">
      <dgm:prSet/>
      <dgm:spPr/>
      <dgm:t>
        <a:bodyPr/>
        <a:lstStyle/>
        <a:p>
          <a:endParaRPr lang="ru-RU"/>
        </a:p>
      </dgm:t>
    </dgm:pt>
    <dgm:pt modelId="{C24FE0CC-C29B-426D-ACC4-B08D3BCD62A0}" type="pres">
      <dgm:prSet presAssocID="{2E8A146D-4962-43C1-978F-B5E5AF407F4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B98DCF-6BB6-4637-A369-47F3FFFE7316}" type="pres">
      <dgm:prSet presAssocID="{65E46600-144D-40E3-8F6A-0EB2E8B3908F}" presName="centerShape" presStyleLbl="node0" presStyleIdx="0" presStyleCnt="1"/>
      <dgm:spPr/>
      <dgm:t>
        <a:bodyPr/>
        <a:lstStyle/>
        <a:p>
          <a:endParaRPr lang="ru-RU"/>
        </a:p>
      </dgm:t>
    </dgm:pt>
    <dgm:pt modelId="{B57EA028-26B8-4220-8F8A-D4C127D7ADD6}" type="pres">
      <dgm:prSet presAssocID="{4E37CE84-3265-4446-BACE-5E712C936A26}" presName="parTrans" presStyleLbl="bgSibTrans2D1" presStyleIdx="0" presStyleCnt="3" custAng="10779326" custScaleX="46482" custLinFactNeighborX="26607" custLinFactNeighborY="86089"/>
      <dgm:spPr/>
      <dgm:t>
        <a:bodyPr/>
        <a:lstStyle/>
        <a:p>
          <a:endParaRPr lang="ru-RU"/>
        </a:p>
      </dgm:t>
    </dgm:pt>
    <dgm:pt modelId="{07E34B24-0850-491B-B956-58805FFEB524}" type="pres">
      <dgm:prSet presAssocID="{55025AC3-4B34-419E-BF1E-CACBEC16BA21}" presName="node" presStyleLbl="node1" presStyleIdx="0" presStyleCnt="3" custScaleX="151775" custRadScaleRad="109412" custRadScaleInc="-8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E486AC-3B61-4E7D-8F24-3580B8962D76}" type="pres">
      <dgm:prSet presAssocID="{F18041AE-560E-4DEC-A4C0-FF72E115B408}" presName="parTrans" presStyleLbl="bgSibTrans2D1" presStyleIdx="1" presStyleCnt="3" custAng="10800000" custScaleX="60036" custLinFactNeighborX="2539" custLinFactNeighborY="79118"/>
      <dgm:spPr/>
      <dgm:t>
        <a:bodyPr/>
        <a:lstStyle/>
        <a:p>
          <a:endParaRPr lang="ru-RU"/>
        </a:p>
      </dgm:t>
    </dgm:pt>
    <dgm:pt modelId="{2A7B1251-D809-4174-9838-BA98D8392427}" type="pres">
      <dgm:prSet presAssocID="{5A5922AA-0961-4263-A820-B22890BA4AFB}" presName="node" presStyleLbl="node1" presStyleIdx="1" presStyleCnt="3" custScaleX="132909" custRadScaleRad="100012" custRadScaleInc="-1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2CDA70-F3B8-444F-BA2A-FD9EF8C78D10}" type="pres">
      <dgm:prSet presAssocID="{E3F81770-F0C1-4DAA-BA3E-D778D0CE1E79}" presName="parTrans" presStyleLbl="bgSibTrans2D1" presStyleIdx="2" presStyleCnt="3" custAng="10713370" custScaleX="42509" custLinFactNeighborX="-22282" custLinFactNeighborY="80369"/>
      <dgm:spPr/>
      <dgm:t>
        <a:bodyPr/>
        <a:lstStyle/>
        <a:p>
          <a:endParaRPr lang="ru-RU"/>
        </a:p>
      </dgm:t>
    </dgm:pt>
    <dgm:pt modelId="{3E8DDEF7-B6C1-4582-AFF7-F66196DB0738}" type="pres">
      <dgm:prSet presAssocID="{19DA9E81-D1AB-4971-B426-BFFDEA29B365}" presName="node" presStyleLbl="node1" presStyleIdx="2" presStyleCnt="3" custScaleX="146280" custRadScaleRad="104322" custRadScaleInc="-55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E120AE-254F-485A-AD17-750E0A8E2559}" type="presOf" srcId="{2E8A146D-4962-43C1-978F-B5E5AF407F4C}" destId="{C24FE0CC-C29B-426D-ACC4-B08D3BCD62A0}" srcOrd="0" destOrd="0" presId="urn:microsoft.com/office/officeart/2005/8/layout/radial4"/>
    <dgm:cxn modelId="{90E3790F-AAEF-4452-9833-647E2C50050D}" type="presOf" srcId="{F18041AE-560E-4DEC-A4C0-FF72E115B408}" destId="{7DE486AC-3B61-4E7D-8F24-3580B8962D76}" srcOrd="0" destOrd="0" presId="urn:microsoft.com/office/officeart/2005/8/layout/radial4"/>
    <dgm:cxn modelId="{4B401E9B-316D-401A-B846-331D0671C86C}" srcId="{2E8A146D-4962-43C1-978F-B5E5AF407F4C}" destId="{65E46600-144D-40E3-8F6A-0EB2E8B3908F}" srcOrd="0" destOrd="0" parTransId="{4791BC47-1485-4824-89E8-D610DC4F79EA}" sibTransId="{D1BEF304-5FB9-4A6F-A7FD-7FF32B04B125}"/>
    <dgm:cxn modelId="{DEB63079-7491-4D73-BDEC-338672796004}" srcId="{2E8A146D-4962-43C1-978F-B5E5AF407F4C}" destId="{09265432-4FDC-4FCA-9F8A-1109D3A84540}" srcOrd="1" destOrd="0" parTransId="{CB36067C-9716-4D3E-9C76-C2945C315669}" sibTransId="{2BA9091F-9B05-4BA2-8BFA-69A20DEF5725}"/>
    <dgm:cxn modelId="{F39E8350-38C7-461E-82FB-E78707DCECEF}" srcId="{65E46600-144D-40E3-8F6A-0EB2E8B3908F}" destId="{19DA9E81-D1AB-4971-B426-BFFDEA29B365}" srcOrd="2" destOrd="0" parTransId="{E3F81770-F0C1-4DAA-BA3E-D778D0CE1E79}" sibTransId="{73C74DF5-7C8B-47FD-95ED-1F099342EF4E}"/>
    <dgm:cxn modelId="{F6EAC848-82D9-4B41-9AF7-6BD9D064F912}" type="presOf" srcId="{19DA9E81-D1AB-4971-B426-BFFDEA29B365}" destId="{3E8DDEF7-B6C1-4582-AFF7-F66196DB0738}" srcOrd="0" destOrd="0" presId="urn:microsoft.com/office/officeart/2005/8/layout/radial4"/>
    <dgm:cxn modelId="{E042A3C1-0033-46D8-A883-2C5C48E600E5}" srcId="{65E46600-144D-40E3-8F6A-0EB2E8B3908F}" destId="{5A5922AA-0961-4263-A820-B22890BA4AFB}" srcOrd="1" destOrd="0" parTransId="{F18041AE-560E-4DEC-A4C0-FF72E115B408}" sibTransId="{BD381D33-CDE6-432E-8597-2F2C377F330B}"/>
    <dgm:cxn modelId="{4832C73E-C730-41F6-BE03-940E3EBFB2F5}" type="presOf" srcId="{55025AC3-4B34-419E-BF1E-CACBEC16BA21}" destId="{07E34B24-0850-491B-B956-58805FFEB524}" srcOrd="0" destOrd="0" presId="urn:microsoft.com/office/officeart/2005/8/layout/radial4"/>
    <dgm:cxn modelId="{E5AE5A5A-0650-46E6-8F98-786AEEAEA0FB}" srcId="{65E46600-144D-40E3-8F6A-0EB2E8B3908F}" destId="{55025AC3-4B34-419E-BF1E-CACBEC16BA21}" srcOrd="0" destOrd="0" parTransId="{4E37CE84-3265-4446-BACE-5E712C936A26}" sibTransId="{0A45AC01-EA09-4DCC-9A47-36EE4F26101F}"/>
    <dgm:cxn modelId="{99592F29-E927-41AA-AFFD-8A149011313E}" type="presOf" srcId="{E3F81770-F0C1-4DAA-BA3E-D778D0CE1E79}" destId="{272CDA70-F3B8-444F-BA2A-FD9EF8C78D10}" srcOrd="0" destOrd="0" presId="urn:microsoft.com/office/officeart/2005/8/layout/radial4"/>
    <dgm:cxn modelId="{45265B5E-B21A-467C-B25B-3E92FB8317BF}" type="presOf" srcId="{65E46600-144D-40E3-8F6A-0EB2E8B3908F}" destId="{B4B98DCF-6BB6-4637-A369-47F3FFFE7316}" srcOrd="0" destOrd="0" presId="urn:microsoft.com/office/officeart/2005/8/layout/radial4"/>
    <dgm:cxn modelId="{D2E9BF30-42B9-42BB-BF07-FE1EDC08F2D5}" type="presOf" srcId="{5A5922AA-0961-4263-A820-B22890BA4AFB}" destId="{2A7B1251-D809-4174-9838-BA98D8392427}" srcOrd="0" destOrd="0" presId="urn:microsoft.com/office/officeart/2005/8/layout/radial4"/>
    <dgm:cxn modelId="{30E361E1-B724-4138-800F-F9417C3BFD7E}" type="presOf" srcId="{4E37CE84-3265-4446-BACE-5E712C936A26}" destId="{B57EA028-26B8-4220-8F8A-D4C127D7ADD6}" srcOrd="0" destOrd="0" presId="urn:microsoft.com/office/officeart/2005/8/layout/radial4"/>
    <dgm:cxn modelId="{310147E2-9FA4-47FC-BD70-05EA55A83C19}" type="presParOf" srcId="{C24FE0CC-C29B-426D-ACC4-B08D3BCD62A0}" destId="{B4B98DCF-6BB6-4637-A369-47F3FFFE7316}" srcOrd="0" destOrd="0" presId="urn:microsoft.com/office/officeart/2005/8/layout/radial4"/>
    <dgm:cxn modelId="{1E8ADD6E-B713-4129-9769-053E217363D3}" type="presParOf" srcId="{C24FE0CC-C29B-426D-ACC4-B08D3BCD62A0}" destId="{B57EA028-26B8-4220-8F8A-D4C127D7ADD6}" srcOrd="1" destOrd="0" presId="urn:microsoft.com/office/officeart/2005/8/layout/radial4"/>
    <dgm:cxn modelId="{7E9DDC1E-A820-4DC8-8688-5843B6699D76}" type="presParOf" srcId="{C24FE0CC-C29B-426D-ACC4-B08D3BCD62A0}" destId="{07E34B24-0850-491B-B956-58805FFEB524}" srcOrd="2" destOrd="0" presId="urn:microsoft.com/office/officeart/2005/8/layout/radial4"/>
    <dgm:cxn modelId="{70622C0A-443E-46B2-A55B-3438EA4532A6}" type="presParOf" srcId="{C24FE0CC-C29B-426D-ACC4-B08D3BCD62A0}" destId="{7DE486AC-3B61-4E7D-8F24-3580B8962D76}" srcOrd="3" destOrd="0" presId="urn:microsoft.com/office/officeart/2005/8/layout/radial4"/>
    <dgm:cxn modelId="{49422F63-3AC0-45A0-9BF6-EC80A92F6D59}" type="presParOf" srcId="{C24FE0CC-C29B-426D-ACC4-B08D3BCD62A0}" destId="{2A7B1251-D809-4174-9838-BA98D8392427}" srcOrd="4" destOrd="0" presId="urn:microsoft.com/office/officeart/2005/8/layout/radial4"/>
    <dgm:cxn modelId="{1474186D-E2D0-44EC-960C-B2FDD76254D6}" type="presParOf" srcId="{C24FE0CC-C29B-426D-ACC4-B08D3BCD62A0}" destId="{272CDA70-F3B8-444F-BA2A-FD9EF8C78D10}" srcOrd="5" destOrd="0" presId="urn:microsoft.com/office/officeart/2005/8/layout/radial4"/>
    <dgm:cxn modelId="{E24E24F0-401C-4AAF-A2C7-240B9BC9C217}" type="presParOf" srcId="{C24FE0CC-C29B-426D-ACC4-B08D3BCD62A0}" destId="{3E8DDEF7-B6C1-4582-AFF7-F66196DB0738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B98DCF-6BB6-4637-A369-47F3FFFE7316}">
      <dsp:nvSpPr>
        <dsp:cNvPr id="0" name=""/>
        <dsp:cNvSpPr/>
      </dsp:nvSpPr>
      <dsp:spPr>
        <a:xfrm>
          <a:off x="2689619" y="1786351"/>
          <a:ext cx="1500691" cy="150069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Речевое развитие</a:t>
          </a:r>
          <a:endParaRPr lang="ru-RU" sz="21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09390" y="2006122"/>
        <a:ext cx="1061149" cy="1061149"/>
      </dsp:txXfrm>
    </dsp:sp>
    <dsp:sp modelId="{B57EA028-26B8-4220-8F8A-D4C127D7ADD6}">
      <dsp:nvSpPr>
        <dsp:cNvPr id="0" name=""/>
        <dsp:cNvSpPr/>
      </dsp:nvSpPr>
      <dsp:spPr>
        <a:xfrm rot="2048078">
          <a:off x="2256875" y="1847967"/>
          <a:ext cx="615304" cy="427697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E34B24-0850-491B-B956-58805FFEB524}">
      <dsp:nvSpPr>
        <dsp:cNvPr id="0" name=""/>
        <dsp:cNvSpPr/>
      </dsp:nvSpPr>
      <dsp:spPr>
        <a:xfrm>
          <a:off x="584819" y="748661"/>
          <a:ext cx="2163791" cy="114052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Художественно –эстетическое развитие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8224" y="782066"/>
        <a:ext cx="2096981" cy="1073715"/>
      </dsp:txXfrm>
    </dsp:sp>
    <dsp:sp modelId="{7DE486AC-3B61-4E7D-8F24-3580B8962D76}">
      <dsp:nvSpPr>
        <dsp:cNvPr id="0" name=""/>
        <dsp:cNvSpPr/>
      </dsp:nvSpPr>
      <dsp:spPr>
        <a:xfrm rot="5394780">
          <a:off x="3122090" y="1269461"/>
          <a:ext cx="689873" cy="427697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7B1251-D809-4174-9838-BA98D8392427}">
      <dsp:nvSpPr>
        <dsp:cNvPr id="0" name=""/>
        <dsp:cNvSpPr/>
      </dsp:nvSpPr>
      <dsp:spPr>
        <a:xfrm>
          <a:off x="2489565" y="112"/>
          <a:ext cx="1894826" cy="1140525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Познавательное развитие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2970" y="33517"/>
        <a:ext cx="1828016" cy="1073715"/>
      </dsp:txXfrm>
    </dsp:sp>
    <dsp:sp modelId="{272CDA70-F3B8-444F-BA2A-FD9EF8C78D10}">
      <dsp:nvSpPr>
        <dsp:cNvPr id="0" name=""/>
        <dsp:cNvSpPr/>
      </dsp:nvSpPr>
      <dsp:spPr>
        <a:xfrm rot="8415334">
          <a:off x="4032125" y="1776276"/>
          <a:ext cx="522510" cy="427697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8DDEF7-B6C1-4582-AFF7-F66196DB0738}">
      <dsp:nvSpPr>
        <dsp:cNvPr id="0" name=""/>
        <dsp:cNvSpPr/>
      </dsp:nvSpPr>
      <dsp:spPr>
        <a:xfrm>
          <a:off x="4006851" y="695212"/>
          <a:ext cx="2085451" cy="1140525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Социально – коммуникативное развитие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40256" y="728617"/>
        <a:ext cx="2018641" cy="10737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165CC-13AB-429A-87FE-F3473C941B38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65DAE-A8D9-43FF-92A4-367D87AC1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761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40FD5-16F6-4BDA-92BF-2A58A859B16C}" type="datetime1">
              <a:rPr lang="ru-RU" smtClean="0"/>
              <a:pPr>
                <a:defRPr/>
              </a:pPr>
              <a:t>25.06.2020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9E4CC-A6CD-4C00-A784-3C0EF19A05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7235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6A851-42FB-4969-BB0D-8A96DB63819B}" type="datetime1">
              <a:rPr lang="ru-RU" smtClean="0"/>
              <a:pPr>
                <a:defRPr/>
              </a:pPr>
              <a:t>25.06.2020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65837-C49C-43A3-8093-6B912588A16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158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A7FAE-EAF8-4CB3-A24D-45B66C749CD6}" type="datetime1">
              <a:rPr lang="ru-RU" smtClean="0"/>
              <a:pPr>
                <a:defRPr/>
              </a:pPr>
              <a:t>25.06.2020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5167-ED8E-427B-86BE-A0EDB593D89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4625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6CD6C-54DA-482B-AF80-09DDF8153527}" type="datetime1">
              <a:rPr lang="ru-RU" smtClean="0"/>
              <a:pPr>
                <a:defRPr/>
              </a:pPr>
              <a:t>25.06.2020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99BED-42C2-4CCD-A71E-95568EB2F78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0039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BCF7F-6BF3-466F-876B-C2DD813BA8CB}" type="datetime1">
              <a:rPr lang="ru-RU" smtClean="0"/>
              <a:pPr>
                <a:defRPr/>
              </a:pPr>
              <a:t>25.06.2020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F01D3-75D2-45CF-B496-BD853768E5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884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5CA8A-3C37-463B-AF6D-47AFBDDB541E}" type="datetime1">
              <a:rPr lang="ru-RU" smtClean="0"/>
              <a:pPr>
                <a:defRPr/>
              </a:pPr>
              <a:t>25.06.2020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C4944-74B2-4F5B-B47C-D7749530C6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140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37CC7-44D2-4BB2-B789-80017038C907}" type="datetime1">
              <a:rPr lang="ru-RU" smtClean="0"/>
              <a:pPr>
                <a:defRPr/>
              </a:pPr>
              <a:t>25.06.2020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86967-9B91-4C18-AF4C-6371BEF642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1169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309BC-A605-447D-8276-0421EF34C4E8}" type="datetime1">
              <a:rPr lang="ru-RU" smtClean="0"/>
              <a:pPr>
                <a:defRPr/>
              </a:pPr>
              <a:t>25.06.2020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16496-5676-40C1-B760-8FE898928A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1117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AA08C-FD3A-436E-A60B-8FC953D4BA52}" type="datetime1">
              <a:rPr lang="ru-RU" smtClean="0"/>
              <a:pPr>
                <a:defRPr/>
              </a:pPr>
              <a:t>25.06.2020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3486D-EFD5-4783-87FD-4286B1A46A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3762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A84F3-5A4B-4EDE-BDFA-CCD2D7062332}" type="datetime1">
              <a:rPr lang="ru-RU" smtClean="0"/>
              <a:pPr>
                <a:defRPr/>
              </a:pPr>
              <a:t>25.06.2020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23706-2E58-41B0-B813-9307B0AA56A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8505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E5F75-F23C-4067-9DB2-50C212DBE9A0}" type="datetime1">
              <a:rPr lang="ru-RU" smtClean="0"/>
              <a:pPr>
                <a:defRPr/>
              </a:pPr>
              <a:t>25.06.2020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2F12B-80FE-43FC-8F87-D85AC2736F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947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5C2E8C-BF24-4229-812D-BAEB2E637168}" type="datetime1">
              <a:rPr lang="ru-RU" smtClean="0"/>
              <a:pPr>
                <a:defRPr/>
              </a:pPr>
              <a:t>25.06.2020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7BADED-4F03-4DB4-BBBA-C942DC3E17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3851275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79388" y="188913"/>
            <a:ext cx="8785225" cy="6480175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033" name="Picture 13" descr="http://img841.imageshack.us/img841/8228/kenarlik14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48038" cy="334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3" descr="http://img841.imageshack.us/img841/8228/kenarlik14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0"/>
            <a:ext cx="3348037" cy="334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3" descr="http://img841.imageshack.us/img841/8228/kenarlik14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3509963"/>
            <a:ext cx="3348037" cy="334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http://img841.imageshack.us/img841/8228/kenarlik14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9963"/>
            <a:ext cx="3348038" cy="334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images.yandex.ru/yandsearch?p=1&amp;text=%D0%B4%D0%B5%D1%82%D0%B8%20%D1%80%D0%B0%D0%B7%D0%B3%D0%BE%D0%B2%D0%B0%D1%80%D0%B8%D0%B2%D0%B0%D1%8E%D1%82&amp;pos=41&amp;uinfo=ww-1399-wh-618-fw-1174-fh-448-pd-1.125&amp;rpt=simage&amp;img_url=http://i2.imgbb.ru/img7/a/8/5/a85ef1b9baa4a9f2044fbe775aa80905_h.jpg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-108520" y="1124744"/>
            <a:ext cx="9252520" cy="2736304"/>
          </a:xfrm>
          <a:prstGeom prst="ellipse">
            <a:avLst/>
          </a:prstGeom>
          <a:solidFill>
            <a:srgbClr val="96B49E"/>
          </a:solidFill>
          <a:ln>
            <a:solidFill>
              <a:srgbClr val="96B4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</a:pP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«Формирование диалогической речи детей старшего дошкольного возраста через использование различных методов и приемов по речевому развитию»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1028" name="Picture 4" descr="http://s1.maminklub.lv/cache/21/f3/21f3f3ae4be1968468c5e38936615e6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419" b="89919" l="9829" r="89957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95536" y="4437112"/>
            <a:ext cx="1944216" cy="2060364"/>
          </a:xfrm>
          <a:prstGeom prst="rect">
            <a:avLst/>
          </a:prstGeom>
          <a:noFill/>
        </p:spPr>
      </p:pic>
      <p:sp>
        <p:nvSpPr>
          <p:cNvPr id="8" name="Овал 7"/>
          <p:cNvSpPr/>
          <p:nvPr/>
        </p:nvSpPr>
        <p:spPr>
          <a:xfrm>
            <a:off x="4726549" y="4437112"/>
            <a:ext cx="3960440" cy="1099962"/>
          </a:xfrm>
          <a:prstGeom prst="ellipse">
            <a:avLst/>
          </a:prstGeom>
          <a:solidFill>
            <a:srgbClr val="96B49E"/>
          </a:solidFill>
          <a:ln>
            <a:solidFill>
              <a:srgbClr val="96B4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Выполнила: воспитатель МБДОУ «Детский сад №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36»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Мелёхина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Е.А.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687699" y="6497476"/>
            <a:ext cx="2077699" cy="325779"/>
          </a:xfrm>
          <a:prstGeom prst="ellipse">
            <a:avLst/>
          </a:prstGeom>
          <a:solidFill>
            <a:srgbClr val="96B49E"/>
          </a:solidFill>
          <a:ln>
            <a:solidFill>
              <a:srgbClr val="96B4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2018г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299BED-42C2-4CCD-A71E-95568EB2F783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65286" y="332656"/>
            <a:ext cx="5173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родителями.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665638" y="776558"/>
            <a:ext cx="4925753" cy="678805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3761045" y="1354758"/>
            <a:ext cx="4925753" cy="678805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665638" y="1986497"/>
            <a:ext cx="4925753" cy="678805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стенды.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3761045" y="2615647"/>
            <a:ext cx="4925753" cy="678805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665638" y="3225109"/>
            <a:ext cx="4925753" cy="678805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открытых дверей.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993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A3486D-EFD5-4783-87FD-4286B1A46A8A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7" y="812165"/>
            <a:ext cx="836327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ДО.</a:t>
            </a: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на этапе завершения дошкольного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образования: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общения.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«От рождения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школы»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(под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редакцией Н. Е.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Вераксы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Т. С. Комаровой, М. А.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Васильевой).</a:t>
            </a: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старшего дошкольного возраста:</a:t>
            </a:r>
          </a:p>
          <a:p>
            <a:pPr marL="285750" indent="-285750" algn="ctr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поддерживать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беседу;</a:t>
            </a:r>
          </a:p>
          <a:p>
            <a:pPr marL="285750" indent="-285750" algn="ctr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диалогическую форму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речи;</a:t>
            </a:r>
          </a:p>
          <a:p>
            <a:pPr marL="285750" indent="-285750" algn="ctr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поощрять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попытки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высказывать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свою точку зрения, согласие или несогласие с ответом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товарища;</a:t>
            </a:r>
          </a:p>
          <a:p>
            <a:pPr marL="285750" indent="-285750" algn="ctr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вести диалог между воспитателем и ребенком, между детьми;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доброжелательными и корректными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собеседниками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воспитывать культуру речевого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общения. 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64247" y="116632"/>
            <a:ext cx="25716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Актуальность.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83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A3486D-EFD5-4783-87FD-4286B1A46A8A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404664"/>
            <a:ext cx="81472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развития диалогической речи детей.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7305" y="1122422"/>
            <a:ext cx="81472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процесса развития диалогической речи дошкольников через все виды детской деятельности.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042227686"/>
              </p:ext>
            </p:extLst>
          </p:nvPr>
        </p:nvGraphicFramePr>
        <p:xfrm>
          <a:off x="971600" y="3068960"/>
          <a:ext cx="6840760" cy="3287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131840" y="2306340"/>
            <a:ext cx="2803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 ОО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417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29" y="22736"/>
            <a:ext cx="8229600" cy="114300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взаимодействия участников.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78295" y="1238027"/>
            <a:ext cx="3168352" cy="1905669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976453" y="4242550"/>
            <a:ext cx="3312368" cy="1919386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5682430" y="2129744"/>
            <a:ext cx="3240360" cy="2027904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3218161" y="1405707"/>
            <a:ext cx="2448272" cy="2636439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90142" y="1336071"/>
            <a:ext cx="10518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400" b="1" dirty="0">
                <a:solidFill>
                  <a:prstClr val="black"/>
                </a:solidFill>
                <a:latin typeface="Monotype Corsiva" panose="03010101010201010101" pitchFamily="66" charset="0"/>
              </a:rPr>
              <a:t>ребенок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637" y="1797736"/>
            <a:ext cx="1635317" cy="213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 flipH="1">
            <a:off x="6777861" y="2883904"/>
            <a:ext cx="1296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Monotype Corsiva" panose="03010101010201010101" pitchFamily="66" charset="0"/>
              </a:rPr>
              <a:t>родители</a:t>
            </a:r>
            <a:endParaRPr lang="ru-RU" sz="2400" b="1" dirty="0">
              <a:latin typeface="Monotype Corsiva" panose="03010101010201010101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86958" y="5011815"/>
            <a:ext cx="18421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Monotype Corsiva" panose="03010101010201010101" pitchFamily="66" charset="0"/>
              </a:rPr>
              <a:t>п</a:t>
            </a:r>
            <a:r>
              <a:rPr lang="ru-RU" sz="2400" b="1" dirty="0" smtClean="0">
                <a:latin typeface="Monotype Corsiva" panose="03010101010201010101" pitchFamily="66" charset="0"/>
              </a:rPr>
              <a:t>едагоги ДОУ</a:t>
            </a:r>
            <a:endParaRPr lang="ru-RU" sz="2400" b="1" dirty="0">
              <a:latin typeface="Monotype Corsiva" panose="03010101010201010101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1049" y="1935532"/>
            <a:ext cx="1492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Monotype Corsiva" panose="03010101010201010101" pitchFamily="66" charset="0"/>
              </a:rPr>
              <a:t>сверстники</a:t>
            </a:r>
            <a:endParaRPr lang="ru-RU" sz="2400" b="1" dirty="0">
              <a:latin typeface="Monotype Corsiva" panose="03010101010201010101" pitchFamily="66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6408204" y="6198765"/>
            <a:ext cx="2133600" cy="365125"/>
          </a:xfrm>
        </p:spPr>
        <p:txBody>
          <a:bodyPr/>
          <a:lstStyle/>
          <a:p>
            <a:pPr>
              <a:defRPr/>
            </a:pPr>
            <a:fld id="{42816496-5676-40C1-B760-8FE898928A68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236869" y="4092676"/>
            <a:ext cx="302345" cy="682998"/>
          </a:xfrm>
          <a:prstGeom prst="downArrow">
            <a:avLst/>
          </a:prstGeom>
          <a:solidFill>
            <a:srgbClr val="96B4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5416003" y="3057130"/>
            <a:ext cx="541644" cy="422507"/>
          </a:xfrm>
          <a:prstGeom prst="rightArrow">
            <a:avLst/>
          </a:prstGeom>
          <a:solidFill>
            <a:srgbClr val="96B4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лево 15"/>
          <p:cNvSpPr/>
          <p:nvPr/>
        </p:nvSpPr>
        <p:spPr>
          <a:xfrm>
            <a:off x="3028594" y="2166365"/>
            <a:ext cx="479930" cy="384100"/>
          </a:xfrm>
          <a:prstGeom prst="leftArrow">
            <a:avLst/>
          </a:prstGeom>
          <a:solidFill>
            <a:srgbClr val="96B4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96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 приёмы обучения диалогической речи детей дошкольного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(из опыта работы).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372200" y="6165304"/>
            <a:ext cx="2133600" cy="365125"/>
          </a:xfrm>
        </p:spPr>
        <p:txBody>
          <a:bodyPr/>
          <a:lstStyle/>
          <a:p>
            <a:pPr>
              <a:defRPr/>
            </a:pPr>
            <a:fld id="{42816496-5676-40C1-B760-8FE898928A68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5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3909320" y="1862261"/>
            <a:ext cx="4925753" cy="678805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риём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словесных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поручений.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467542" y="2542228"/>
            <a:ext cx="4925753" cy="678805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3909321" y="3193043"/>
            <a:ext cx="4925753" cy="678805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ечевые ситуации.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467543" y="3957528"/>
            <a:ext cx="4925753" cy="678805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Игровая деятельность.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3909322" y="4636333"/>
            <a:ext cx="4925753" cy="678805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пространства общения.</a:t>
            </a:r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467544" y="5315138"/>
            <a:ext cx="4925753" cy="678805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Непосредственно-образовательная деятельность.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539552" y="1222683"/>
            <a:ext cx="4925753" cy="678805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воспитателя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детьми.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786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трелка вниз 9"/>
          <p:cNvSpPr/>
          <p:nvPr/>
        </p:nvSpPr>
        <p:spPr>
          <a:xfrm>
            <a:off x="6632195" y="1857622"/>
            <a:ext cx="253016" cy="449245"/>
          </a:xfrm>
          <a:prstGeom prst="downArrow">
            <a:avLst>
              <a:gd name="adj1" fmla="val 50000"/>
              <a:gd name="adj2" fmla="val 19610"/>
            </a:avLst>
          </a:prstGeom>
          <a:solidFill>
            <a:srgbClr val="96B4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1853202" y="1815774"/>
            <a:ext cx="253016" cy="449245"/>
          </a:xfrm>
          <a:prstGeom prst="downArrow">
            <a:avLst>
              <a:gd name="adj1" fmla="val 50000"/>
              <a:gd name="adj2" fmla="val 19610"/>
            </a:avLst>
          </a:prstGeom>
          <a:solidFill>
            <a:srgbClr val="96B4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18501434" flipH="1">
            <a:off x="5943585" y="535716"/>
            <a:ext cx="187824" cy="934681"/>
          </a:xfrm>
          <a:prstGeom prst="downArrow">
            <a:avLst>
              <a:gd name="adj1" fmla="val 50000"/>
              <a:gd name="adj2" fmla="val 19610"/>
            </a:avLst>
          </a:prstGeom>
          <a:solidFill>
            <a:srgbClr val="96B4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низ 2"/>
          <p:cNvSpPr/>
          <p:nvPr/>
        </p:nvSpPr>
        <p:spPr>
          <a:xfrm rot="3346552">
            <a:off x="2725174" y="611377"/>
            <a:ext cx="197857" cy="869504"/>
          </a:xfrm>
          <a:prstGeom prst="downArrow">
            <a:avLst>
              <a:gd name="adj1" fmla="val 50000"/>
              <a:gd name="adj2" fmla="val 19610"/>
            </a:avLst>
          </a:prstGeom>
          <a:solidFill>
            <a:srgbClr val="96B4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3346552">
            <a:off x="5657995" y="2444017"/>
            <a:ext cx="197857" cy="869504"/>
          </a:xfrm>
          <a:prstGeom prst="downArrow">
            <a:avLst>
              <a:gd name="adj1" fmla="val 50000"/>
              <a:gd name="adj2" fmla="val 19610"/>
            </a:avLst>
          </a:prstGeom>
          <a:solidFill>
            <a:srgbClr val="96B4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8501434" flipH="1">
            <a:off x="2584218" y="2411430"/>
            <a:ext cx="187824" cy="934681"/>
          </a:xfrm>
          <a:prstGeom prst="downArrow">
            <a:avLst>
              <a:gd name="adj1" fmla="val 50000"/>
              <a:gd name="adj2" fmla="val 19610"/>
            </a:avLst>
          </a:prstGeom>
          <a:solidFill>
            <a:srgbClr val="96B4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7C4944-74B2-4F5B-B47C-D7749530C609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979712" y="404664"/>
            <a:ext cx="4925753" cy="678805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воспитателя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детьми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28249" y="1331265"/>
            <a:ext cx="2833783" cy="579773"/>
          </a:xfrm>
          <a:prstGeom prst="ellipse">
            <a:avLst/>
          </a:prstGeom>
          <a:solidFill>
            <a:srgbClr val="96B49E"/>
          </a:solidFill>
          <a:ln>
            <a:solidFill>
              <a:srgbClr val="96B4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Коллективные беседы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341812" y="1391180"/>
            <a:ext cx="2833783" cy="579773"/>
          </a:xfrm>
          <a:prstGeom prst="ellipse">
            <a:avLst/>
          </a:prstGeom>
          <a:solidFill>
            <a:srgbClr val="96B49E"/>
          </a:solidFill>
          <a:ln>
            <a:solidFill>
              <a:srgbClr val="96B4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беседы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62818" y="2332303"/>
            <a:ext cx="2833783" cy="579773"/>
          </a:xfrm>
          <a:prstGeom prst="ellipse">
            <a:avLst/>
          </a:prstGeom>
          <a:solidFill>
            <a:srgbClr val="96B49E"/>
          </a:solidFill>
          <a:ln>
            <a:solidFill>
              <a:srgbClr val="96B4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Прогулка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341811" y="2365774"/>
            <a:ext cx="2833783" cy="579773"/>
          </a:xfrm>
          <a:prstGeom prst="ellipse">
            <a:avLst/>
          </a:prstGeom>
          <a:solidFill>
            <a:srgbClr val="96B49E"/>
          </a:solidFill>
          <a:ln>
            <a:solidFill>
              <a:srgbClr val="96B4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Утренний прием, вечер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675327" y="2748172"/>
            <a:ext cx="3351264" cy="913828"/>
          </a:xfrm>
          <a:prstGeom prst="ellipse">
            <a:avLst/>
          </a:prstGeom>
          <a:solidFill>
            <a:srgbClr val="96B49E"/>
          </a:solidFill>
          <a:ln>
            <a:solidFill>
              <a:srgbClr val="96B4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– инициатор бесед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трелка вниз 21"/>
          <p:cNvSpPr/>
          <p:nvPr/>
        </p:nvSpPr>
        <p:spPr>
          <a:xfrm rot="18501434" flipH="1">
            <a:off x="2823969" y="5226375"/>
            <a:ext cx="187824" cy="934681"/>
          </a:xfrm>
          <a:prstGeom prst="downArrow">
            <a:avLst>
              <a:gd name="adj1" fmla="val 50000"/>
              <a:gd name="adj2" fmla="val 19610"/>
            </a:avLst>
          </a:prstGeom>
          <a:solidFill>
            <a:srgbClr val="96B4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 rot="3346552">
            <a:off x="6744405" y="5322876"/>
            <a:ext cx="197857" cy="869504"/>
          </a:xfrm>
          <a:prstGeom prst="downArrow">
            <a:avLst>
              <a:gd name="adj1" fmla="val 50000"/>
              <a:gd name="adj2" fmla="val 19610"/>
            </a:avLst>
          </a:prstGeom>
          <a:solidFill>
            <a:srgbClr val="96B4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18501434" flipH="1">
            <a:off x="6055557" y="4387502"/>
            <a:ext cx="187824" cy="934681"/>
          </a:xfrm>
          <a:prstGeom prst="downArrow">
            <a:avLst>
              <a:gd name="adj1" fmla="val 50000"/>
              <a:gd name="adj2" fmla="val 19610"/>
            </a:avLst>
          </a:prstGeom>
          <a:solidFill>
            <a:srgbClr val="96B4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3346552">
            <a:off x="2635905" y="4450683"/>
            <a:ext cx="197857" cy="869504"/>
          </a:xfrm>
          <a:prstGeom prst="downArrow">
            <a:avLst>
              <a:gd name="adj1" fmla="val 50000"/>
              <a:gd name="adj2" fmla="val 19610"/>
            </a:avLst>
          </a:prstGeom>
          <a:solidFill>
            <a:srgbClr val="96B4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18501434" flipH="1">
            <a:off x="2958619" y="2393721"/>
            <a:ext cx="187824" cy="934681"/>
          </a:xfrm>
          <a:prstGeom prst="downArrow">
            <a:avLst>
              <a:gd name="adj1" fmla="val 50000"/>
              <a:gd name="adj2" fmla="val 19610"/>
            </a:avLst>
          </a:prstGeom>
          <a:solidFill>
            <a:srgbClr val="96B4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3346552">
            <a:off x="5536256" y="2462011"/>
            <a:ext cx="197857" cy="869504"/>
          </a:xfrm>
          <a:prstGeom prst="downArrow">
            <a:avLst>
              <a:gd name="adj1" fmla="val 50000"/>
              <a:gd name="adj2" fmla="val 19610"/>
            </a:avLst>
          </a:prstGeom>
          <a:solidFill>
            <a:srgbClr val="96B4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126528" y="1193413"/>
            <a:ext cx="4858335" cy="822233"/>
          </a:xfrm>
          <a:prstGeom prst="ellipse">
            <a:avLst/>
          </a:prstGeom>
          <a:solidFill>
            <a:srgbClr val="96B49E"/>
          </a:solidFill>
          <a:ln>
            <a:solidFill>
              <a:srgbClr val="96B4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 rot="18501434" flipH="1">
            <a:off x="2662090" y="548048"/>
            <a:ext cx="187824" cy="934681"/>
          </a:xfrm>
          <a:prstGeom prst="downArrow">
            <a:avLst>
              <a:gd name="adj1" fmla="val 50000"/>
              <a:gd name="adj2" fmla="val 19610"/>
            </a:avLst>
          </a:prstGeom>
          <a:solidFill>
            <a:srgbClr val="96B4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3346552">
            <a:off x="5680273" y="617975"/>
            <a:ext cx="197857" cy="869504"/>
          </a:xfrm>
          <a:prstGeom prst="downArrow">
            <a:avLst>
              <a:gd name="adj1" fmla="val 50000"/>
              <a:gd name="adj2" fmla="val 19610"/>
            </a:avLst>
          </a:prstGeom>
          <a:solidFill>
            <a:srgbClr val="96B4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7C4944-74B2-4F5B-B47C-D7749530C609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2051720" y="332656"/>
            <a:ext cx="4925753" cy="678805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риём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словесных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поручений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56002" y="1369315"/>
            <a:ext cx="3616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ребенку поручается спросить что-то у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сверстника или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взрослого.</a:t>
            </a:r>
            <a:endParaRPr lang="ru-RU" dirty="0"/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2051719" y="2182257"/>
            <a:ext cx="4925753" cy="678805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160236" y="3228230"/>
            <a:ext cx="4858335" cy="822233"/>
          </a:xfrm>
          <a:prstGeom prst="ellipse">
            <a:avLst/>
          </a:prstGeom>
          <a:solidFill>
            <a:srgbClr val="96B49E"/>
          </a:solidFill>
          <a:ln>
            <a:solidFill>
              <a:srgbClr val="96B4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образец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диалогического взаимодействия</a:t>
            </a:r>
          </a:p>
        </p:txBody>
      </p:sp>
      <p:sp>
        <p:nvSpPr>
          <p:cNvPr id="15" name="Горизонтальный свиток 14"/>
          <p:cNvSpPr/>
          <p:nvPr/>
        </p:nvSpPr>
        <p:spPr>
          <a:xfrm>
            <a:off x="2126528" y="4176038"/>
            <a:ext cx="4925753" cy="678805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ечевые ситуации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914363" y="5224840"/>
            <a:ext cx="2833783" cy="579773"/>
          </a:xfrm>
          <a:prstGeom prst="ellipse">
            <a:avLst/>
          </a:prstGeom>
          <a:solidFill>
            <a:srgbClr val="96B49E"/>
          </a:solidFill>
          <a:ln>
            <a:solidFill>
              <a:srgbClr val="96B4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12975" y="5330060"/>
            <a:ext cx="22134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ситуации-проблемы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5508104" y="5259594"/>
            <a:ext cx="2833783" cy="579773"/>
          </a:xfrm>
          <a:prstGeom prst="ellipse">
            <a:avLst/>
          </a:prstGeom>
          <a:solidFill>
            <a:srgbClr val="96B49E"/>
          </a:solidFill>
          <a:ln>
            <a:solidFill>
              <a:srgbClr val="96B4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57563" y="5330060"/>
            <a:ext cx="18714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ситуации-оценки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2134933" y="5940083"/>
            <a:ext cx="4971322" cy="678045"/>
          </a:xfrm>
          <a:prstGeom prst="ellipse">
            <a:avLst/>
          </a:prstGeom>
          <a:solidFill>
            <a:srgbClr val="96B49E"/>
          </a:solidFill>
          <a:ln>
            <a:solidFill>
              <a:srgbClr val="96B4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384044" y="597179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навыков составления диалога по речевой ситуации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37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A3486D-EFD5-4783-87FD-4286B1A46A8A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1979712" y="332656"/>
            <a:ext cx="4925753" cy="678805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Игровая деятельность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926248" y="1006891"/>
            <a:ext cx="253016" cy="449245"/>
          </a:xfrm>
          <a:prstGeom prst="downArrow">
            <a:avLst>
              <a:gd name="adj1" fmla="val 50000"/>
              <a:gd name="adj2" fmla="val 19610"/>
            </a:avLst>
          </a:prstGeom>
          <a:solidFill>
            <a:srgbClr val="96B4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2946652" y="1006892"/>
            <a:ext cx="253016" cy="1053956"/>
          </a:xfrm>
          <a:prstGeom prst="downArrow">
            <a:avLst>
              <a:gd name="adj1" fmla="val 50000"/>
              <a:gd name="adj2" fmla="val 19610"/>
            </a:avLst>
          </a:prstGeom>
          <a:solidFill>
            <a:srgbClr val="96B4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220072" y="1006892"/>
            <a:ext cx="253016" cy="449245"/>
          </a:xfrm>
          <a:prstGeom prst="downArrow">
            <a:avLst>
              <a:gd name="adj1" fmla="val 50000"/>
              <a:gd name="adj2" fmla="val 19610"/>
            </a:avLst>
          </a:prstGeom>
          <a:solidFill>
            <a:srgbClr val="96B4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076600" y="2084311"/>
            <a:ext cx="2833783" cy="579773"/>
          </a:xfrm>
          <a:prstGeom prst="ellipse">
            <a:avLst/>
          </a:prstGeom>
          <a:solidFill>
            <a:srgbClr val="96B49E"/>
          </a:solidFill>
          <a:ln>
            <a:solidFill>
              <a:srgbClr val="96B4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Игры-инсценировки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584969" y="1561699"/>
            <a:ext cx="2833783" cy="579773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rgbClr val="96B4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Подвижные игры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278893" y="2170706"/>
            <a:ext cx="2833783" cy="579773"/>
          </a:xfrm>
          <a:prstGeom prst="ellipse">
            <a:avLst/>
          </a:prstGeom>
          <a:solidFill>
            <a:srgbClr val="96B49E"/>
          </a:solidFill>
          <a:ln>
            <a:solidFill>
              <a:srgbClr val="96B4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Дидактические игры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0" y="1631960"/>
            <a:ext cx="2833783" cy="579773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rgbClr val="96B4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южетно-ролевые игры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7536143" y="929158"/>
            <a:ext cx="253016" cy="1053956"/>
          </a:xfrm>
          <a:prstGeom prst="downArrow">
            <a:avLst>
              <a:gd name="adj1" fmla="val 50000"/>
              <a:gd name="adj2" fmla="val 19610"/>
            </a:avLst>
          </a:prstGeom>
          <a:solidFill>
            <a:srgbClr val="96B4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4325414" y="1207989"/>
            <a:ext cx="253016" cy="1053956"/>
          </a:xfrm>
          <a:prstGeom prst="downArrow">
            <a:avLst>
              <a:gd name="adj1" fmla="val 50000"/>
              <a:gd name="adj2" fmla="val 19610"/>
            </a:avLst>
          </a:prstGeom>
          <a:solidFill>
            <a:srgbClr val="96B4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719417" y="2532458"/>
            <a:ext cx="2833783" cy="579773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rgbClr val="96B4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Игры-драматизации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Горизонтальный свиток 21"/>
          <p:cNvSpPr/>
          <p:nvPr/>
        </p:nvSpPr>
        <p:spPr>
          <a:xfrm>
            <a:off x="2014581" y="3379060"/>
            <a:ext cx="4925753" cy="678805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пространства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4350949" y="4036851"/>
            <a:ext cx="253016" cy="449245"/>
          </a:xfrm>
          <a:prstGeom prst="downArrow">
            <a:avLst>
              <a:gd name="adj1" fmla="val 50000"/>
              <a:gd name="adj2" fmla="val 19610"/>
            </a:avLst>
          </a:prstGeom>
          <a:solidFill>
            <a:srgbClr val="96B4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308452" y="4652048"/>
            <a:ext cx="4286940" cy="824889"/>
          </a:xfrm>
          <a:prstGeom prst="ellipse">
            <a:avLst/>
          </a:prstGeom>
          <a:solidFill>
            <a:srgbClr val="96B49E"/>
          </a:solidFill>
          <a:ln>
            <a:solidFill>
              <a:srgbClr val="96B4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 детей в небольшие группы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интересам)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953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A3486D-EFD5-4783-87FD-4286B1A46A8A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2123728" y="476672"/>
            <a:ext cx="4925753" cy="678805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Непосредственно-образовательная деятельность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361723" y="1158145"/>
            <a:ext cx="253016" cy="449245"/>
          </a:xfrm>
          <a:prstGeom prst="downArrow">
            <a:avLst>
              <a:gd name="adj1" fmla="val 50000"/>
              <a:gd name="adj2" fmla="val 19610"/>
            </a:avLst>
          </a:prstGeom>
          <a:solidFill>
            <a:srgbClr val="96B4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491219" y="1700808"/>
            <a:ext cx="6115671" cy="936104"/>
          </a:xfrm>
          <a:prstGeom prst="ellipse">
            <a:avLst/>
          </a:prstGeom>
          <a:solidFill>
            <a:srgbClr val="96B49E"/>
          </a:solidFill>
          <a:ln>
            <a:solidFill>
              <a:srgbClr val="96B4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проведения занятия соответствующая требованиям ФГОС ДО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946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Фокина Л. П. Шаблон (фон) презентации 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Фокина Л. П. Шаблон (фон) презентации 6</Template>
  <TotalTime>1335</TotalTime>
  <Words>345</Words>
  <Application>Microsoft Office PowerPoint</Application>
  <PresentationFormat>Экран (4:3)</PresentationFormat>
  <Paragraphs>79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Monotype Corsiva</vt:lpstr>
      <vt:lpstr>Times New Roman</vt:lpstr>
      <vt:lpstr>Фокина Л. П. Шаблон (фон) презентации 6</vt:lpstr>
      <vt:lpstr>Презентация PowerPoint</vt:lpstr>
      <vt:lpstr>Презентация PowerPoint</vt:lpstr>
      <vt:lpstr>Презентация PowerPoint</vt:lpstr>
      <vt:lpstr>Модель взаимодействия участников.</vt:lpstr>
      <vt:lpstr>Методы и приёмы обучения диалогической речи детей дошкольного возраста (из опыта работы).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Юра</cp:lastModifiedBy>
  <cp:revision>135</cp:revision>
  <dcterms:created xsi:type="dcterms:W3CDTF">2014-05-10T10:43:15Z</dcterms:created>
  <dcterms:modified xsi:type="dcterms:W3CDTF">2020-06-25T13:38:12Z</dcterms:modified>
</cp:coreProperties>
</file>