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319" r:id="rId4"/>
    <p:sldId id="372" r:id="rId5"/>
    <p:sldId id="371" r:id="rId6"/>
    <p:sldId id="370" r:id="rId7"/>
    <p:sldId id="369" r:id="rId8"/>
    <p:sldId id="373" r:id="rId9"/>
    <p:sldId id="377" r:id="rId10"/>
    <p:sldId id="376" r:id="rId11"/>
    <p:sldId id="375" r:id="rId12"/>
    <p:sldId id="374" r:id="rId13"/>
    <p:sldId id="378" r:id="rId14"/>
    <p:sldId id="382" r:id="rId15"/>
    <p:sldId id="381" r:id="rId16"/>
    <p:sldId id="380" r:id="rId17"/>
    <p:sldId id="379" r:id="rId18"/>
    <p:sldId id="383" r:id="rId19"/>
    <p:sldId id="387" r:id="rId20"/>
    <p:sldId id="386" r:id="rId21"/>
    <p:sldId id="385" r:id="rId22"/>
    <p:sldId id="384" r:id="rId23"/>
    <p:sldId id="388" r:id="rId24"/>
    <p:sldId id="392" r:id="rId25"/>
    <p:sldId id="391" r:id="rId26"/>
    <p:sldId id="390" r:id="rId27"/>
    <p:sldId id="389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FF"/>
    <a:srgbClr val="007033"/>
    <a:srgbClr val="2E3917"/>
    <a:srgbClr val="A50021"/>
    <a:srgbClr val="CC0000"/>
    <a:srgbClr val="D4D3DF"/>
    <a:srgbClr val="642F04"/>
    <a:srgbClr val="351413"/>
    <a:srgbClr val="2129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jpeg"/><Relationship Id="rId7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jpeg"/><Relationship Id="rId7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jpeg"/><Relationship Id="rId7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jpeg"/><Relationship Id="rId7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jpeg"/><Relationship Id="rId7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jpeg"/><Relationship Id="rId7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jpeg"/><Relationship Id="rId7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18" Type="http://schemas.openxmlformats.org/officeDocument/2006/relationships/slide" Target="slide15.xml"/><Relationship Id="rId26" Type="http://schemas.openxmlformats.org/officeDocument/2006/relationships/slide" Target="slide23.xml"/><Relationship Id="rId3" Type="http://schemas.openxmlformats.org/officeDocument/2006/relationships/image" Target="../media/image6.jpeg"/><Relationship Id="rId21" Type="http://schemas.openxmlformats.org/officeDocument/2006/relationships/slide" Target="slide18.xml"/><Relationship Id="rId7" Type="http://schemas.openxmlformats.org/officeDocument/2006/relationships/slide" Target="slide4.xml"/><Relationship Id="rId12" Type="http://schemas.openxmlformats.org/officeDocument/2006/relationships/slide" Target="slide9.xml"/><Relationship Id="rId17" Type="http://schemas.openxmlformats.org/officeDocument/2006/relationships/slide" Target="slide14.xml"/><Relationship Id="rId25" Type="http://schemas.openxmlformats.org/officeDocument/2006/relationships/slide" Target="slide22.xml"/><Relationship Id="rId3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slide" Target="slide13.xml"/><Relationship Id="rId20" Type="http://schemas.openxmlformats.org/officeDocument/2006/relationships/slide" Target="slide17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slide" Target="slide8.xml"/><Relationship Id="rId24" Type="http://schemas.openxmlformats.org/officeDocument/2006/relationships/slide" Target="slide21.xml"/><Relationship Id="rId32" Type="http://schemas.openxmlformats.org/officeDocument/2006/relationships/image" Target="../media/image10.png"/><Relationship Id="rId5" Type="http://schemas.openxmlformats.org/officeDocument/2006/relationships/image" Target="../media/image8.png"/><Relationship Id="rId15" Type="http://schemas.openxmlformats.org/officeDocument/2006/relationships/slide" Target="slide12.xml"/><Relationship Id="rId23" Type="http://schemas.openxmlformats.org/officeDocument/2006/relationships/slide" Target="slide20.xml"/><Relationship Id="rId28" Type="http://schemas.openxmlformats.org/officeDocument/2006/relationships/slide" Target="slide25.xml"/><Relationship Id="rId10" Type="http://schemas.openxmlformats.org/officeDocument/2006/relationships/slide" Target="slide7.xml"/><Relationship Id="rId19" Type="http://schemas.openxmlformats.org/officeDocument/2006/relationships/slide" Target="slide16.xml"/><Relationship Id="rId31" Type="http://schemas.openxmlformats.org/officeDocument/2006/relationships/image" Target="../media/image9.png"/><Relationship Id="rId4" Type="http://schemas.openxmlformats.org/officeDocument/2006/relationships/image" Target="../media/image7.jpeg"/><Relationship Id="rId9" Type="http://schemas.openxmlformats.org/officeDocument/2006/relationships/slide" Target="slide6.xml"/><Relationship Id="rId14" Type="http://schemas.openxmlformats.org/officeDocument/2006/relationships/slide" Target="slide11.xml"/><Relationship Id="rId22" Type="http://schemas.openxmlformats.org/officeDocument/2006/relationships/slide" Target="slide19.xml"/><Relationship Id="rId27" Type="http://schemas.openxmlformats.org/officeDocument/2006/relationships/slide" Target="slide24.xml"/><Relationship Id="rId30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jpeg"/><Relationship Id="rId7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jpeg"/><Relationship Id="rId7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jpeg"/><Relationship Id="rId7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jpeg"/><Relationship Id="rId7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jpeg"/><Relationship Id="rId7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jpeg"/><Relationship Id="rId7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jpeg"/><Relationship Id="rId7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jpeg"/><Relationship Id="rId7" Type="http://schemas.openxmlformats.org/officeDocument/2006/relationships/slide" Target="slid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jpeg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jpeg"/><Relationship Id="rId7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jpeg"/><Relationship Id="rId7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jpeg"/><Relationship Id="rId7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jpeg"/><Relationship Id="rId7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исунок1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323528" y="6165304"/>
            <a:ext cx="1606332" cy="360040"/>
          </a:xfrm>
          <a:prstGeom prst="rect">
            <a:avLst/>
          </a:prstGeom>
        </p:spPr>
      </p:pic>
      <p:pic>
        <p:nvPicPr>
          <p:cNvPr id="10" name="Picture 2" descr="C:\Users\Юра\Desktop\list4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Рисунок 11" descr="Рисунок19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3143240" y="6000768"/>
            <a:ext cx="2808312" cy="37444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428728" y="1785926"/>
            <a:ext cx="61436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400" dirty="0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785918" y="1928802"/>
            <a:ext cx="5357850" cy="1882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b="1" kern="10" spc="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Segoe Print"/>
              </a:rPr>
              <a:t> По лесной тропе </a:t>
            </a:r>
          </a:p>
          <a:p>
            <a:pPr algn="ctr" rtl="0"/>
            <a:r>
              <a:rPr lang="ru-RU" sz="1800" b="1" kern="10" spc="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Segoe Print"/>
              </a:rPr>
              <a:t>родного края</a:t>
            </a:r>
            <a:endParaRPr lang="ru-RU" sz="1800" b="1" kern="10" spc="0" dirty="0">
              <a:ln w="9525">
                <a:solidFill>
                  <a:srgbClr val="006600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Segoe Prin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Юра\Desktop\img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4000" b="1" i="1" dirty="0" smtClean="0">
                <a:solidFill>
                  <a:srgbClr val="007033"/>
                </a:solidFill>
                <a:latin typeface="Georgia" pitchFamily="18" charset="0"/>
              </a:rPr>
              <a:t>Сон - трава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57158" y="642918"/>
            <a:ext cx="6643734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>
              <a:spcBef>
                <a:spcPct val="20000"/>
              </a:spcBef>
            </a:pP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000100" y="857232"/>
            <a:ext cx="54292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rgbClr val="007033"/>
                  </a:solidFill>
                  <a:prstDash val="solid"/>
                </a:ln>
                <a:solidFill>
                  <a:srgbClr val="0070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Такой загадочный цветок прострел. </a:t>
            </a:r>
          </a:p>
          <a:p>
            <a:pPr algn="ctr"/>
            <a:r>
              <a:rPr lang="ru-RU" sz="3200" b="1" dirty="0" smtClean="0">
                <a:ln w="19050">
                  <a:solidFill>
                    <a:srgbClr val="007033"/>
                  </a:solidFill>
                  <a:prstDash val="solid"/>
                </a:ln>
                <a:solidFill>
                  <a:srgbClr val="0070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 как его называют в народе?</a:t>
            </a:r>
            <a:endParaRPr lang="ru-RU" sz="3200" b="1" dirty="0">
              <a:ln w="19050">
                <a:solidFill>
                  <a:srgbClr val="007033"/>
                </a:solidFill>
                <a:prstDash val="solid"/>
              </a:ln>
              <a:solidFill>
                <a:srgbClr val="00703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Юра\Desktop\img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28596" y="3500438"/>
            <a:ext cx="77768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   </a:t>
            </a:r>
            <a:r>
              <a:rPr lang="ru-RU" sz="4000" b="1" i="1" dirty="0" smtClean="0">
                <a:solidFill>
                  <a:srgbClr val="007033"/>
                </a:solidFill>
                <a:latin typeface="Georgia" pitchFamily="18" charset="0"/>
              </a:rPr>
              <a:t>Кукушкины слёзки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57158" y="714356"/>
            <a:ext cx="71438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007033"/>
                  </a:solidFill>
                  <a:prstDash val="solid"/>
                </a:ln>
                <a:solidFill>
                  <a:srgbClr val="007033"/>
                </a:solidFill>
              </a:rPr>
              <a:t> </a:t>
            </a:r>
            <a:r>
              <a:rPr lang="ru-RU" sz="3200" b="1" dirty="0" smtClean="0">
                <a:ln w="19050">
                  <a:solidFill>
                    <a:srgbClr val="007033"/>
                  </a:solidFill>
                  <a:prstDash val="solid"/>
                </a:ln>
                <a:solidFill>
                  <a:srgbClr val="0070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Где плакала птичка, </a:t>
            </a:r>
          </a:p>
          <a:p>
            <a:pPr algn="ctr"/>
            <a:r>
              <a:rPr lang="ru-RU" sz="3200" b="1" dirty="0" smtClean="0">
                <a:ln w="19050">
                  <a:solidFill>
                    <a:srgbClr val="007033"/>
                  </a:solidFill>
                  <a:prstDash val="solid"/>
                </a:ln>
                <a:solidFill>
                  <a:srgbClr val="0070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там выросли цветы – ятрышник. </a:t>
            </a:r>
          </a:p>
          <a:p>
            <a:pPr algn="ctr"/>
            <a:r>
              <a:rPr lang="ru-RU" sz="3200" b="1" dirty="0" smtClean="0">
                <a:ln w="19050">
                  <a:solidFill>
                    <a:srgbClr val="007033"/>
                  </a:solidFill>
                  <a:prstDash val="solid"/>
                </a:ln>
                <a:solidFill>
                  <a:srgbClr val="0070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Назовите народное </a:t>
            </a:r>
          </a:p>
          <a:p>
            <a:pPr algn="ctr"/>
            <a:r>
              <a:rPr lang="ru-RU" sz="3200" b="1" dirty="0" smtClean="0">
                <a:ln w="19050">
                  <a:solidFill>
                    <a:srgbClr val="007033"/>
                  </a:solidFill>
                  <a:prstDash val="solid"/>
                </a:ln>
                <a:solidFill>
                  <a:srgbClr val="0070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название этого цветка.</a:t>
            </a: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Юра\Desktop\img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57158" y="3429000"/>
            <a:ext cx="77768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4000" b="1" i="1" dirty="0" err="1" smtClean="0">
                <a:solidFill>
                  <a:srgbClr val="007033"/>
                </a:solidFill>
                <a:latin typeface="Georgia" pitchFamily="18" charset="0"/>
              </a:rPr>
              <a:t>Кандык</a:t>
            </a:r>
            <a:endParaRPr lang="ru-RU" sz="4000" b="1" i="1" dirty="0" smtClean="0">
              <a:solidFill>
                <a:srgbClr val="007033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57158" y="642918"/>
            <a:ext cx="65612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85786" y="714356"/>
            <a:ext cx="55721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rgbClr val="007033"/>
                  </a:solidFill>
                  <a:prstDash val="solid"/>
                </a:ln>
                <a:solidFill>
                  <a:srgbClr val="0070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Ранний холодостойкий цветок, </a:t>
            </a:r>
          </a:p>
          <a:p>
            <a:pPr algn="ctr"/>
            <a:r>
              <a:rPr lang="ru-RU" sz="3200" b="1" dirty="0" smtClean="0">
                <a:ln w="19050">
                  <a:solidFill>
                    <a:srgbClr val="007033"/>
                  </a:solidFill>
                  <a:prstDash val="solid"/>
                </a:ln>
                <a:solidFill>
                  <a:srgbClr val="0070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может цвести даже </a:t>
            </a:r>
          </a:p>
          <a:p>
            <a:pPr algn="ctr"/>
            <a:r>
              <a:rPr lang="ru-RU" sz="3200" b="1" dirty="0" smtClean="0">
                <a:ln w="19050">
                  <a:solidFill>
                    <a:srgbClr val="007033"/>
                  </a:solidFill>
                  <a:prstDash val="solid"/>
                </a:ln>
                <a:solidFill>
                  <a:srgbClr val="0070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 температуре  минус 10 градусов.</a:t>
            </a:r>
            <a:endParaRPr lang="ru-RU" sz="3200" b="1" dirty="0">
              <a:ln w="19050">
                <a:solidFill>
                  <a:srgbClr val="007033"/>
                </a:solidFill>
                <a:prstDash val="solid"/>
              </a:ln>
              <a:solidFill>
                <a:srgbClr val="00703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Юра\Desktop\img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57158" y="3500438"/>
            <a:ext cx="77768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4000" b="1" i="1" dirty="0" smtClean="0">
                <a:solidFill>
                  <a:srgbClr val="6600FF"/>
                </a:solidFill>
                <a:latin typeface="Georgia" pitchFamily="18" charset="0"/>
              </a:rPr>
              <a:t>Рысь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71472" y="571480"/>
            <a:ext cx="54292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>
                  <a:prstDash val="solid"/>
                </a:ln>
                <a:solidFill>
                  <a:srgbClr val="66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Единственная дикая кошка, </a:t>
            </a:r>
          </a:p>
          <a:p>
            <a:pPr algn="ctr"/>
            <a:r>
              <a:rPr lang="ru-RU" sz="3600" b="1" dirty="0" smtClean="0">
                <a:ln>
                  <a:prstDash val="solid"/>
                </a:ln>
                <a:solidFill>
                  <a:srgbClr val="66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которая водится в наших лесах?</a:t>
            </a:r>
            <a:endParaRPr lang="ru-RU" sz="3600" b="1" dirty="0">
              <a:ln>
                <a:prstDash val="solid"/>
              </a:ln>
              <a:solidFill>
                <a:srgbClr val="6600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Юра\Desktop\img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28596" y="3357562"/>
            <a:ext cx="77768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4000" b="1" i="1" dirty="0" smtClean="0">
                <a:solidFill>
                  <a:srgbClr val="6600FF"/>
                </a:solidFill>
                <a:latin typeface="Georgia" pitchFamily="18" charset="0"/>
              </a:rPr>
              <a:t>Лось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0" y="857232"/>
            <a:ext cx="76328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>
                  <a:prstDash val="solid"/>
                </a:ln>
                <a:solidFill>
                  <a:srgbClr val="66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Самое крупное животное</a:t>
            </a:r>
          </a:p>
          <a:p>
            <a:pPr algn="ctr"/>
            <a:r>
              <a:rPr lang="ru-RU" sz="3600" b="1" dirty="0" smtClean="0">
                <a:ln>
                  <a:prstDash val="solid"/>
                </a:ln>
                <a:solidFill>
                  <a:srgbClr val="66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наших лесов, лесной царь</a:t>
            </a:r>
            <a:endParaRPr lang="ru-RU" sz="3600" b="1" dirty="0">
              <a:ln>
                <a:prstDash val="solid"/>
              </a:ln>
              <a:solidFill>
                <a:srgbClr val="6600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Юра\Desktop\img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57158" y="3357562"/>
            <a:ext cx="77768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i="1" dirty="0" smtClean="0">
                <a:solidFill>
                  <a:srgbClr val="6600FF"/>
                </a:solidFill>
                <a:latin typeface="Georgia" pitchFamily="18" charset="0"/>
              </a:rPr>
              <a:t>Бобры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00034" y="714356"/>
            <a:ext cx="61436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prstDash val="solid"/>
                </a:ln>
                <a:solidFill>
                  <a:srgbClr val="66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Самые крупные грызуны, которые </a:t>
            </a:r>
          </a:p>
          <a:p>
            <a:pPr algn="ctr"/>
            <a:r>
              <a:rPr lang="ru-RU" sz="3200" b="1" dirty="0" smtClean="0">
                <a:ln>
                  <a:prstDash val="solid"/>
                </a:ln>
                <a:solidFill>
                  <a:srgbClr val="66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селятся в </a:t>
            </a:r>
            <a:r>
              <a:rPr lang="ru-RU" sz="3200" b="1" dirty="0" err="1" smtClean="0">
                <a:ln>
                  <a:prstDash val="solid"/>
                </a:ln>
                <a:solidFill>
                  <a:srgbClr val="66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Маслянинском</a:t>
            </a:r>
            <a:r>
              <a:rPr lang="ru-RU" sz="3200" b="1" dirty="0" smtClean="0">
                <a:ln>
                  <a:prstDash val="solid"/>
                </a:ln>
                <a:solidFill>
                  <a:srgbClr val="66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районе.</a:t>
            </a:r>
            <a:endParaRPr lang="ru-RU" sz="3200" b="1" dirty="0">
              <a:ln>
                <a:prstDash val="solid"/>
              </a:ln>
              <a:solidFill>
                <a:srgbClr val="6600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Юра\Desktop\img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57158" y="3429000"/>
            <a:ext cx="77768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4000" b="1" i="1" dirty="0" smtClean="0">
                <a:solidFill>
                  <a:srgbClr val="6600FF"/>
                </a:solidFill>
                <a:latin typeface="Georgia" pitchFamily="18" charset="0"/>
              </a:rPr>
              <a:t>Беркут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57158" y="785794"/>
            <a:ext cx="61436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prstDash val="solid"/>
                </a:ln>
                <a:solidFill>
                  <a:srgbClr val="66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Самая большая птица, которая </a:t>
            </a:r>
          </a:p>
          <a:p>
            <a:pPr algn="ctr"/>
            <a:r>
              <a:rPr lang="ru-RU" sz="3200" b="1" dirty="0" smtClean="0">
                <a:ln>
                  <a:prstDash val="solid"/>
                </a:ln>
                <a:solidFill>
                  <a:srgbClr val="66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гнездится в </a:t>
            </a:r>
            <a:r>
              <a:rPr lang="ru-RU" sz="3200" b="1" dirty="0" err="1" smtClean="0">
                <a:ln>
                  <a:prstDash val="solid"/>
                </a:ln>
                <a:solidFill>
                  <a:srgbClr val="66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Маслянинском</a:t>
            </a:r>
            <a:r>
              <a:rPr lang="ru-RU" sz="3200" b="1" dirty="0" smtClean="0">
                <a:ln>
                  <a:prstDash val="solid"/>
                </a:ln>
                <a:solidFill>
                  <a:srgbClr val="66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районе?</a:t>
            </a:r>
            <a:endParaRPr lang="ru-RU" sz="3200" b="1" dirty="0">
              <a:ln>
                <a:prstDash val="solid"/>
              </a:ln>
              <a:solidFill>
                <a:srgbClr val="6600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Юра\Desktop\img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28596" y="3429000"/>
            <a:ext cx="77768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4000" b="1" i="1" dirty="0" smtClean="0">
                <a:solidFill>
                  <a:srgbClr val="6600FF"/>
                </a:solidFill>
                <a:latin typeface="Georgia" pitchFamily="18" charset="0"/>
              </a:rPr>
              <a:t>Щитомордник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28596" y="714356"/>
            <a:ext cx="66437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prstDash val="solid"/>
                </a:ln>
                <a:solidFill>
                  <a:srgbClr val="66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Живородящая змея, обитающая </a:t>
            </a:r>
          </a:p>
          <a:p>
            <a:pPr algn="ctr"/>
            <a:r>
              <a:rPr lang="ru-RU" sz="3200" b="1" dirty="0" smtClean="0">
                <a:ln>
                  <a:prstDash val="solid"/>
                </a:ln>
                <a:solidFill>
                  <a:srgbClr val="66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 </a:t>
            </a:r>
            <a:r>
              <a:rPr lang="ru-RU" sz="3200" b="1" dirty="0" err="1" smtClean="0">
                <a:ln>
                  <a:prstDash val="solid"/>
                </a:ln>
                <a:solidFill>
                  <a:srgbClr val="66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Маслянинском</a:t>
            </a:r>
            <a:r>
              <a:rPr lang="ru-RU" sz="3200" b="1" dirty="0" smtClean="0">
                <a:ln>
                  <a:prstDash val="solid"/>
                </a:ln>
                <a:solidFill>
                  <a:srgbClr val="66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районе, </a:t>
            </a:r>
          </a:p>
          <a:p>
            <a:pPr algn="ctr"/>
            <a:r>
              <a:rPr lang="ru-RU" sz="3200" b="1" dirty="0" smtClean="0">
                <a:ln>
                  <a:prstDash val="solid"/>
                </a:ln>
                <a:solidFill>
                  <a:srgbClr val="66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занесена в Красную книгу </a:t>
            </a:r>
          </a:p>
          <a:p>
            <a:pPr algn="ctr"/>
            <a:r>
              <a:rPr lang="ru-RU" sz="3200" b="1" dirty="0" smtClean="0">
                <a:ln>
                  <a:prstDash val="solid"/>
                </a:ln>
                <a:solidFill>
                  <a:srgbClr val="66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Новосибирской области.</a:t>
            </a:r>
            <a:endParaRPr lang="ru-RU" sz="3200" b="1" dirty="0">
              <a:ln>
                <a:prstDash val="solid"/>
              </a:ln>
              <a:solidFill>
                <a:srgbClr val="6600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Юра\Desktop\img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28596" y="3500438"/>
            <a:ext cx="77768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4000" b="1" i="1" dirty="0" err="1" smtClean="0">
                <a:solidFill>
                  <a:srgbClr val="0000FF"/>
                </a:solidFill>
                <a:latin typeface="Georgia" pitchFamily="18" charset="0"/>
              </a:rPr>
              <a:t>Бердь</a:t>
            </a:r>
            <a:endParaRPr lang="ru-RU" sz="4000" b="1" i="1" dirty="0" smtClean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85720" y="714356"/>
            <a:ext cx="7632848" cy="191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Главная</a:t>
            </a:r>
            <a:r>
              <a:rPr lang="ru-RU" sz="3600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ru-RU" sz="4000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река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Маслянинского района? </a:t>
            </a:r>
          </a:p>
          <a:p>
            <a:pPr>
              <a:spcBef>
                <a:spcPct val="20000"/>
              </a:spcBef>
            </a:pPr>
            <a:endParaRPr lang="ru-RU" sz="3200" dirty="0" smtClean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Юра\Desktop\img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57158" y="3429000"/>
            <a:ext cx="77768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3200" b="1" i="1" dirty="0" smtClean="0">
                <a:solidFill>
                  <a:srgbClr val="0000FF"/>
                </a:solidFill>
                <a:latin typeface="Georgia" pitchFamily="18" charset="0"/>
              </a:rPr>
              <a:t>С </a:t>
            </a:r>
            <a:r>
              <a:rPr lang="ru-RU" sz="3200" b="1" i="1" dirty="0" err="1" smtClean="0">
                <a:solidFill>
                  <a:srgbClr val="0000FF"/>
                </a:solidFill>
                <a:latin typeface="Georgia" pitchFamily="18" charset="0"/>
              </a:rPr>
              <a:t>юго</a:t>
            </a:r>
            <a:r>
              <a:rPr lang="ru-RU" sz="3200" b="1" i="1" dirty="0" smtClean="0">
                <a:solidFill>
                  <a:srgbClr val="0000FF"/>
                </a:solidFill>
                <a:latin typeface="Georgia" pitchFamily="18" charset="0"/>
              </a:rPr>
              <a:t> – востока на </a:t>
            </a:r>
            <a:r>
              <a:rPr lang="ru-RU" sz="3200" b="1" i="1" dirty="0" err="1" smtClean="0">
                <a:solidFill>
                  <a:srgbClr val="0000FF"/>
                </a:solidFill>
                <a:latin typeface="Georgia" pitchFamily="18" charset="0"/>
              </a:rPr>
              <a:t>северо</a:t>
            </a:r>
            <a:r>
              <a:rPr lang="ru-RU" sz="3200" b="1" i="1" dirty="0" smtClean="0">
                <a:solidFill>
                  <a:srgbClr val="0000FF"/>
                </a:solidFill>
                <a:latin typeface="Georgia" pitchFamily="18" charset="0"/>
              </a:rPr>
              <a:t> - запад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57158" y="642918"/>
            <a:ext cx="7632848" cy="176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В каком направлении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течёт </a:t>
            </a:r>
            <a:r>
              <a:rPr lang="ru-RU" sz="4000" b="1" dirty="0" err="1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Бердь</a:t>
            </a:r>
            <a:r>
              <a:rPr lang="ru-RU" sz="4000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?</a:t>
            </a:r>
          </a:p>
          <a:p>
            <a:pPr>
              <a:spcBef>
                <a:spcPct val="20000"/>
              </a:spcBef>
            </a:pPr>
            <a:endParaRPr lang="ru-RU" sz="2400" dirty="0" smtClean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 descr="C:\Users\Юра\Desktop\img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11960" y="4149080"/>
            <a:ext cx="792088" cy="820127"/>
          </a:xfrm>
          <a:prstGeom prst="rect">
            <a:avLst/>
          </a:prstGeom>
          <a:noFill/>
        </p:spPr>
      </p:pic>
      <p:pic>
        <p:nvPicPr>
          <p:cNvPr id="6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32040" y="4149080"/>
            <a:ext cx="792088" cy="820127"/>
          </a:xfrm>
          <a:prstGeom prst="rect">
            <a:avLst/>
          </a:prstGeom>
          <a:noFill/>
        </p:spPr>
      </p:pic>
      <p:pic>
        <p:nvPicPr>
          <p:cNvPr id="63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52120" y="4149080"/>
            <a:ext cx="792088" cy="820127"/>
          </a:xfrm>
          <a:prstGeom prst="rect">
            <a:avLst/>
          </a:prstGeom>
          <a:noFill/>
        </p:spPr>
      </p:pic>
      <p:pic>
        <p:nvPicPr>
          <p:cNvPr id="64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72200" y="4149080"/>
            <a:ext cx="792088" cy="820127"/>
          </a:xfrm>
          <a:prstGeom prst="rect">
            <a:avLst/>
          </a:prstGeom>
          <a:noFill/>
        </p:spPr>
      </p:pic>
      <p:pic>
        <p:nvPicPr>
          <p:cNvPr id="65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92280" y="4149080"/>
            <a:ext cx="792088" cy="820127"/>
          </a:xfrm>
          <a:prstGeom prst="rect">
            <a:avLst/>
          </a:prstGeom>
          <a:noFill/>
        </p:spPr>
      </p:pic>
      <p:pic>
        <p:nvPicPr>
          <p:cNvPr id="56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11960" y="3356992"/>
            <a:ext cx="792088" cy="820127"/>
          </a:xfrm>
          <a:prstGeom prst="rect">
            <a:avLst/>
          </a:prstGeom>
          <a:noFill/>
        </p:spPr>
      </p:pic>
      <p:pic>
        <p:nvPicPr>
          <p:cNvPr id="57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32040" y="3356992"/>
            <a:ext cx="792088" cy="820127"/>
          </a:xfrm>
          <a:prstGeom prst="rect">
            <a:avLst/>
          </a:prstGeom>
          <a:noFill/>
        </p:spPr>
      </p:pic>
      <p:pic>
        <p:nvPicPr>
          <p:cNvPr id="5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52120" y="3356992"/>
            <a:ext cx="792088" cy="820127"/>
          </a:xfrm>
          <a:prstGeom prst="rect">
            <a:avLst/>
          </a:prstGeom>
          <a:noFill/>
        </p:spPr>
      </p:pic>
      <p:pic>
        <p:nvPicPr>
          <p:cNvPr id="59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72200" y="3356992"/>
            <a:ext cx="792088" cy="820127"/>
          </a:xfrm>
          <a:prstGeom prst="rect">
            <a:avLst/>
          </a:prstGeom>
          <a:noFill/>
        </p:spPr>
      </p:pic>
      <p:pic>
        <p:nvPicPr>
          <p:cNvPr id="60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92280" y="3356992"/>
            <a:ext cx="792088" cy="820127"/>
          </a:xfrm>
          <a:prstGeom prst="rect">
            <a:avLst/>
          </a:prstGeom>
          <a:noFill/>
        </p:spPr>
      </p:pic>
      <p:pic>
        <p:nvPicPr>
          <p:cNvPr id="5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11960" y="2636912"/>
            <a:ext cx="792088" cy="820127"/>
          </a:xfrm>
          <a:prstGeom prst="rect">
            <a:avLst/>
          </a:prstGeom>
          <a:noFill/>
        </p:spPr>
      </p:pic>
      <p:pic>
        <p:nvPicPr>
          <p:cNvPr id="5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32040" y="2636912"/>
            <a:ext cx="792088" cy="820127"/>
          </a:xfrm>
          <a:prstGeom prst="rect">
            <a:avLst/>
          </a:prstGeom>
          <a:noFill/>
        </p:spPr>
      </p:pic>
      <p:pic>
        <p:nvPicPr>
          <p:cNvPr id="53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52120" y="2636912"/>
            <a:ext cx="792088" cy="820127"/>
          </a:xfrm>
          <a:prstGeom prst="rect">
            <a:avLst/>
          </a:prstGeom>
          <a:noFill/>
        </p:spPr>
      </p:pic>
      <p:pic>
        <p:nvPicPr>
          <p:cNvPr id="54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72200" y="2636912"/>
            <a:ext cx="792088" cy="820127"/>
          </a:xfrm>
          <a:prstGeom prst="rect">
            <a:avLst/>
          </a:prstGeom>
          <a:noFill/>
        </p:spPr>
      </p:pic>
      <p:pic>
        <p:nvPicPr>
          <p:cNvPr id="55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92280" y="2636912"/>
            <a:ext cx="792088" cy="820127"/>
          </a:xfrm>
          <a:prstGeom prst="rect">
            <a:avLst/>
          </a:prstGeom>
          <a:noFill/>
        </p:spPr>
      </p:pic>
      <p:pic>
        <p:nvPicPr>
          <p:cNvPr id="46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11960" y="1916832"/>
            <a:ext cx="792088" cy="820127"/>
          </a:xfrm>
          <a:prstGeom prst="rect">
            <a:avLst/>
          </a:prstGeom>
          <a:noFill/>
        </p:spPr>
      </p:pic>
      <p:pic>
        <p:nvPicPr>
          <p:cNvPr id="47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32040" y="1916832"/>
            <a:ext cx="792088" cy="820127"/>
          </a:xfrm>
          <a:prstGeom prst="rect">
            <a:avLst/>
          </a:prstGeom>
          <a:noFill/>
        </p:spPr>
      </p:pic>
      <p:pic>
        <p:nvPicPr>
          <p:cNvPr id="4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52120" y="1916832"/>
            <a:ext cx="792088" cy="820127"/>
          </a:xfrm>
          <a:prstGeom prst="rect">
            <a:avLst/>
          </a:prstGeom>
          <a:noFill/>
        </p:spPr>
      </p:pic>
      <p:pic>
        <p:nvPicPr>
          <p:cNvPr id="49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72200" y="1916832"/>
            <a:ext cx="792088" cy="820127"/>
          </a:xfrm>
          <a:prstGeom prst="rect">
            <a:avLst/>
          </a:prstGeom>
          <a:noFill/>
        </p:spPr>
      </p:pic>
      <p:pic>
        <p:nvPicPr>
          <p:cNvPr id="50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92280" y="1916832"/>
            <a:ext cx="792088" cy="820127"/>
          </a:xfrm>
          <a:prstGeom prst="rect">
            <a:avLst/>
          </a:prstGeom>
          <a:noFill/>
        </p:spPr>
      </p:pic>
      <p:pic>
        <p:nvPicPr>
          <p:cNvPr id="45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92280" y="1124744"/>
            <a:ext cx="792088" cy="820127"/>
          </a:xfrm>
          <a:prstGeom prst="rect">
            <a:avLst/>
          </a:prstGeom>
          <a:noFill/>
        </p:spPr>
      </p:pic>
      <p:pic>
        <p:nvPicPr>
          <p:cNvPr id="44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72200" y="1124744"/>
            <a:ext cx="792088" cy="820127"/>
          </a:xfrm>
          <a:prstGeom prst="rect">
            <a:avLst/>
          </a:prstGeom>
          <a:noFill/>
        </p:spPr>
      </p:pic>
      <p:pic>
        <p:nvPicPr>
          <p:cNvPr id="43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52120" y="1124744"/>
            <a:ext cx="792088" cy="820127"/>
          </a:xfrm>
          <a:prstGeom prst="rect">
            <a:avLst/>
          </a:prstGeom>
          <a:noFill/>
        </p:spPr>
      </p:pic>
      <p:pic>
        <p:nvPicPr>
          <p:cNvPr id="4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32040" y="1124744"/>
            <a:ext cx="792088" cy="820127"/>
          </a:xfrm>
          <a:prstGeom prst="rect">
            <a:avLst/>
          </a:prstGeom>
          <a:noFill/>
        </p:spPr>
      </p:pic>
      <p:pic>
        <p:nvPicPr>
          <p:cNvPr id="4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11960" y="1124744"/>
            <a:ext cx="792088" cy="820127"/>
          </a:xfrm>
          <a:prstGeom prst="rect">
            <a:avLst/>
          </a:prstGeom>
          <a:noFill/>
        </p:spPr>
      </p:pic>
      <p:sp>
        <p:nvSpPr>
          <p:cNvPr id="3119" name="AutoShape 4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35597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21" name="AutoShape 4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07605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22" name="AutoShape 5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79613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3123" name="AutoShape 5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51621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24" name="AutoShape 52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23629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25" name="AutoShape 53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355976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26" name="AutoShape 54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076056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3127" name="AutoShape 55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796708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28" name="AutoShape 56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516788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29" name="AutoShape 57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7236296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30" name="AutoShape 58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355976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31" name="AutoShape 59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076056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32" name="AutoShape 60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796708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33" name="AutoShape 6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516788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34" name="AutoShape 62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236296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35" name="AutoShape 63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4355976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36" name="AutoShape 64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076056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3137" name="AutoShape 65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5796708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38" name="AutoShape 66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6516216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39" name="AutoShape 67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7236296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40" name="AutoShape 68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4356918" y="429411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42" name="AutoShape 70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5076998" y="429411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43" name="AutoShape 71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5796136" y="429411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44" name="AutoShape 72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6516216" y="429411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45" name="AutoShape 73">
            <a:hlinkClick r:id="rId30" action="ppaction://hlinksldjump"/>
          </p:cNvPr>
          <p:cNvSpPr>
            <a:spLocks noChangeArrowheads="1"/>
          </p:cNvSpPr>
          <p:nvPr/>
        </p:nvSpPr>
        <p:spPr bwMode="auto">
          <a:xfrm>
            <a:off x="7237238" y="429411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756345" y="1196752"/>
            <a:ext cx="2951559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природа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756345" y="4149080"/>
            <a:ext cx="2951559" cy="50400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Красная книга</a:t>
            </a:r>
            <a:endParaRPr lang="ru-RU" sz="20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756345" y="3429000"/>
            <a:ext cx="2951559" cy="50303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реки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756345" y="1916832"/>
            <a:ext cx="2951559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растения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756345" y="2685979"/>
            <a:ext cx="2951559" cy="503039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1" cstate="screen"/>
          <a:srcRect/>
          <a:stretch>
            <a:fillRect/>
          </a:stretch>
        </p:blipFill>
        <p:spPr>
          <a:xfrm>
            <a:off x="4644008" y="6485191"/>
            <a:ext cx="1512168" cy="372809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323528" y="260648"/>
            <a:ext cx="78488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Интерактивная игра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2" cstate="screen"/>
          <a:srcRect/>
          <a:stretch>
            <a:fillRect/>
          </a:stretch>
        </p:blipFill>
        <p:spPr bwMode="auto">
          <a:xfrm>
            <a:off x="324297" y="1124744"/>
            <a:ext cx="648072" cy="671013"/>
          </a:xfrm>
          <a:prstGeom prst="rect">
            <a:avLst/>
          </a:prstGeom>
          <a:noFill/>
        </p:spPr>
      </p:pic>
      <p:pic>
        <p:nvPicPr>
          <p:cNvPr id="76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2" cstate="screen"/>
          <a:srcRect/>
          <a:stretch>
            <a:fillRect/>
          </a:stretch>
        </p:blipFill>
        <p:spPr bwMode="auto">
          <a:xfrm>
            <a:off x="324297" y="1844824"/>
            <a:ext cx="648072" cy="671013"/>
          </a:xfrm>
          <a:prstGeom prst="rect">
            <a:avLst/>
          </a:prstGeom>
          <a:noFill/>
        </p:spPr>
      </p:pic>
      <p:pic>
        <p:nvPicPr>
          <p:cNvPr id="77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2" cstate="screen"/>
          <a:srcRect/>
          <a:stretch>
            <a:fillRect/>
          </a:stretch>
        </p:blipFill>
        <p:spPr bwMode="auto">
          <a:xfrm>
            <a:off x="324297" y="2613971"/>
            <a:ext cx="648072" cy="671013"/>
          </a:xfrm>
          <a:prstGeom prst="rect">
            <a:avLst/>
          </a:prstGeom>
          <a:noFill/>
        </p:spPr>
      </p:pic>
      <p:pic>
        <p:nvPicPr>
          <p:cNvPr id="7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2" cstate="screen"/>
          <a:srcRect/>
          <a:stretch>
            <a:fillRect/>
          </a:stretch>
        </p:blipFill>
        <p:spPr bwMode="auto">
          <a:xfrm>
            <a:off x="324297" y="3356992"/>
            <a:ext cx="648072" cy="671013"/>
          </a:xfrm>
          <a:prstGeom prst="rect">
            <a:avLst/>
          </a:prstGeom>
          <a:noFill/>
        </p:spPr>
      </p:pic>
      <p:pic>
        <p:nvPicPr>
          <p:cNvPr id="79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2" cstate="screen"/>
          <a:srcRect/>
          <a:stretch>
            <a:fillRect/>
          </a:stretch>
        </p:blipFill>
        <p:spPr bwMode="auto">
          <a:xfrm>
            <a:off x="324297" y="4077072"/>
            <a:ext cx="648072" cy="671013"/>
          </a:xfrm>
          <a:prstGeom prst="rect">
            <a:avLst/>
          </a:prstGeom>
          <a:noFill/>
        </p:spPr>
      </p:pic>
      <p:pic>
        <p:nvPicPr>
          <p:cNvPr id="66" name="Picture 4" descr="C:\Users\Елена\Pictures\klip_249_божьи коровки_adr\1 (10).png"/>
          <p:cNvPicPr>
            <a:picLocks noChangeAspect="1" noChangeArrowheads="1"/>
          </p:cNvPicPr>
          <p:nvPr/>
        </p:nvPicPr>
        <p:blipFill>
          <a:blip r:embed="rId33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Юра\Desktop\img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4000" b="1" i="1" dirty="0" err="1" smtClean="0">
                <a:solidFill>
                  <a:srgbClr val="0000FF"/>
                </a:solidFill>
                <a:latin typeface="Georgia" pitchFamily="18" charset="0"/>
              </a:rPr>
              <a:t>Суенга</a:t>
            </a:r>
            <a:endParaRPr lang="ru-RU" sz="4000" b="1" i="1" dirty="0" smtClean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0" y="857232"/>
            <a:ext cx="7632848" cy="176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Приток </a:t>
            </a:r>
            <a:r>
              <a:rPr lang="ru-RU" sz="4000" b="1" dirty="0" err="1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Берди</a:t>
            </a:r>
            <a:r>
              <a:rPr lang="ru-RU" sz="4000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, на котором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моют золото ?</a:t>
            </a:r>
          </a:p>
          <a:p>
            <a:pPr>
              <a:spcBef>
                <a:spcPct val="20000"/>
              </a:spcBef>
            </a:pP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Юра\Desktop\img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i="1" dirty="0" smtClean="0">
                <a:solidFill>
                  <a:srgbClr val="0000FF"/>
                </a:solidFill>
                <a:latin typeface="Georgia" pitchFamily="18" charset="0"/>
              </a:rPr>
              <a:t> 5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4282" y="785794"/>
            <a:ext cx="7632848" cy="21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При слиянии какого количества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равнозначных ручьев образуется река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Бердь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?</a:t>
            </a:r>
          </a:p>
          <a:p>
            <a:pPr>
              <a:spcBef>
                <a:spcPct val="20000"/>
              </a:spcBef>
            </a:pP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Юра\Desktop\img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57158" y="3000372"/>
            <a:ext cx="77768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i="1" dirty="0" smtClean="0">
                <a:solidFill>
                  <a:srgbClr val="0000FF"/>
                </a:solidFill>
                <a:latin typeface="Georgia" pitchFamily="18" charset="0"/>
              </a:rPr>
              <a:t> 363 километра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0" y="642918"/>
            <a:ext cx="7632848" cy="115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Длина реки </a:t>
            </a:r>
            <a:r>
              <a:rPr lang="ru-RU" sz="4000" b="1" dirty="0" err="1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Бердь</a:t>
            </a:r>
            <a:r>
              <a:rPr lang="ru-RU" sz="4000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?</a:t>
            </a:r>
          </a:p>
          <a:p>
            <a:pPr algn="ctr">
              <a:spcBef>
                <a:spcPct val="20000"/>
              </a:spcBef>
            </a:pP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Юра\Desktop\img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85720" y="2571744"/>
            <a:ext cx="7776864" cy="21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i="1" dirty="0" err="1" smtClean="0">
                <a:solidFill>
                  <a:srgbClr val="C00000"/>
                </a:solidFill>
              </a:rPr>
              <a:t>Барсуковская</a:t>
            </a:r>
            <a:r>
              <a:rPr lang="ru-RU" sz="3600" b="1" i="1" dirty="0" smtClean="0">
                <a:solidFill>
                  <a:srgbClr val="C00000"/>
                </a:solidFill>
              </a:rPr>
              <a:t> пещера </a:t>
            </a:r>
          </a:p>
          <a:p>
            <a:r>
              <a:rPr lang="ru-RU" sz="3600" b="1" i="1" dirty="0" err="1" smtClean="0">
                <a:solidFill>
                  <a:srgbClr val="C00000"/>
                </a:solidFill>
              </a:rPr>
              <a:t>Елбанские</a:t>
            </a:r>
            <a:r>
              <a:rPr lang="ru-RU" sz="3600" b="1" i="1" dirty="0" smtClean="0">
                <a:solidFill>
                  <a:srgbClr val="C00000"/>
                </a:solidFill>
              </a:rPr>
              <a:t> ельники </a:t>
            </a:r>
          </a:p>
          <a:p>
            <a:r>
              <a:rPr lang="ru-RU" sz="3600" b="1" i="1" dirty="0" err="1" smtClean="0">
                <a:solidFill>
                  <a:srgbClr val="C00000"/>
                </a:solidFill>
              </a:rPr>
              <a:t>Петенёвские</a:t>
            </a:r>
            <a:r>
              <a:rPr lang="ru-RU" sz="3600" b="1" i="1" dirty="0" smtClean="0">
                <a:solidFill>
                  <a:srgbClr val="C00000"/>
                </a:solidFill>
              </a:rPr>
              <a:t> ельники </a:t>
            </a:r>
          </a:p>
          <a:p>
            <a:pPr>
              <a:spcBef>
                <a:spcPct val="20000"/>
              </a:spcBef>
            </a:pPr>
            <a:endParaRPr lang="ru-RU" sz="24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0" y="785794"/>
            <a:ext cx="7632848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36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Назовите памятники природы </a:t>
            </a:r>
          </a:p>
          <a:p>
            <a:pPr algn="ctr"/>
            <a:r>
              <a:rPr lang="ru-RU" sz="36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Маслянинского района</a:t>
            </a:r>
          </a:p>
          <a:p>
            <a:pPr>
              <a:spcBef>
                <a:spcPct val="20000"/>
              </a:spcBef>
            </a:pPr>
            <a:endParaRPr lang="ru-RU" sz="24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Юра\Desktop\img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85720" y="3429000"/>
            <a:ext cx="7776864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Летучие мыши </a:t>
            </a:r>
          </a:p>
          <a:p>
            <a:pPr>
              <a:spcBef>
                <a:spcPct val="20000"/>
              </a:spcBef>
            </a:pPr>
            <a:endParaRPr lang="ru-RU" sz="24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0" y="571480"/>
            <a:ext cx="828677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Назовите животных, </a:t>
            </a:r>
          </a:p>
          <a:p>
            <a:pPr algn="ctr"/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занесенных в Красную книгу</a:t>
            </a:r>
          </a:p>
          <a:p>
            <a:pPr algn="ctr"/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Новосибирской области, </a:t>
            </a:r>
          </a:p>
          <a:p>
            <a:pPr algn="ctr"/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которые обитают в </a:t>
            </a:r>
          </a:p>
          <a:p>
            <a:pPr algn="ctr"/>
            <a:r>
              <a:rPr lang="ru-RU" sz="3200" b="1" dirty="0" err="1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Барсуковской</a:t>
            </a:r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пещере</a:t>
            </a:r>
            <a:endParaRPr lang="ru-RU" sz="3200" dirty="0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Юра\Desktop\img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 smtClean="0">
                <a:solidFill>
                  <a:srgbClr val="C00000"/>
                </a:solidFill>
              </a:rPr>
              <a:t>Дикуша </a:t>
            </a:r>
          </a:p>
          <a:p>
            <a:pPr>
              <a:spcBef>
                <a:spcPct val="20000"/>
              </a:spcBef>
            </a:pPr>
            <a:endParaRPr lang="ru-RU" sz="24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0" y="571480"/>
            <a:ext cx="7643834" cy="265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Птица с медлительным, </a:t>
            </a:r>
          </a:p>
          <a:p>
            <a:pPr algn="ctr"/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спокойным поведением </a:t>
            </a:r>
          </a:p>
          <a:p>
            <a:pPr algn="ctr"/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отсутствием страха </a:t>
            </a:r>
          </a:p>
          <a:p>
            <a:pPr algn="ctr"/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перед человеком</a:t>
            </a:r>
          </a:p>
          <a:p>
            <a:pPr>
              <a:spcBef>
                <a:spcPct val="20000"/>
              </a:spcBef>
            </a:pPr>
            <a:endParaRPr lang="ru-RU" sz="3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Юра\Desktop\img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 i="1" dirty="0" smtClean="0">
                <a:solidFill>
                  <a:srgbClr val="C00000"/>
                </a:solidFill>
              </a:rPr>
              <a:t>Перламутровка </a:t>
            </a:r>
          </a:p>
          <a:p>
            <a:pPr>
              <a:spcBef>
                <a:spcPct val="20000"/>
              </a:spcBef>
            </a:pPr>
            <a:endParaRPr lang="ru-RU" sz="3200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4282" y="928670"/>
            <a:ext cx="76328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Бабочка, гусеницы которой </a:t>
            </a:r>
          </a:p>
          <a:p>
            <a:pPr algn="ctr"/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Сибири развиваются </a:t>
            </a:r>
          </a:p>
          <a:p>
            <a:pPr algn="ctr"/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фиалках</a:t>
            </a:r>
            <a:endParaRPr lang="ru-RU" sz="3200" dirty="0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Юра\Desktop\img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3600" b="1" i="1" dirty="0" smtClean="0">
                <a:solidFill>
                  <a:srgbClr val="C00000"/>
                </a:solidFill>
              </a:rPr>
              <a:t>Ленок </a:t>
            </a:r>
          </a:p>
          <a:p>
            <a:pPr>
              <a:spcBef>
                <a:spcPct val="20000"/>
              </a:spcBef>
            </a:pPr>
            <a:endParaRPr lang="ru-RU" sz="24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4282" y="714356"/>
            <a:ext cx="7632848" cy="20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Рыба отряда Лососёвых, </a:t>
            </a:r>
          </a:p>
          <a:p>
            <a:pPr algn="ctr"/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которая может питаться</a:t>
            </a:r>
          </a:p>
          <a:p>
            <a:pPr algn="ctr"/>
            <a:r>
              <a:rPr lang="ru-RU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лягушками и мелкими грызунами?</a:t>
            </a:r>
          </a:p>
          <a:p>
            <a:pPr>
              <a:spcBef>
                <a:spcPct val="20000"/>
              </a:spcBef>
            </a:pP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Юра\Desktop\img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1" name="Picture 4" descr="C:\Users\Елена\Pictures\klip_249_божьи коровки_adr\1 (10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00430" y="642918"/>
            <a:ext cx="1399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/>
                <a:solidFill>
                  <a:srgbClr val="C00000"/>
                </a:solidFill>
              </a:rPr>
              <a:t>Литература:</a:t>
            </a:r>
            <a:endParaRPr lang="ru-RU" b="1" dirty="0">
              <a:ln/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071546"/>
            <a:ext cx="78581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Красная</a:t>
            </a:r>
            <a:r>
              <a:rPr lang="ru-RU" dirty="0" smtClean="0"/>
              <a:t> книга Маслянинского района. Животные: Информационный буклет</a:t>
            </a:r>
          </a:p>
          <a:p>
            <a:r>
              <a:rPr lang="ru-RU" dirty="0" smtClean="0"/>
              <a:t> / МЦБС; сост. М.И. Захарченко. – Маслянино, 2013. – 28 с., ил.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b="1" dirty="0" smtClean="0"/>
              <a:t>Красная</a:t>
            </a:r>
            <a:r>
              <a:rPr lang="ru-RU" dirty="0" smtClean="0"/>
              <a:t> книга Маслянинского района. Растения: Информационный буклет</a:t>
            </a:r>
          </a:p>
          <a:p>
            <a:r>
              <a:rPr lang="ru-RU" dirty="0" smtClean="0"/>
              <a:t> / МЦБС; сост. М.И. Захарченко. – Маслянино, 2013. – 32 с., ил.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b="1" dirty="0" smtClean="0"/>
              <a:t>Красников</a:t>
            </a:r>
            <a:r>
              <a:rPr lang="ru-RU" dirty="0" smtClean="0"/>
              <a:t> А.А., Жирова О.С., </a:t>
            </a:r>
            <a:r>
              <a:rPr lang="ru-RU" dirty="0" err="1" smtClean="0"/>
              <a:t>Черний</a:t>
            </a:r>
            <a:r>
              <a:rPr lang="ru-RU" dirty="0" smtClean="0"/>
              <a:t> И.В. Растения Маслянинского района </a:t>
            </a:r>
          </a:p>
          <a:p>
            <a:r>
              <a:rPr lang="ru-RU" dirty="0" smtClean="0"/>
              <a:t>(Новосибирская область). – Новосибирск: </a:t>
            </a:r>
            <a:r>
              <a:rPr lang="ru-RU" dirty="0" err="1" smtClean="0"/>
              <a:t>Изд</a:t>
            </a:r>
            <a:r>
              <a:rPr lang="ru-RU" dirty="0" smtClean="0"/>
              <a:t> во СО РАН, 2003. – 64 с.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</a:t>
            </a:r>
            <a:r>
              <a:rPr lang="ru-RU" b="1" dirty="0" smtClean="0"/>
              <a:t>Маслянинский</a:t>
            </a:r>
            <a:r>
              <a:rPr lang="ru-RU" dirty="0" smtClean="0"/>
              <a:t> район Новосибирской области: 90 лет. 1924 – 2014. – Новосибирск:</a:t>
            </a:r>
          </a:p>
          <a:p>
            <a:r>
              <a:rPr lang="ru-RU" dirty="0" smtClean="0"/>
              <a:t> ЦЭРИС, 2014. – 61 с., ил. 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b="1" dirty="0" smtClean="0"/>
              <a:t>Новосибирская</a:t>
            </a:r>
            <a:r>
              <a:rPr lang="ru-RU" dirty="0" smtClean="0"/>
              <a:t> область: путеводитель. – Новосибирск: Авангард, 2000. – 192 с., ил.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b="1" dirty="0" smtClean="0"/>
              <a:t>Районы</a:t>
            </a:r>
            <a:r>
              <a:rPr lang="ru-RU" dirty="0" smtClean="0"/>
              <a:t> и города Новосибирской области (</a:t>
            </a:r>
            <a:r>
              <a:rPr lang="ru-RU" dirty="0" err="1" smtClean="0"/>
              <a:t>природно</a:t>
            </a:r>
            <a:r>
              <a:rPr lang="ru-RU" dirty="0" smtClean="0"/>
              <a:t> – экономический справочник).</a:t>
            </a:r>
          </a:p>
          <a:p>
            <a:r>
              <a:rPr lang="ru-RU" dirty="0" smtClean="0"/>
              <a:t> - Новосибирск, Новосибирское книжное издательство, 1996. – с. 84 – 98.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</a:t>
            </a:r>
            <a:r>
              <a:rPr lang="ru-RU" b="1" dirty="0" smtClean="0"/>
              <a:t>Чернобай</a:t>
            </a:r>
            <a:r>
              <a:rPr lang="ru-RU" dirty="0" smtClean="0"/>
              <a:t> Л.П. Гидрография и водные ресурсы Новосибирской области / Чернобай Л.П. -  Новосибирск, 2013. – с. 101 – 180.</a:t>
            </a:r>
          </a:p>
          <a:p>
            <a:r>
              <a:rPr lang="ru-RU" dirty="0" smtClean="0"/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Юра\Desktop\img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57158" y="3214686"/>
            <a:ext cx="77768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Сибирская Швейцария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00166" y="78579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называют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Маслянинский район?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Юра\Desktop\img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57158" y="3357562"/>
            <a:ext cx="77768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3200" b="1" i="1" dirty="0" err="1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Салаирский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кряж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00100" y="642918"/>
            <a:ext cx="54292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Горы в </a:t>
            </a:r>
          </a:p>
          <a:p>
            <a:pPr algn="ctr"/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Маслянинском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районе? 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Юра\Desktop\img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Пихтовый Гребень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2">
            <a:spAutoFit/>
          </a:bodyPr>
          <a:lstStyle/>
          <a:p>
            <a:pPr>
              <a:spcBef>
                <a:spcPct val="20000"/>
              </a:spcBef>
            </a:pP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14348" y="642918"/>
            <a:ext cx="57150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Самая высокая гора 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Маслянинского района и 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Новосибирской области?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Юра\Desktop\img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57158" y="3286124"/>
            <a:ext cx="77768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  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Лён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8596" y="1000108"/>
            <a:ext cx="60722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Главное богатство, принесшее </a:t>
            </a:r>
          </a:p>
          <a:p>
            <a:pPr algn="ctr"/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Маслянинскому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району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общероссийскую известность?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Юра\Desktop\img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57158" y="3500438"/>
            <a:ext cx="77768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Собачий камень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472" y="714356"/>
            <a:ext cx="56435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называется камень, одна из достопримечательностей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Маслянинского района?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Юра\Desktop\img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4000" b="1" i="1" dirty="0" smtClean="0">
                <a:solidFill>
                  <a:srgbClr val="007033"/>
                </a:solidFill>
                <a:latin typeface="Georgia" pitchFamily="18" charset="0"/>
              </a:rPr>
              <a:t>Башмачок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62178" y="785794"/>
            <a:ext cx="66173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33"/>
                </a:solidFill>
              </a:rPr>
              <a:t>Какая часть туалета богини </a:t>
            </a:r>
          </a:p>
          <a:p>
            <a:pPr algn="ctr"/>
            <a:r>
              <a:rPr lang="ru-RU" sz="3600" b="1" dirty="0" smtClean="0">
                <a:solidFill>
                  <a:srgbClr val="007033"/>
                </a:solidFill>
              </a:rPr>
              <a:t>Венеры превратилась в цветок?</a:t>
            </a:r>
            <a:endParaRPr lang="ru-RU" sz="3600" b="1" dirty="0">
              <a:solidFill>
                <a:srgbClr val="007033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Юра\Desktop\img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4000" b="1" i="1" dirty="0" smtClean="0">
                <a:solidFill>
                  <a:srgbClr val="007033"/>
                </a:solidFill>
                <a:latin typeface="Georgia" pitchFamily="18" charset="0"/>
              </a:rPr>
              <a:t> Огонёк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2">
            <a:spAutoFit/>
          </a:bodyPr>
          <a:lstStyle/>
          <a:p>
            <a:pPr>
              <a:spcBef>
                <a:spcPct val="20000"/>
              </a:spcBef>
            </a:pP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428728" y="92867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007033"/>
                  </a:solidFill>
                  <a:prstDash val="solid"/>
                </a:ln>
                <a:solidFill>
                  <a:srgbClr val="007033"/>
                </a:solidFill>
              </a:rPr>
              <a:t> Какой цветок называют сибирской розой?</a:t>
            </a:r>
            <a:endParaRPr lang="ru-RU" sz="3600" b="1" dirty="0">
              <a:ln w="10541" cmpd="sng">
                <a:solidFill>
                  <a:srgbClr val="007033"/>
                </a:solidFill>
                <a:prstDash val="solid"/>
              </a:ln>
              <a:solidFill>
                <a:srgbClr val="007033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595</Words>
  <Application>Microsoft Office PowerPoint</Application>
  <PresentationFormat>Экран (4:3)</PresentationFormat>
  <Paragraphs>193</Paragraphs>
  <Slides>28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Библиотекарь</cp:lastModifiedBy>
  <cp:revision>79</cp:revision>
  <dcterms:created xsi:type="dcterms:W3CDTF">2014-01-06T16:00:12Z</dcterms:created>
  <dcterms:modified xsi:type="dcterms:W3CDTF">2017-06-13T07:07:18Z</dcterms:modified>
</cp:coreProperties>
</file>