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07.05.20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Nx2mmg2a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/>
              <a:t>ТИП КОЛЬЧАТЫЕ ЧЕРВИ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7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1" y="1556792"/>
            <a:ext cx="86288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2089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Кровеносная система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021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Выделительная система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1"/>
            <a:ext cx="5530087" cy="37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2400"/>
            <a:ext cx="606004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36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97" y="116632"/>
            <a:ext cx="8229600" cy="1143000"/>
          </a:xfrm>
          <a:solidFill>
            <a:srgbClr val="FFFF00"/>
          </a:solidFill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Нервная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5445224"/>
            <a:ext cx="2170584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5324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0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Половая система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68222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5238750" cy="42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40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Значение дождевых червей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5679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Дождевые черви оказывают на почву весьма благоприятный эффект - они способствуют ее перемешиванию, разрыхлению - улучшают ее аэрацию, что очень важно для хорошего развития корней растений.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Уничтожая растительные остатки, содержащие множество гуминовых кислот, они снижают кислотность за счет секрета известковых желез, способствуют ускорению минерализации органических веществ, стимулируют процессы нитрификации - повышают плодородие почвы.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www.youtube.com/watch?v=bzNx2mmg2a0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6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АРОМОРФОЗЫ КОЛЬЧАТЫХ ЧЕРВЕЙ: 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1. Произошло расчленение тела на сегменты (метамеры) с </a:t>
            </a:r>
            <a:r>
              <a:rPr lang="ru-RU" dirty="0" smtClean="0">
                <a:solidFill>
                  <a:srgbClr val="000000"/>
                </a:solidFill>
              </a:rPr>
              <a:t>повторяющимися </a:t>
            </a:r>
            <a:r>
              <a:rPr lang="ru-RU" dirty="0">
                <a:solidFill>
                  <a:srgbClr val="000000"/>
                </a:solidFill>
              </a:rPr>
              <a:t>наборами внутренних органов. </a:t>
            </a:r>
          </a:p>
          <a:p>
            <a:r>
              <a:rPr lang="ru-RU" dirty="0">
                <a:solidFill>
                  <a:srgbClr val="000000"/>
                </a:solidFill>
              </a:rPr>
              <a:t>2. Появилась вторичная полость — </a:t>
            </a:r>
            <a:r>
              <a:rPr lang="ru-RU" b="1" dirty="0">
                <a:solidFill>
                  <a:srgbClr val="000000"/>
                </a:solidFill>
              </a:rPr>
              <a:t>целом</a:t>
            </a:r>
            <a:r>
              <a:rPr lang="ru-RU" dirty="0">
                <a:solidFill>
                  <a:srgbClr val="000000"/>
                </a:solidFill>
              </a:rPr>
              <a:t>, имеющий </a:t>
            </a:r>
            <a:r>
              <a:rPr lang="ru-RU" dirty="0" smtClean="0">
                <a:solidFill>
                  <a:srgbClr val="000000"/>
                </a:solidFill>
              </a:rPr>
              <a:t>собственную </a:t>
            </a:r>
            <a:r>
              <a:rPr lang="ru-RU" dirty="0">
                <a:solidFill>
                  <a:srgbClr val="000000"/>
                </a:solidFill>
              </a:rPr>
              <a:t>выстилку. </a:t>
            </a:r>
          </a:p>
          <a:p>
            <a:r>
              <a:rPr lang="ru-RU" dirty="0">
                <a:solidFill>
                  <a:srgbClr val="000000"/>
                </a:solidFill>
              </a:rPr>
              <a:t>3.Произошло дальнейшее усложнение нервной системы: </a:t>
            </a:r>
            <a:r>
              <a:rPr lang="ru-RU" dirty="0" smtClean="0">
                <a:solidFill>
                  <a:srgbClr val="000000"/>
                </a:solidFill>
              </a:rPr>
              <a:t>концентрация </a:t>
            </a:r>
            <a:r>
              <a:rPr lang="ru-RU" dirty="0">
                <a:solidFill>
                  <a:srgbClr val="000000"/>
                </a:solidFill>
              </a:rPr>
              <a:t>нервных клеток на брюшной стороне в каждом </a:t>
            </a:r>
            <a:r>
              <a:rPr lang="ru-RU" dirty="0" smtClean="0">
                <a:solidFill>
                  <a:srgbClr val="000000"/>
                </a:solidFill>
              </a:rPr>
              <a:t>сегменте </a:t>
            </a:r>
            <a:r>
              <a:rPr lang="ru-RU" dirty="0">
                <a:solidFill>
                  <a:srgbClr val="000000"/>
                </a:solidFill>
              </a:rPr>
              <a:t>(образовалась </a:t>
            </a:r>
            <a:r>
              <a:rPr lang="ru-RU" b="1" dirty="0">
                <a:solidFill>
                  <a:srgbClr val="000000"/>
                </a:solidFill>
              </a:rPr>
              <a:t>брюшная нервная цепочка</a:t>
            </a:r>
            <a:r>
              <a:rPr lang="ru-RU" dirty="0">
                <a:solidFill>
                  <a:srgbClr val="000000"/>
                </a:solidFill>
              </a:rPr>
              <a:t>), значительное </a:t>
            </a:r>
            <a:r>
              <a:rPr lang="ru-RU" b="1" dirty="0">
                <a:solidFill>
                  <a:srgbClr val="000000"/>
                </a:solidFill>
              </a:rPr>
              <a:t>увеличение мозговых ганглиев </a:t>
            </a:r>
            <a:r>
              <a:rPr lang="ru-RU" dirty="0">
                <a:solidFill>
                  <a:srgbClr val="000000"/>
                </a:solidFill>
              </a:rPr>
              <a:t>(надглоточный , </a:t>
            </a:r>
            <a:r>
              <a:rPr lang="ru-RU" dirty="0" err="1">
                <a:solidFill>
                  <a:srgbClr val="000000"/>
                </a:solidFill>
              </a:rPr>
              <a:t>подглоточный</a:t>
            </a:r>
            <a:r>
              <a:rPr lang="ru-RU" dirty="0">
                <a:solidFill>
                  <a:srgbClr val="000000"/>
                </a:solidFill>
              </a:rPr>
              <a:t> нервные ганглии, окологлоточное кольцо). </a:t>
            </a:r>
          </a:p>
          <a:p>
            <a:r>
              <a:rPr lang="ru-RU" dirty="0">
                <a:solidFill>
                  <a:srgbClr val="000000"/>
                </a:solidFill>
              </a:rPr>
              <a:t>4. Возникла </a:t>
            </a:r>
            <a:r>
              <a:rPr lang="ru-RU" b="1" dirty="0">
                <a:solidFill>
                  <a:srgbClr val="000000"/>
                </a:solidFill>
              </a:rPr>
              <a:t>замкнутая кровеносная система</a:t>
            </a:r>
            <a:r>
              <a:rPr lang="ru-RU" dirty="0">
                <a:solidFill>
                  <a:srgbClr val="000000"/>
                </a:solidFill>
              </a:rPr>
              <a:t>, обеспечившая быстрый транспорт веществ по организму. </a:t>
            </a:r>
          </a:p>
          <a:p>
            <a:r>
              <a:rPr lang="ru-RU" dirty="0">
                <a:solidFill>
                  <a:srgbClr val="000000"/>
                </a:solidFill>
              </a:rPr>
              <a:t>5. Появились </a:t>
            </a:r>
            <a:r>
              <a:rPr lang="ru-RU" b="1" dirty="0">
                <a:solidFill>
                  <a:srgbClr val="000000"/>
                </a:solidFill>
              </a:rPr>
              <a:t>органы дыхания</a:t>
            </a:r>
            <a:r>
              <a:rPr lang="ru-RU" dirty="0">
                <a:solidFill>
                  <a:srgbClr val="000000"/>
                </a:solidFill>
              </a:rPr>
              <a:t>, увеличившие дыхательную </a:t>
            </a:r>
            <a:r>
              <a:rPr lang="ru-RU" dirty="0" smtClean="0">
                <a:solidFill>
                  <a:srgbClr val="000000"/>
                </a:solidFill>
              </a:rPr>
              <a:t>поверхность </a:t>
            </a:r>
            <a:r>
              <a:rPr lang="ru-RU" dirty="0">
                <a:solidFill>
                  <a:srgbClr val="000000"/>
                </a:solidFill>
              </a:rPr>
              <a:t>и интенсивность газообмена. </a:t>
            </a:r>
          </a:p>
          <a:p>
            <a:r>
              <a:rPr lang="ru-RU" dirty="0">
                <a:solidFill>
                  <a:srgbClr val="000000"/>
                </a:solidFill>
              </a:rPr>
              <a:t>6. Усложнилась пищеварительная система: произошла </a:t>
            </a:r>
            <a:r>
              <a:rPr lang="ru-RU" dirty="0" smtClean="0">
                <a:solidFill>
                  <a:srgbClr val="000000"/>
                </a:solidFill>
              </a:rPr>
              <a:t>дальнейшая </a:t>
            </a:r>
            <a:r>
              <a:rPr lang="ru-RU" dirty="0">
                <a:solidFill>
                  <a:srgbClr val="000000"/>
                </a:solidFill>
              </a:rPr>
              <a:t>дифференцировка кишки на отделы, что привело к </a:t>
            </a:r>
            <a:r>
              <a:rPr lang="ru-RU" dirty="0" smtClean="0">
                <a:solidFill>
                  <a:srgbClr val="000000"/>
                </a:solidFill>
              </a:rPr>
              <a:t>поэтапному </a:t>
            </a:r>
            <a:r>
              <a:rPr lang="ru-RU" dirty="0">
                <a:solidFill>
                  <a:srgbClr val="000000"/>
                </a:solidFill>
              </a:rPr>
              <a:t>процессу пищеварения. </a:t>
            </a:r>
          </a:p>
          <a:p>
            <a:r>
              <a:rPr lang="ru-RU" dirty="0">
                <a:solidFill>
                  <a:srgbClr val="000000"/>
                </a:solidFill>
              </a:rPr>
              <a:t>7. Образовались </a:t>
            </a:r>
            <a:r>
              <a:rPr lang="ru-RU" b="1" dirty="0" err="1">
                <a:solidFill>
                  <a:srgbClr val="000000"/>
                </a:solidFill>
              </a:rPr>
              <a:t>параподии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— конечности для передвижения. </a:t>
            </a:r>
          </a:p>
          <a:p>
            <a:r>
              <a:rPr lang="ru-RU" dirty="0">
                <a:solidFill>
                  <a:srgbClr val="000000"/>
                </a:solidFill>
              </a:rPr>
              <a:t>8. Произошло дальнейшее усложнение органов выделения: сформировалась </a:t>
            </a:r>
            <a:r>
              <a:rPr lang="ru-RU" b="1" dirty="0" err="1">
                <a:solidFill>
                  <a:srgbClr val="000000"/>
                </a:solidFill>
              </a:rPr>
              <a:t>метанефридиальная</a:t>
            </a:r>
            <a:r>
              <a:rPr lang="ru-RU" b="1" dirty="0">
                <a:solidFill>
                  <a:srgbClr val="000000"/>
                </a:solidFill>
              </a:rPr>
              <a:t> многоклеточная </a:t>
            </a:r>
            <a:r>
              <a:rPr lang="ru-RU" b="1" dirty="0" smtClean="0">
                <a:solidFill>
                  <a:srgbClr val="000000"/>
                </a:solidFill>
              </a:rPr>
              <a:t>выделительная </a:t>
            </a:r>
            <a:r>
              <a:rPr lang="ru-RU" b="1" dirty="0">
                <a:solidFill>
                  <a:srgbClr val="000000"/>
                </a:solidFill>
              </a:rPr>
              <a:t>система</a:t>
            </a:r>
            <a:r>
              <a:rPr lang="ru-RU" dirty="0">
                <a:solidFill>
                  <a:srgbClr val="000000"/>
                </a:solidFill>
              </a:rPr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226114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88411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- тело </a:t>
            </a:r>
            <a:r>
              <a:rPr lang="ru-RU" sz="2400" b="1" dirty="0">
                <a:solidFill>
                  <a:srgbClr val="000000"/>
                </a:solidFill>
              </a:rPr>
              <a:t>сегментировано </a:t>
            </a:r>
            <a:r>
              <a:rPr lang="ru-RU" sz="2400" dirty="0">
                <a:solidFill>
                  <a:srgbClr val="000000"/>
                </a:solidFill>
              </a:rPr>
              <a:t>(головная лопасть, сегменты туловища, анальная лопасть)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кожно-мускульный мешок из </a:t>
            </a:r>
            <a:r>
              <a:rPr lang="ru-RU" sz="2400" dirty="0" smtClean="0">
                <a:solidFill>
                  <a:srgbClr val="000000"/>
                </a:solidFill>
              </a:rPr>
              <a:t>однослойного </a:t>
            </a:r>
            <a:r>
              <a:rPr lang="ru-RU" sz="2400" dirty="0">
                <a:solidFill>
                  <a:srgbClr val="000000"/>
                </a:solidFill>
              </a:rPr>
              <a:t>эпидермиса и двух слоев мышц (</a:t>
            </a:r>
            <a:r>
              <a:rPr lang="ru-RU" sz="2400" dirty="0" smtClean="0">
                <a:solidFill>
                  <a:srgbClr val="000000"/>
                </a:solidFill>
              </a:rPr>
              <a:t>снаружи </a:t>
            </a:r>
            <a:r>
              <a:rPr lang="ru-RU" sz="2400" dirty="0">
                <a:solidFill>
                  <a:srgbClr val="000000"/>
                </a:solidFill>
              </a:rPr>
              <a:t>– кольцевые мышцы, внутри – </a:t>
            </a:r>
            <a:r>
              <a:rPr lang="ru-RU" sz="2400" dirty="0" smtClean="0">
                <a:solidFill>
                  <a:srgbClr val="000000"/>
                </a:solidFill>
              </a:rPr>
              <a:t>продольные</a:t>
            </a:r>
            <a:r>
              <a:rPr lang="ru-RU" sz="2400" dirty="0">
                <a:solidFill>
                  <a:srgbClr val="000000"/>
                </a:solidFill>
              </a:rPr>
              <a:t>)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</a:t>
            </a:r>
            <a:r>
              <a:rPr lang="ru-RU" sz="2400" b="1" dirty="0">
                <a:solidFill>
                  <a:srgbClr val="000000"/>
                </a:solidFill>
              </a:rPr>
              <a:t>вторичная полость тела </a:t>
            </a:r>
            <a:r>
              <a:rPr lang="ru-RU" sz="2400" dirty="0">
                <a:solidFill>
                  <a:srgbClr val="000000"/>
                </a:solidFill>
              </a:rPr>
              <a:t>(целом)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</a:t>
            </a:r>
            <a:r>
              <a:rPr lang="ru-RU" sz="2400" b="1" dirty="0">
                <a:solidFill>
                  <a:srgbClr val="000000"/>
                </a:solidFill>
              </a:rPr>
              <a:t>кровеносная система</a:t>
            </a:r>
            <a:r>
              <a:rPr lang="ru-RU" sz="2400" dirty="0">
                <a:solidFill>
                  <a:srgbClr val="000000"/>
                </a:solidFill>
              </a:rPr>
              <a:t>: замкнутая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пищеварительная система: передняя (рот, глотка, пищевод, зоб, желудок), средняя и задняя кишка.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органы дыхания: поверхностью тела (</a:t>
            </a:r>
            <a:r>
              <a:rPr lang="ru-RU" sz="2400" dirty="0" err="1" smtClean="0">
                <a:solidFill>
                  <a:srgbClr val="000000"/>
                </a:solidFill>
              </a:rPr>
              <a:t>малощет</a:t>
            </a:r>
            <a:r>
              <a:rPr lang="ru-RU" sz="2400" dirty="0">
                <a:solidFill>
                  <a:srgbClr val="000000"/>
                </a:solidFill>
              </a:rPr>
              <a:t>.), </a:t>
            </a:r>
            <a:r>
              <a:rPr lang="ru-RU" sz="2400" b="1" dirty="0">
                <a:solidFill>
                  <a:srgbClr val="000000"/>
                </a:solidFill>
              </a:rPr>
              <a:t>жабры </a:t>
            </a:r>
            <a:r>
              <a:rPr lang="ru-RU" sz="2400" dirty="0">
                <a:solidFill>
                  <a:srgbClr val="000000"/>
                </a:solidFill>
              </a:rPr>
              <a:t>(</a:t>
            </a:r>
            <a:r>
              <a:rPr lang="ru-RU" sz="2400" dirty="0" err="1">
                <a:solidFill>
                  <a:srgbClr val="000000"/>
                </a:solidFill>
              </a:rPr>
              <a:t>многощет</a:t>
            </a:r>
            <a:r>
              <a:rPr lang="ru-RU" sz="2400" dirty="0">
                <a:solidFill>
                  <a:srgbClr val="000000"/>
                </a:solidFill>
              </a:rPr>
              <a:t>.)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- выделительная система: </a:t>
            </a:r>
            <a:r>
              <a:rPr lang="ru-RU" sz="2400" b="1" dirty="0">
                <a:solidFill>
                  <a:srgbClr val="000000"/>
                </a:solidFill>
              </a:rPr>
              <a:t>метанефридии 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- нервная система: окологлоточное кольцо (надглоточные и </a:t>
            </a:r>
            <a:r>
              <a:rPr lang="ru-RU" sz="2400" dirty="0" err="1">
                <a:solidFill>
                  <a:srgbClr val="000000"/>
                </a:solidFill>
              </a:rPr>
              <a:t>подглоточные</a:t>
            </a:r>
            <a:r>
              <a:rPr lang="ru-RU" sz="2400" dirty="0">
                <a:solidFill>
                  <a:srgbClr val="000000"/>
                </a:solidFill>
              </a:rPr>
              <a:t> ганглии), </a:t>
            </a:r>
            <a:r>
              <a:rPr lang="ru-RU" sz="2400" b="1" dirty="0">
                <a:solidFill>
                  <a:srgbClr val="000000"/>
                </a:solidFill>
              </a:rPr>
              <a:t>брюшная нервная цепочка 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- размножение: половое и бесполое (</a:t>
            </a:r>
            <a:r>
              <a:rPr lang="ru-RU" sz="2400" dirty="0" smtClean="0">
                <a:solidFill>
                  <a:srgbClr val="000000"/>
                </a:solidFill>
              </a:rPr>
              <a:t>фрагментация</a:t>
            </a:r>
            <a:r>
              <a:rPr lang="ru-RU" sz="2400" dirty="0">
                <a:solidFill>
                  <a:srgbClr val="000000"/>
                </a:solidFill>
              </a:rPr>
              <a:t>). Гермафродиты или </a:t>
            </a:r>
            <a:r>
              <a:rPr lang="ru-RU" sz="2400" dirty="0" smtClean="0">
                <a:solidFill>
                  <a:srgbClr val="000000"/>
                </a:solidFill>
              </a:rPr>
              <a:t>раздельнополые</a:t>
            </a:r>
            <a:r>
              <a:rPr lang="ru-RU" sz="2400" dirty="0">
                <a:solidFill>
                  <a:srgbClr val="000000"/>
                </a:solidFill>
              </a:rPr>
              <a:t>. 		</a:t>
            </a:r>
          </a:p>
        </p:txBody>
      </p:sp>
    </p:spTree>
    <p:extLst>
      <p:ext uri="{BB962C8B-B14F-4D97-AF65-F5344CB8AC3E}">
        <p14:creationId xmlns:p14="http://schemas.microsoft.com/office/powerpoint/2010/main" val="62412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лассификация кольчатых черв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3" y="188640"/>
            <a:ext cx="8568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3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КЛАСС МНОГОЩЕТИНКОВЫЕ </a:t>
            </a:r>
            <a:r>
              <a:rPr lang="ru-RU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79634"/>
            <a:ext cx="885698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Наиболее известные представители — пескожил </a:t>
            </a:r>
            <a:r>
              <a:rPr lang="ru-RU" sz="2000" dirty="0" err="1">
                <a:solidFill>
                  <a:srgbClr val="000000"/>
                </a:solidFill>
              </a:rPr>
              <a:t>Arenicola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marina</a:t>
            </a:r>
            <a:r>
              <a:rPr lang="ru-RU" sz="2000" dirty="0">
                <a:solidFill>
                  <a:srgbClr val="000000"/>
                </a:solidFill>
              </a:rPr>
              <a:t> и нереида </a:t>
            </a:r>
            <a:r>
              <a:rPr lang="ru-RU" sz="2000" dirty="0" err="1">
                <a:solidFill>
                  <a:srgbClr val="000000"/>
                </a:solidFill>
              </a:rPr>
              <a:t>Nereis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virens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Отличительным признаком являются </a:t>
            </a:r>
            <a:r>
              <a:rPr lang="ru-RU" sz="2000" b="1" dirty="0" err="1">
                <a:solidFill>
                  <a:srgbClr val="000000"/>
                </a:solidFill>
              </a:rPr>
              <a:t>параподии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— отходящие от каждого сегмента тела </a:t>
            </a:r>
            <a:r>
              <a:rPr lang="ru-RU" sz="2000" dirty="0" err="1">
                <a:solidFill>
                  <a:srgbClr val="000000"/>
                </a:solidFill>
              </a:rPr>
              <a:t>лопастевидные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придатки</a:t>
            </a:r>
            <a:r>
              <a:rPr lang="ru-RU" sz="2000" dirty="0">
                <a:solidFill>
                  <a:srgbClr val="000000"/>
                </a:solidFill>
              </a:rPr>
              <a:t>, несущие хитиновые щетинки (</a:t>
            </a:r>
            <a:r>
              <a:rPr lang="ru-RU" sz="2000" dirty="0" err="1">
                <a:solidFill>
                  <a:srgbClr val="000000"/>
                </a:solidFill>
              </a:rPr>
              <a:t>хеты</a:t>
            </a:r>
            <a:r>
              <a:rPr lang="ru-RU" sz="2000" dirty="0">
                <a:solidFill>
                  <a:srgbClr val="000000"/>
                </a:solidFill>
              </a:rPr>
              <a:t>).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На головной лопасти находятся глаза, щупальца, усики, щупики, </a:t>
            </a:r>
            <a:r>
              <a:rPr lang="ru-RU" sz="2000" dirty="0" err="1">
                <a:solidFill>
                  <a:srgbClr val="000000"/>
                </a:solidFill>
              </a:rPr>
              <a:t>статоцисты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На туловищных сегментах - </a:t>
            </a:r>
            <a:r>
              <a:rPr lang="ru-RU" sz="2000" dirty="0" err="1">
                <a:solidFill>
                  <a:srgbClr val="000000"/>
                </a:solidFill>
              </a:rPr>
              <a:t>параподии</a:t>
            </a:r>
            <a:r>
              <a:rPr lang="ru-RU" sz="2000" dirty="0">
                <a:solidFill>
                  <a:srgbClr val="000000"/>
                </a:solidFill>
              </a:rPr>
              <a:t>, усики, жабры.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644" y="339764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КЛАСС ПИЯВКИ </a:t>
            </a:r>
            <a:r>
              <a:rPr lang="ru-RU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92" y="4005064"/>
            <a:ext cx="893590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</a:rPr>
              <a:t>На переднем конце имеется одна ротовая присоска, на заднем — другая присоска.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Характерно исчезновение </a:t>
            </a:r>
            <a:r>
              <a:rPr lang="ru-RU" sz="2400" dirty="0" err="1">
                <a:solidFill>
                  <a:srgbClr val="000000"/>
                </a:solidFill>
              </a:rPr>
              <a:t>целома</a:t>
            </a:r>
            <a:r>
              <a:rPr lang="ru-RU" sz="2400" dirty="0">
                <a:solidFill>
                  <a:srgbClr val="000000"/>
                </a:solidFill>
              </a:rPr>
              <a:t>, он заменяется паренхимой, остатки </a:t>
            </a:r>
            <a:r>
              <a:rPr lang="ru-RU" sz="2400" dirty="0" err="1">
                <a:solidFill>
                  <a:srgbClr val="000000"/>
                </a:solidFill>
              </a:rPr>
              <a:t>целома</a:t>
            </a:r>
            <a:r>
              <a:rPr lang="ru-RU" sz="2400" dirty="0">
                <a:solidFill>
                  <a:srgbClr val="000000"/>
                </a:solidFill>
              </a:rPr>
              <a:t> превращаются в незамкнутую ложно-кровеносную систему.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Вырабатывают </a:t>
            </a:r>
            <a:r>
              <a:rPr lang="ru-RU" sz="2400" b="1" dirty="0">
                <a:solidFill>
                  <a:srgbClr val="000000"/>
                </a:solidFill>
              </a:rPr>
              <a:t>гирудин </a:t>
            </a:r>
            <a:r>
              <a:rPr lang="ru-RU" sz="2400" dirty="0">
                <a:solidFill>
                  <a:srgbClr val="000000"/>
                </a:solidFill>
              </a:rPr>
              <a:t>- препятствует свертыванию крови </a:t>
            </a:r>
            <a:r>
              <a:rPr lang="ru-RU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567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9906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Челюсти пияв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6581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02" y="3933056"/>
            <a:ext cx="5715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6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4653136"/>
            <a:ext cx="3106688" cy="1473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4248472" cy="282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11" y="2348880"/>
            <a:ext cx="413938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49080"/>
            <a:ext cx="4369729" cy="2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0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187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Дождевой червь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739" y="343573"/>
            <a:ext cx="8923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Покровы тела, опорно-двигательная система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67" y="80523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Специализированные органы движения отсутствуют, их тело снаружи покрыто немногочисленными </a:t>
            </a:r>
            <a:r>
              <a:rPr lang="ru-RU" dirty="0" err="1"/>
              <a:t>хитинообразными</a:t>
            </a:r>
            <a:r>
              <a:rPr lang="ru-RU" dirty="0"/>
              <a:t> выростами </a:t>
            </a:r>
            <a:r>
              <a:rPr lang="ru-RU" dirty="0" smtClean="0"/>
              <a:t>– щетинками. На </a:t>
            </a:r>
            <a:r>
              <a:rPr lang="ru-RU" dirty="0"/>
              <a:t>каждом сегменте дождевого червя расположено по 8 щетинок попарно или поодиночке.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81" y="1728568"/>
            <a:ext cx="8752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совокупности слой </a:t>
            </a:r>
            <a:r>
              <a:rPr lang="ru-RU" b="1" dirty="0"/>
              <a:t>кутикулы, эпителия, кольцевых и продольных мышц составляет кожно-мускульный мешок.</a:t>
            </a:r>
            <a:r>
              <a:rPr lang="ru-RU" dirty="0"/>
              <a:t> Между кожно-мускульным мешком и внутренними органами находится пространство, </a:t>
            </a:r>
            <a:r>
              <a:rPr lang="ru-RU" b="1" dirty="0"/>
              <a:t>вторичная полость тела</a:t>
            </a:r>
            <a:r>
              <a:rPr lang="ru-RU" dirty="0"/>
              <a:t>, заполненная жидкостью и выполняющая ряд важнейших функций: опорную, транспортную, выделительную и защитную.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5195"/>
            <a:ext cx="6191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89391" y="4221088"/>
            <a:ext cx="2266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Segoe Print"/>
              </a:rPr>
              <a:t>поверхность </a:t>
            </a:r>
            <a:r>
              <a:rPr lang="ru-RU" sz="1600" dirty="0">
                <a:solidFill>
                  <a:srgbClr val="000000"/>
                </a:solidFill>
                <a:latin typeface="Segoe Print"/>
              </a:rPr>
              <a:t>мышц и внутренних органов выстилается изнутри особым эпителием </a:t>
            </a:r>
            <a:r>
              <a:rPr lang="ru-RU" sz="1600" dirty="0" err="1">
                <a:solidFill>
                  <a:srgbClr val="000000"/>
                </a:solidFill>
                <a:latin typeface="Segoe Print"/>
              </a:rPr>
              <a:t>мезодермального</a:t>
            </a:r>
            <a:r>
              <a:rPr lang="ru-RU" sz="1600" dirty="0">
                <a:solidFill>
                  <a:srgbClr val="000000"/>
                </a:solidFill>
                <a:latin typeface="Segoe Print"/>
              </a:rPr>
              <a:t> происхождения - </a:t>
            </a:r>
            <a:r>
              <a:rPr lang="ru-RU" sz="1600" b="1" dirty="0" err="1">
                <a:solidFill>
                  <a:srgbClr val="000000"/>
                </a:solidFill>
                <a:latin typeface="Segoe Print"/>
              </a:rPr>
              <a:t>целотелием</a:t>
            </a:r>
            <a:r>
              <a:rPr lang="ru-RU" sz="1600" b="1" dirty="0">
                <a:solidFill>
                  <a:srgbClr val="000000"/>
                </a:solidFill>
                <a:latin typeface="Segoe Print"/>
              </a:rPr>
              <a:t>.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181" y="3197668"/>
            <a:ext cx="889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Многочисленные слизистые клетки, расположенные в эпителии, выделяют секрет - слизь, которая выполняет защитную функцию, препятствуя пересыханию тела, и способствует газообмену</a:t>
            </a:r>
          </a:p>
        </p:txBody>
      </p:sp>
    </p:spTree>
    <p:extLst>
      <p:ext uri="{BB962C8B-B14F-4D97-AF65-F5344CB8AC3E}">
        <p14:creationId xmlns:p14="http://schemas.microsoft.com/office/powerpoint/2010/main" val="60070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5373216"/>
            <a:ext cx="1954560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" y="764704"/>
            <a:ext cx="887335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5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Пищеварительная система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804248" y="6126163"/>
            <a:ext cx="1882552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2327"/>
            <a:ext cx="8064896" cy="241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770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узком пищеводе, имеются </a:t>
            </a:r>
            <a:r>
              <a:rPr lang="ru-RU" dirty="0"/>
              <a:t>3 парных выпячивания - известковые железы. Эти железы выделяют в просвет пищевода углекислый кальций - CaCO3, который нейтрализует находящиеся в почве гуминовые кислоты, таким образом, уменьшая кислотность почвы, что повышает ее плодородие.</a:t>
            </a:r>
          </a:p>
        </p:txBody>
      </p:sp>
    </p:spTree>
    <p:extLst>
      <p:ext uri="{BB962C8B-B14F-4D97-AF65-F5344CB8AC3E}">
        <p14:creationId xmlns:p14="http://schemas.microsoft.com/office/powerpoint/2010/main" val="2348849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ТИП КОЛЬЧАТЫЕ ЧЕРВИ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Пищеварительная система </vt:lpstr>
      <vt:lpstr>Презентация PowerPoint</vt:lpstr>
      <vt:lpstr>Выделительная система</vt:lpstr>
      <vt:lpstr>Нервная система</vt:lpstr>
      <vt:lpstr>Половая система</vt:lpstr>
      <vt:lpstr>Значение дождевых червей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КОЛЬЧАТЫЕ ЧЕРВИ</dc:title>
  <dc:creator>Пользователь</dc:creator>
  <cp:lastModifiedBy>Пользователь</cp:lastModifiedBy>
  <cp:revision>5</cp:revision>
  <dcterms:created xsi:type="dcterms:W3CDTF">2020-05-07T03:37:53Z</dcterms:created>
  <dcterms:modified xsi:type="dcterms:W3CDTF">2020-05-07T04:21:22Z</dcterms:modified>
</cp:coreProperties>
</file>