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9" r:id="rId4"/>
    <p:sldId id="280" r:id="rId5"/>
    <p:sldId id="262" r:id="rId6"/>
    <p:sldId id="283" r:id="rId7"/>
    <p:sldId id="259" r:id="rId8"/>
    <p:sldId id="272" r:id="rId9"/>
    <p:sldId id="284" r:id="rId10"/>
    <p:sldId id="285" r:id="rId11"/>
    <p:sldId id="286" r:id="rId12"/>
    <p:sldId id="287" r:id="rId13"/>
    <p:sldId id="270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FF99"/>
    <a:srgbClr val="99FFCC"/>
    <a:srgbClr val="0033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00001" y="4124321"/>
            <a:ext cx="8643999" cy="273367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2176"/>
              </a:avLst>
            </a:prstTxWarp>
          </a:bodyPr>
          <a:lstStyle/>
          <a:p>
            <a:pPr algn="ctr" rtl="0"/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4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628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Презентация на тему «День  черкесского </a:t>
            </a:r>
            <a:r>
              <a:rPr lang="ru-RU" b="1" smtClean="0">
                <a:solidFill>
                  <a:schemeClr val="tx1"/>
                </a:solidFill>
                <a:latin typeface="Monotype Corsiva" pitchFamily="66" charset="0"/>
              </a:rPr>
              <a:t>флага</a:t>
            </a:r>
            <a:r>
              <a:rPr lang="ru-RU" b="1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5301208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>В рамках празднования Дня черкесского флага в Адыгее, Кабардино-Балкарии и Карачаево-Черкесии проходят автопробеги, конные скачки, конное и пешее шествия, праздничные концерты. Устраиваются выставки мастеров прикладного искусства, проводятся старинные состязания. Все праздничные мероприятия завершаются массовыми черкесскими танцевальными игрищами </a:t>
            </a:r>
            <a:r>
              <a:rPr lang="ru-RU" sz="2200" dirty="0" err="1" smtClean="0">
                <a:latin typeface="Monotype Corsiva" pitchFamily="66" charset="0"/>
              </a:rPr>
              <a:t>Адыгэ</a:t>
            </a:r>
            <a:r>
              <a:rPr lang="ru-RU" sz="2200" dirty="0" smtClean="0">
                <a:latin typeface="Monotype Corsiva" pitchFamily="66" charset="0"/>
              </a:rPr>
              <a:t> </a:t>
            </a:r>
            <a:r>
              <a:rPr lang="ru-RU" sz="2200" dirty="0" err="1" smtClean="0">
                <a:latin typeface="Monotype Corsiva" pitchFamily="66" charset="0"/>
              </a:rPr>
              <a:t>Джэгу</a:t>
            </a:r>
            <a:r>
              <a:rPr lang="ru-RU" sz="2200" dirty="0" smtClean="0">
                <a:latin typeface="Monotype Corsiva" pitchFamily="66" charset="0"/>
              </a:rPr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0"/>
            <a:ext cx="2892152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296791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9732" r="6096" b="6344"/>
          <a:stretch>
            <a:fillRect/>
          </a:stretch>
        </p:blipFill>
        <p:spPr bwMode="auto">
          <a:xfrm>
            <a:off x="2915816" y="2204864"/>
            <a:ext cx="3096344" cy="2425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 t="10458"/>
          <a:stretch>
            <a:fillRect/>
          </a:stretch>
        </p:blipFill>
        <p:spPr bwMode="auto">
          <a:xfrm>
            <a:off x="0" y="0"/>
            <a:ext cx="3164940" cy="2231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1069" y="2276872"/>
            <a:ext cx="3412931" cy="2420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5036" y="0"/>
            <a:ext cx="3918964" cy="2393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1543398"/>
            <a:ext cx="7308304" cy="531460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Monotype Corsiva" pitchFamily="66" charset="0"/>
              </a:rPr>
              <a:t>Из Конституции Республики Адыгея:</a:t>
            </a: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b="1" dirty="0" smtClean="0">
                <a:latin typeface="Monotype Corsiva" pitchFamily="66" charset="0"/>
              </a:rPr>
              <a:t>Статья 59.</a:t>
            </a: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Государственный флаг Республики Адыгея представляет собой прямоугольное полотнище зеленого цвета, на котором изображены двенадцать золотых звезд и три золотые перекрещенные стрелы, направленные наконечниками вверх. Отношение длины флага к его ширине - 2:1.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b="1" dirty="0" smtClean="0">
                <a:latin typeface="Monotype Corsiva" pitchFamily="66" charset="0"/>
              </a:rPr>
              <a:t>Из Закона Республики Адыгея "О государственных символах Республики Адыгея":</a:t>
            </a:r>
            <a:br>
              <a:rPr lang="ru-RU" sz="2200" b="1" dirty="0" smtClean="0">
                <a:latin typeface="Monotype Corsiva" pitchFamily="66" charset="0"/>
              </a:rPr>
            </a:br>
            <a:r>
              <a:rPr lang="ru-RU" sz="2200" b="1" dirty="0" smtClean="0">
                <a:latin typeface="Monotype Corsiva" pitchFamily="66" charset="0"/>
              </a:rPr>
              <a:t>Статья 5. </a:t>
            </a: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Использование Государственного флага Республики Адыгея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sz="2200" dirty="0" smtClean="0">
                <a:latin typeface="Monotype Corsiva" pitchFamily="66" charset="0"/>
              </a:rPr>
              <a:t>Государственный флаг Республики Адыгея постоянно поднят на зданиях, в которых размещаются Государственный </a:t>
            </a:r>
            <a:r>
              <a:rPr lang="ru-RU" sz="2200" dirty="0" err="1" smtClean="0">
                <a:latin typeface="Monotype Corsiva" pitchFamily="66" charset="0"/>
              </a:rPr>
              <a:t>Совет-Хасэ</a:t>
            </a:r>
            <a:r>
              <a:rPr lang="ru-RU" sz="2200" dirty="0" smtClean="0">
                <a:latin typeface="Monotype Corsiva" pitchFamily="66" charset="0"/>
              </a:rPr>
              <a:t> Республики Адыгея, Президент Республики Адыгея, Кабинет Министров Республики Адыгея, Конституционный Суд Республики Адыгея, другие органы государственной власти Республики Адыгея, а также органы местного самоуправления.</a:t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5075" r="15694"/>
          <a:stretch>
            <a:fillRect/>
          </a:stretch>
        </p:blipFill>
        <p:spPr bwMode="auto">
          <a:xfrm>
            <a:off x="7199784" y="0"/>
            <a:ext cx="19442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74158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Monotype Corsiva" pitchFamily="66" charset="0"/>
              </a:rPr>
              <a:t>Сегодня черкесский национальный флаг гордо реет не только над зданиями органов государственной власти и местного самоуправления в Республике Адыгея, но и находится на первом месте в ряду флагов субъектов Российской Федерации в стенах Государственной Думы и Совета Федерации. </a:t>
            </a:r>
            <a:r>
              <a:rPr lang="ru-RU" sz="2200" dirty="0" smtClean="0">
                <a:latin typeface="Monotype Corsiva" pitchFamily="66" charset="0"/>
              </a:rPr>
              <a:t/>
            </a:r>
            <a:br>
              <a:rPr lang="ru-RU" sz="2200" dirty="0" smtClean="0">
                <a:latin typeface="Monotype Corsiva" pitchFamily="66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18494"/>
            <a:ext cx="6809259" cy="453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3933056"/>
            <a:ext cx="8229600" cy="1872208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Немного подытожим сказанное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5788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332656"/>
            <a:ext cx="7772400" cy="5472608"/>
          </a:xfrm>
        </p:spPr>
        <p:txBody>
          <a:bodyPr>
            <a:normAutofit fontScale="90000"/>
          </a:bodyPr>
          <a:lstStyle/>
          <a:p>
            <a:r>
              <a:rPr lang="ru-RU" sz="3600" cap="none" dirty="0" smtClean="0">
                <a:latin typeface="Monotype Corsiva" pitchFamily="66" charset="0"/>
              </a:rPr>
              <a:t>Черкесский флаг зеленого цвета, обозначающего  вечность и жизнь.</a:t>
            </a:r>
            <a:br>
              <a:rPr lang="ru-RU" sz="3600" cap="none" dirty="0" smtClean="0">
                <a:latin typeface="Monotype Corsiva" pitchFamily="66" charset="0"/>
              </a:rPr>
            </a:br>
            <a:r>
              <a:rPr lang="ru-RU" sz="3600" cap="none" dirty="0" smtClean="0">
                <a:latin typeface="Monotype Corsiva" pitchFamily="66" charset="0"/>
              </a:rPr>
              <a:t>На флаге изображены  12 золотых звезд и 3 скрещенные золотые звезды.</a:t>
            </a:r>
            <a:br>
              <a:rPr lang="ru-RU" sz="3600" cap="none" dirty="0" smtClean="0">
                <a:latin typeface="Monotype Corsiva" pitchFamily="66" charset="0"/>
              </a:rPr>
            </a:br>
            <a:r>
              <a:rPr lang="ru-RU" sz="3600" cap="none" dirty="0" smtClean="0">
                <a:latin typeface="Monotype Corsiva" pitchFamily="66" charset="0"/>
              </a:rPr>
              <a:t>Звезды символизируют 12 адыгских племен, а 3 стрелы – их мощь, силу и  единство.</a:t>
            </a:r>
            <a:br>
              <a:rPr lang="ru-RU" sz="3600" cap="none" dirty="0" smtClean="0">
                <a:latin typeface="Monotype Corsiva" pitchFamily="66" charset="0"/>
              </a:rPr>
            </a:br>
            <a:r>
              <a:rPr lang="ru-RU" sz="3600" cap="none" dirty="0" smtClean="0">
                <a:latin typeface="Monotype Corsiva" pitchFamily="66" charset="0"/>
              </a:rPr>
              <a:t>Флаг – это святыня, и мы должны относиться к нему с уважением и почитанием,. Его нельзя стирать, резать, неэтично носить флаг в качестве одежды, не принято носить одежду с изображением флага.</a:t>
            </a:r>
            <a:r>
              <a:rPr lang="ru-RU" cap="none" dirty="0" smtClean="0">
                <a:latin typeface="Monotype Corsiva" pitchFamily="66" charset="0"/>
              </a:rPr>
              <a:t/>
            </a:r>
            <a:br>
              <a:rPr lang="ru-RU" cap="none" dirty="0" smtClean="0">
                <a:latin typeface="Monotype Corsiva" pitchFamily="66" charset="0"/>
              </a:rPr>
            </a:br>
            <a:endParaRPr lang="ru-RU" cap="none" dirty="0">
              <a:latin typeface="Monotype Corsiva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9624" y="5301208"/>
            <a:ext cx="338437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73216"/>
            <a:ext cx="9144000" cy="1484784"/>
          </a:xfrm>
        </p:spPr>
        <p:txBody>
          <a:bodyPr/>
          <a:lstStyle/>
          <a:p>
            <a:r>
              <a:rPr lang="ru-RU" dirty="0" smtClean="0"/>
              <a:t>25 апреля празднуется День черкесского флага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Символика черкесского флага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4680520" cy="4896544"/>
          </a:xfrm>
        </p:spPr>
        <p:txBody>
          <a:bodyPr>
            <a:normAutofit fontScale="92500"/>
          </a:bodyPr>
          <a:lstStyle/>
          <a:p>
            <a:pPr algn="l"/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Черкесский флаг является одним из главных символов  черкесского народа. Он представляет собой зелёное прямоугольное поле, на котором изображены 3 скрещённые золотые стрелы, направленные наконечниками вверх и </a:t>
            </a:r>
            <a:r>
              <a:rPr lang="ru-RU" b="1" smtClean="0">
                <a:solidFill>
                  <a:schemeClr val="tx2"/>
                </a:solidFill>
                <a:latin typeface="Monotype Corsiva" pitchFamily="66" charset="0"/>
              </a:rPr>
              <a:t>12 золотых звезд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17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3203848" cy="399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84584" y="0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Символика черкесского флага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3968" y="1961456"/>
            <a:ext cx="4860032" cy="4896544"/>
          </a:xfrm>
        </p:spPr>
        <p:txBody>
          <a:bodyPr>
            <a:noAutofit/>
          </a:bodyPr>
          <a:lstStyle/>
          <a:p>
            <a:pPr algn="r"/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Символика флага – звезды, стрелы, сочетание цветов – трактуется по-разному. </a:t>
            </a:r>
          </a:p>
          <a:p>
            <a:pPr algn="r"/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Наиболее распространенная трактовка 12 звезд состоит в том, что они символизируют 12 основных черкесских </a:t>
            </a:r>
            <a:r>
              <a:rPr lang="ru-RU" sz="2200" b="1" dirty="0" err="1" smtClean="0">
                <a:solidFill>
                  <a:schemeClr val="tx2"/>
                </a:solidFill>
                <a:latin typeface="Monotype Corsiva" pitchFamily="66" charset="0"/>
              </a:rPr>
              <a:t>субэтносов</a:t>
            </a: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:  </a:t>
            </a:r>
            <a:r>
              <a:rPr lang="ru-RU" sz="2200" b="1" dirty="0" err="1" smtClean="0">
                <a:solidFill>
                  <a:schemeClr val="tx2"/>
                </a:solidFill>
                <a:latin typeface="Monotype Corsiva" pitchFamily="66" charset="0"/>
              </a:rPr>
              <a:t>абадзехи</a:t>
            </a: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sz="2200" b="1" dirty="0" err="1" smtClean="0">
                <a:solidFill>
                  <a:schemeClr val="tx2"/>
                </a:solidFill>
                <a:latin typeface="Monotype Corsiva" pitchFamily="66" charset="0"/>
              </a:rPr>
              <a:t>бесленеевцы</a:t>
            </a: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sz="2200" b="1" dirty="0" err="1" smtClean="0">
                <a:solidFill>
                  <a:schemeClr val="tx2"/>
                </a:solidFill>
                <a:latin typeface="Monotype Corsiva" pitchFamily="66" charset="0"/>
              </a:rPr>
              <a:t>бжедуги</a:t>
            </a: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sz="2200" b="1" dirty="0" err="1" smtClean="0">
                <a:solidFill>
                  <a:schemeClr val="tx2"/>
                </a:solidFill>
                <a:latin typeface="Monotype Corsiva" pitchFamily="66" charset="0"/>
              </a:rPr>
              <a:t>егерухаевцы</a:t>
            </a: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sz="2200" b="1" dirty="0" err="1" smtClean="0">
                <a:solidFill>
                  <a:schemeClr val="tx2"/>
                </a:solidFill>
                <a:latin typeface="Monotype Corsiva" pitchFamily="66" charset="0"/>
              </a:rPr>
              <a:t>жанеевцы</a:t>
            </a: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, кабардинцы, </a:t>
            </a:r>
            <a:r>
              <a:rPr lang="ru-RU" sz="2200" b="1" dirty="0" err="1" smtClean="0">
                <a:solidFill>
                  <a:schemeClr val="tx2"/>
                </a:solidFill>
                <a:latin typeface="Monotype Corsiva" pitchFamily="66" charset="0"/>
              </a:rPr>
              <a:t>камергоевцы</a:t>
            </a: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sz="2200" b="1" dirty="0" err="1" smtClean="0">
                <a:solidFill>
                  <a:schemeClr val="tx2"/>
                </a:solidFill>
                <a:latin typeface="Monotype Corsiva" pitchFamily="66" charset="0"/>
              </a:rPr>
              <a:t>мамхедовцы</a:t>
            </a: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sz="2200" b="1" dirty="0" err="1" smtClean="0">
                <a:solidFill>
                  <a:schemeClr val="tx2"/>
                </a:solidFill>
                <a:latin typeface="Monotype Corsiva" pitchFamily="66" charset="0"/>
              </a:rPr>
              <a:t>махошевцы</a:t>
            </a: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sz="2200" b="1" dirty="0" err="1" smtClean="0">
                <a:solidFill>
                  <a:schemeClr val="tx2"/>
                </a:solidFill>
                <a:latin typeface="Monotype Corsiva" pitchFamily="66" charset="0"/>
              </a:rPr>
              <a:t>натухаевцы</a:t>
            </a: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, </a:t>
            </a:r>
            <a:r>
              <a:rPr lang="ru-RU" sz="2200" b="1" dirty="0" err="1" smtClean="0">
                <a:solidFill>
                  <a:schemeClr val="tx2"/>
                </a:solidFill>
                <a:latin typeface="Monotype Corsiva" pitchFamily="66" charset="0"/>
              </a:rPr>
              <a:t>хатукаевцы</a:t>
            </a: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, шапсуги</a:t>
            </a:r>
          </a:p>
          <a:p>
            <a:pPr algn="r"/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По другой версии, 12 звезд символизируют административные округа </a:t>
            </a:r>
            <a:r>
              <a:rPr lang="ru-RU" sz="2200" b="1" dirty="0" err="1" smtClean="0">
                <a:solidFill>
                  <a:schemeClr val="tx2"/>
                </a:solidFill>
                <a:latin typeface="Monotype Corsiva" pitchFamily="66" charset="0"/>
              </a:rPr>
              <a:t>Черкессии</a:t>
            </a:r>
            <a:r>
              <a:rPr lang="ru-RU" sz="2200" b="1" dirty="0" smtClean="0">
                <a:solidFill>
                  <a:schemeClr val="tx2"/>
                </a:solidFill>
                <a:latin typeface="Monotype Corsiva" pitchFamily="66" charset="0"/>
              </a:rPr>
              <a:t>.</a:t>
            </a:r>
            <a:endParaRPr lang="ru-RU" sz="2200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9676" t="-10500" r="20475" b="-13398"/>
          <a:stretch>
            <a:fillRect/>
          </a:stretch>
        </p:blipFill>
        <p:spPr bwMode="auto">
          <a:xfrm>
            <a:off x="7567147" y="-243408"/>
            <a:ext cx="157685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:\Адыги\адыгэ бэракъ\Изображение 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425972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Символика черкесского флага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3168352" cy="351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5"/>
          <p:cNvSpPr txBox="1">
            <a:spLocks/>
          </p:cNvSpPr>
          <p:nvPr/>
        </p:nvSpPr>
        <p:spPr>
          <a:xfrm>
            <a:off x="4067944" y="908720"/>
            <a:ext cx="4860032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По одной из версий, три перекрещенные стрелы символизируют три главных княжеских рода. Другая версия гласит, что три перекрещенные стрелы являются  символом единства и мира.</a:t>
            </a:r>
          </a:p>
          <a:p>
            <a:r>
              <a:rPr lang="ru-RU" sz="2400" b="1" dirty="0" smtClean="0">
                <a:latin typeface="Monotype Corsiva" pitchFamily="66" charset="0"/>
              </a:rPr>
              <a:t>В мирное время черкесы, принадлежавшие к элитарному воинскому сословию, обычно носили с собой три стрелы в колчане: стрелы, направленные наконечником вверх,  означали мир, а перекрещенные стрелы  – единение. Некоторые в трех стрелах видят три метко бьющие стрелы героя </a:t>
            </a:r>
            <a:r>
              <a:rPr lang="ru-RU" sz="2400" b="1" dirty="0" err="1" smtClean="0">
                <a:latin typeface="Monotype Corsiva" pitchFamily="66" charset="0"/>
              </a:rPr>
              <a:t>нартского</a:t>
            </a:r>
            <a:r>
              <a:rPr lang="ru-RU" sz="2400" b="1" dirty="0" smtClean="0">
                <a:latin typeface="Monotype Corsiva" pitchFamily="66" charset="0"/>
              </a:rPr>
              <a:t> эпоса </a:t>
            </a:r>
            <a:r>
              <a:rPr lang="ru-RU" sz="2400" b="1" dirty="0" err="1" smtClean="0">
                <a:latin typeface="Monotype Corsiva" pitchFamily="66" charset="0"/>
              </a:rPr>
              <a:t>Тлепша</a:t>
            </a:r>
            <a:r>
              <a:rPr lang="ru-RU" sz="2400" b="1" dirty="0" smtClean="0">
                <a:latin typeface="Monotype Corsiva" pitchFamily="66" charset="0"/>
              </a:rPr>
              <a:t>, достающие врага в небе, под водой и под землей.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63363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Monotype Corsiva" pitchFamily="66" charset="0"/>
              </a:rPr>
              <a:t>Зеленый цвет в черкесской культуре имел насыщенные символические значения такие,  как  цвет весны и возрождения</a:t>
            </a:r>
            <a:endParaRPr lang="ru-RU" b="1" dirty="0">
              <a:solidFill>
                <a:schemeClr val="tx2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22816" r="22059"/>
          <a:stretch>
            <a:fillRect/>
          </a:stretch>
        </p:blipFill>
        <p:spPr bwMode="auto">
          <a:xfrm>
            <a:off x="2843808" y="2348880"/>
            <a:ext cx="367240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Стандартизация современного черкесского национального флага была проведена в 1991 году директором Национального музея Республики Адыгея </a:t>
            </a:r>
            <a:r>
              <a:rPr lang="ru-RU" sz="2800" dirty="0" err="1" smtClean="0">
                <a:latin typeface="Monotype Corsiva" pitchFamily="66" charset="0"/>
              </a:rPr>
              <a:t>Альмиром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Абреговым</a:t>
            </a:r>
            <a:r>
              <a:rPr lang="ru-RU" sz="2800" dirty="0" smtClean="0">
                <a:latin typeface="Monotype Corsiva" pitchFamily="66" charset="0"/>
              </a:rPr>
              <a:t> по рисунку </a:t>
            </a:r>
            <a:r>
              <a:rPr lang="ru-RU" sz="2800" dirty="0" err="1" smtClean="0">
                <a:latin typeface="Monotype Corsiva" pitchFamily="66" charset="0"/>
              </a:rPr>
              <a:t>Эдмунда</a:t>
            </a:r>
            <a:r>
              <a:rPr lang="ru-RU" sz="2800" dirty="0" smtClean="0">
                <a:latin typeface="Monotype Corsiva" pitchFamily="66" charset="0"/>
              </a:rPr>
              <a:t> Спенсера из книги </a:t>
            </a:r>
            <a:r>
              <a:rPr lang="ru-RU" sz="2800" i="1" dirty="0" smtClean="0">
                <a:latin typeface="Monotype Corsiva" pitchFamily="66" charset="0"/>
              </a:rPr>
              <a:t>"Путешествие в </a:t>
            </a:r>
            <a:r>
              <a:rPr lang="ru-RU" sz="2800" i="1" dirty="0" err="1" smtClean="0">
                <a:latin typeface="Monotype Corsiva" pitchFamily="66" charset="0"/>
              </a:rPr>
              <a:t>Черкесию</a:t>
            </a:r>
            <a:r>
              <a:rPr lang="ru-RU" sz="2800" i="1" dirty="0" smtClean="0">
                <a:latin typeface="Monotype Corsiva" pitchFamily="66" charset="0"/>
              </a:rPr>
              <a:t>, Крымскую Татарию...« (Лондон, 1839 год)</a:t>
            </a:r>
            <a:r>
              <a:rPr lang="ru-RU" sz="2800" dirty="0" smtClean="0">
                <a:latin typeface="Monotype Corsiva" pitchFamily="66" charset="0"/>
              </a:rPr>
              <a:t>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098" name="Picture 2" descr="E:\Адыги\адыгэ бэракъ\i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58"/>
          <a:stretch>
            <a:fillRect/>
          </a:stretch>
        </p:blipFill>
        <p:spPr bwMode="auto">
          <a:xfrm>
            <a:off x="2051720" y="2852936"/>
            <a:ext cx="4896544" cy="356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66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Pictures\картинки\наше\�� �������� copy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42852"/>
            <a:ext cx="4484639" cy="6715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20072" y="764704"/>
            <a:ext cx="364333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Ф1эхъус </a:t>
            </a:r>
            <a:r>
              <a:rPr lang="ru-RU" sz="3600" b="1" dirty="0" err="1" smtClean="0">
                <a:solidFill>
                  <a:srgbClr val="800000"/>
                </a:solidFill>
              </a:rPr>
              <a:t>апщий</a:t>
            </a:r>
            <a:r>
              <a:rPr lang="ru-RU" sz="3600" b="1" dirty="0" smtClean="0">
                <a:solidFill>
                  <a:srgbClr val="800000"/>
                </a:solidFill>
              </a:rPr>
              <a:t>, родимый флаг!</a:t>
            </a:r>
            <a:br>
              <a:rPr lang="ru-RU" sz="3600" b="1" dirty="0" smtClean="0">
                <a:solidFill>
                  <a:srgbClr val="800000"/>
                </a:solidFill>
              </a:rPr>
            </a:br>
            <a:r>
              <a:rPr lang="ru-RU" sz="3600" b="1" dirty="0" smtClean="0">
                <a:solidFill>
                  <a:srgbClr val="800000"/>
                </a:solidFill>
              </a:rPr>
              <a:t>Ты снова к нам вернулся. </a:t>
            </a:r>
            <a:br>
              <a:rPr lang="ru-RU" sz="3600" b="1" dirty="0" smtClean="0">
                <a:solidFill>
                  <a:srgbClr val="800000"/>
                </a:solidFill>
              </a:rPr>
            </a:br>
            <a:r>
              <a:rPr lang="ru-RU" sz="3600" b="1" dirty="0" smtClean="0">
                <a:solidFill>
                  <a:srgbClr val="800000"/>
                </a:solidFill>
              </a:rPr>
              <a:t>На небе вспыхнул, как очаг,</a:t>
            </a:r>
            <a:br>
              <a:rPr lang="ru-RU" sz="3600" b="1" dirty="0" smtClean="0">
                <a:solidFill>
                  <a:srgbClr val="800000"/>
                </a:solidFill>
              </a:rPr>
            </a:br>
            <a:r>
              <a:rPr lang="ru-RU" sz="3600" b="1" dirty="0" smtClean="0">
                <a:solidFill>
                  <a:srgbClr val="800000"/>
                </a:solidFill>
              </a:rPr>
              <a:t>Над нами распахнулся.</a:t>
            </a:r>
            <a:br>
              <a:rPr lang="ru-RU" sz="3600" b="1" dirty="0" smtClean="0">
                <a:solidFill>
                  <a:srgbClr val="800000"/>
                </a:solidFill>
              </a:rPr>
            </a:br>
            <a:endParaRPr lang="ru-RU" sz="36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Monotype Corsiva" pitchFamily="66" charset="0"/>
              </a:rPr>
              <a:t>В 2010 году Исполкомом Международной Черкесской Ассоциации был учреждён «День адыгского флага», который символично отмечается с тех пор черкесами всего мира 25 апреля.</a:t>
            </a:r>
            <a:br>
              <a:rPr lang="ru-RU" sz="2700" dirty="0" smtClean="0">
                <a:latin typeface="Monotype Corsiva" pitchFamily="66" charset="0"/>
              </a:rPr>
            </a:br>
            <a:r>
              <a:rPr lang="ru-RU" sz="2700" dirty="0" smtClean="0">
                <a:latin typeface="Monotype Corsiva" pitchFamily="66" charset="0"/>
              </a:rPr>
              <a:t>Каждый год, 25 апреля в Адыгее, Кабардино-Балкарии и Карачаево-Черкесии отмечают День черкесского (адыгского) флага. По традиции, ни одно мероприятие в этот день не проходит без символа единства народа – Черкесского флага. День черкесского флага отмечается также в более чем 50 странах мира, где проживают потомки черкесских эмигрантов.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45471"/>
            <a:ext cx="4823617" cy="321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2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143</TotalTime>
  <Words>304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Презентация2</vt:lpstr>
      <vt:lpstr>Слайд 1</vt:lpstr>
      <vt:lpstr>25 апреля празднуется День черкесского флага</vt:lpstr>
      <vt:lpstr>Символика черкесского флага</vt:lpstr>
      <vt:lpstr>Символика черкесского флага</vt:lpstr>
      <vt:lpstr>Символика черкесского флага</vt:lpstr>
      <vt:lpstr>Зеленый цвет в черкесской культуре имел насыщенные символические значения такие,  как  цвет весны и возрождения</vt:lpstr>
      <vt:lpstr>Стандартизация современного черкесского национального флага была проведена в 1991 году директором Национального музея Республики Адыгея Альмиром Абреговым по рисунку Эдмунда Спенсера из книги "Путешествие в Черкесию, Крымскую Татарию...« (Лондон, 1839 год).</vt:lpstr>
      <vt:lpstr>Слайд 8</vt:lpstr>
      <vt:lpstr>В 2010 году Исполкомом Международной Черкесской Ассоциации был учреждён «День адыгского флага», который символично отмечается с тех пор черкесами всего мира 25 апреля. Каждый год, 25 апреля в Адыгее, Кабардино-Балкарии и Карачаево-Черкесии отмечают День черкесского (адыгского) флага. По традиции, ни одно мероприятие в этот день не проходит без символа единства народа – Черкесского флага. День черкесского флага отмечается также в более чем 50 странах мира, где проживают потомки черкесских эмигрантов. </vt:lpstr>
      <vt:lpstr>В рамках празднования Дня черкесского флага в Адыгее, Кабардино-Балкарии и Карачаево-Черкесии проходят автопробеги, конные скачки, конное и пешее шествия, праздничные концерты. Устраиваются выставки мастеров прикладного искусства, проводятся старинные состязания. Все праздничные мероприятия завершаются массовыми черкесскими танцевальными игрищами Адыгэ Джэгу. </vt:lpstr>
      <vt:lpstr>Из Конституции Республики Адыгея: Статья 59. Государственный флаг Республики Адыгея представляет собой прямоугольное полотнище зеленого цвета, на котором изображены двенадцать золотых звезд и три золотые перекрещенные стрелы, направленные наконечниками вверх. Отношение длины флага к его ширине - 2:1.  Из Закона Республики Адыгея "О государственных символах Республики Адыгея": Статья 5.  Использование Государственного флага Республики Адыгея Государственный флаг Республики Адыгея постоянно поднят на зданиях, в которых размещаются Государственный Совет-Хасэ Республики Адыгея, Президент Республики Адыгея, Кабинет Министров Республики Адыгея, Конституционный Суд Республики Адыгея, другие органы государственной власти Республики Адыгея, а также органы местного самоуправления.  </vt:lpstr>
      <vt:lpstr>Сегодня черкесский национальный флаг гордо реет не только над зданиями органов государственной власти и местного самоуправления в Республике Адыгея, но и находится на первом месте в ряду флагов субъектов Российской Федерации в стенах Государственной Думы и Совета Федерации.   </vt:lpstr>
      <vt:lpstr>Немного подытожим сказанное</vt:lpstr>
      <vt:lpstr>Черкесский флаг зеленого цвета, обозначающего  вечность и жизнь. На флаге изображены  12 золотых звезд и 3 скрещенные золотые звезды. Звезды символизируют 12 адыгских племен, а 3 стрелы – их мощь, силу и  единство. Флаг – это святыня, и мы должны относиться к нему с уважением и почитанием,. Его нельзя стирать, резать, неэтично носить флаг в качестве одежды, не принято носить одежду с изображением флага.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</dc:creator>
  <cp:lastModifiedBy>Admin</cp:lastModifiedBy>
  <cp:revision>19</cp:revision>
  <dcterms:created xsi:type="dcterms:W3CDTF">2014-04-24T18:48:25Z</dcterms:created>
  <dcterms:modified xsi:type="dcterms:W3CDTF">2020-06-05T08:20:32Z</dcterms:modified>
</cp:coreProperties>
</file>