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media/audio2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2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11" Type="http://schemas.openxmlformats.org/officeDocument/2006/relationships/audio" Target="../media/audio11.wav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1.wav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1.wav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cdn.trinixy.ru/pics3/20080508/victory_13.jpg"/>
          <p:cNvPicPr>
            <a:picLocks noChangeAspect="1" noChangeArrowheads="1"/>
          </p:cNvPicPr>
          <p:nvPr userDrawn="1"/>
        </p:nvPicPr>
        <p:blipFill>
          <a:blip r:embed="rId3"/>
          <a:srcRect l="12443" t="6250" r="4054"/>
          <a:stretch>
            <a:fillRect/>
          </a:stretch>
        </p:blipFill>
        <p:spPr bwMode="auto">
          <a:xfrm>
            <a:off x="0" y="3875841"/>
            <a:ext cx="1701253" cy="1267659"/>
          </a:xfrm>
          <a:prstGeom prst="rect">
            <a:avLst/>
          </a:prstGeom>
          <a:noFill/>
        </p:spPr>
      </p:pic>
      <p:pic>
        <p:nvPicPr>
          <p:cNvPr id="12" name="Picture 8" descr="https://interaffairs.ru/i/pobeda6.jpg"/>
          <p:cNvPicPr>
            <a:picLocks noChangeAspect="1" noChangeArrowheads="1"/>
          </p:cNvPicPr>
          <p:nvPr userDrawn="1"/>
        </p:nvPicPr>
        <p:blipFill>
          <a:blip r:embed="rId4"/>
          <a:srcRect r="4167"/>
          <a:stretch>
            <a:fillRect/>
          </a:stretch>
        </p:blipFill>
        <p:spPr bwMode="auto">
          <a:xfrm>
            <a:off x="0" y="2571750"/>
            <a:ext cx="1675726" cy="1214446"/>
          </a:xfrm>
          <a:prstGeom prst="rect">
            <a:avLst/>
          </a:prstGeom>
          <a:noFill/>
        </p:spPr>
      </p:pic>
      <p:pic>
        <p:nvPicPr>
          <p:cNvPr id="10" name="Picture 4" descr="http://g4.nh.ee/images/pix/file10330347_winners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1285866"/>
            <a:ext cx="1686731" cy="1214446"/>
          </a:xfrm>
          <a:prstGeom prst="rect">
            <a:avLst/>
          </a:prstGeom>
          <a:noFill/>
        </p:spPr>
      </p:pic>
      <p:pic>
        <p:nvPicPr>
          <p:cNvPr id="8" name="Picture 2" descr="http://mkrf.ru/upload/resize_cache/temp/021/397_264_1/02122c915f1bbdaa0ca520e1287c600e.jpeg"/>
          <p:cNvPicPr>
            <a:picLocks noChangeAspect="1" noChangeArrowheads="1"/>
          </p:cNvPicPr>
          <p:nvPr userDrawn="1"/>
        </p:nvPicPr>
        <p:blipFill>
          <a:blip r:embed="rId6" cstate="print">
            <a:lum bright="20000" contrast="-10000"/>
          </a:blip>
          <a:srcRect r="5884" b="10246"/>
          <a:stretch>
            <a:fillRect/>
          </a:stretch>
        </p:blipFill>
        <p:spPr bwMode="auto">
          <a:xfrm>
            <a:off x="0" y="0"/>
            <a:ext cx="1643042" cy="1232287"/>
          </a:xfrm>
          <a:prstGeom prst="rect">
            <a:avLst/>
          </a:prstGeom>
          <a:noFill/>
        </p:spPr>
      </p:pic>
      <p:pic>
        <p:nvPicPr>
          <p:cNvPr id="7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87695" cy="1285866"/>
          </a:xfrm>
          <a:prstGeom prst="rect">
            <a:avLst/>
          </a:prstGeom>
          <a:noFill/>
          <a:effectLst/>
        </p:spPr>
      </p:pic>
      <p:pic>
        <p:nvPicPr>
          <p:cNvPr id="9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6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1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3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35"/>
            <a:ext cx="1687695" cy="1285865"/>
          </a:xfrm>
          <a:prstGeom prst="rect">
            <a:avLst/>
          </a:prstGeom>
          <a:noFill/>
          <a:effectLst/>
        </p:spPr>
      </p:pic>
      <p:pic>
        <p:nvPicPr>
          <p:cNvPr id="12296" name="Picture 8" descr="http://edu.znate.ru/tw_files2/urls_21/1043/d-1042652/1042652_html_m3969fc87.jpg"/>
          <p:cNvPicPr>
            <a:picLocks noChangeAspect="1" noChangeArrowheads="1"/>
          </p:cNvPicPr>
          <p:nvPr userDrawn="1"/>
        </p:nvPicPr>
        <p:blipFill>
          <a:blip r:embed="rId8">
            <a:lum contrast="-10000"/>
          </a:blip>
          <a:srcRect/>
          <a:stretch>
            <a:fillRect/>
          </a:stretch>
        </p:blipFill>
        <p:spPr bwMode="auto">
          <a:xfrm>
            <a:off x="5715009" y="-22055"/>
            <a:ext cx="3428992" cy="516555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98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9"/>
          <a:srcRect b="6001"/>
          <a:stretch>
            <a:fillRect/>
          </a:stretch>
        </p:blipFill>
        <p:spPr bwMode="auto">
          <a:xfrm>
            <a:off x="3071802" y="2905460"/>
            <a:ext cx="3571900" cy="223804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" name="Picture 20" descr="http://img-fotki.yandex.ru/get/5407/65387414.55b/0_ff251_32385c8f_L.png"/>
          <p:cNvPicPr>
            <a:picLocks noChangeAspect="1" noChangeArrowheads="1"/>
          </p:cNvPicPr>
          <p:nvPr userDrawn="1"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57290" y="2786064"/>
            <a:ext cx="2428892" cy="2239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1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http://img-fotki.yandex.ru/get/5407/65387414.55b/0_ff251_32385c8f_L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4282" y="3071816"/>
            <a:ext cx="1928794" cy="1778330"/>
          </a:xfrm>
          <a:prstGeom prst="rect">
            <a:avLst/>
          </a:prstGeom>
          <a:noFill/>
        </p:spPr>
      </p:pic>
      <p:pic>
        <p:nvPicPr>
          <p:cNvPr id="8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4"/>
          <a:srcRect b="6001"/>
          <a:stretch>
            <a:fillRect/>
          </a:stretch>
        </p:blipFill>
        <p:spPr bwMode="auto">
          <a:xfrm>
            <a:off x="5153515" y="2643188"/>
            <a:ext cx="3990485" cy="25003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5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cdn.trinixy.ru/pics3/20080508/victory_13.jpg"/>
          <p:cNvPicPr>
            <a:picLocks noChangeAspect="1" noChangeArrowheads="1"/>
          </p:cNvPicPr>
          <p:nvPr userDrawn="1"/>
        </p:nvPicPr>
        <p:blipFill>
          <a:blip r:embed="rId3"/>
          <a:srcRect l="12443" t="6250" r="4054"/>
          <a:stretch>
            <a:fillRect/>
          </a:stretch>
        </p:blipFill>
        <p:spPr bwMode="auto">
          <a:xfrm>
            <a:off x="0" y="3875841"/>
            <a:ext cx="1701253" cy="1267659"/>
          </a:xfrm>
          <a:prstGeom prst="rect">
            <a:avLst/>
          </a:prstGeom>
          <a:noFill/>
        </p:spPr>
      </p:pic>
      <p:pic>
        <p:nvPicPr>
          <p:cNvPr id="13" name="Picture 8" descr="https://interaffairs.ru/i/pobeda6.jpg"/>
          <p:cNvPicPr>
            <a:picLocks noChangeAspect="1" noChangeArrowheads="1"/>
          </p:cNvPicPr>
          <p:nvPr userDrawn="1"/>
        </p:nvPicPr>
        <p:blipFill>
          <a:blip r:embed="rId4"/>
          <a:srcRect r="4167"/>
          <a:stretch>
            <a:fillRect/>
          </a:stretch>
        </p:blipFill>
        <p:spPr bwMode="auto">
          <a:xfrm>
            <a:off x="0" y="2571750"/>
            <a:ext cx="1675726" cy="1214446"/>
          </a:xfrm>
          <a:prstGeom prst="rect">
            <a:avLst/>
          </a:prstGeom>
          <a:noFill/>
        </p:spPr>
      </p:pic>
      <p:pic>
        <p:nvPicPr>
          <p:cNvPr id="12" name="Picture 4" descr="http://g4.nh.ee/images/pix/file10330347_winners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1285866"/>
            <a:ext cx="1686731" cy="1214446"/>
          </a:xfrm>
          <a:prstGeom prst="rect">
            <a:avLst/>
          </a:prstGeom>
          <a:noFill/>
        </p:spPr>
      </p:pic>
      <p:pic>
        <p:nvPicPr>
          <p:cNvPr id="11" name="Picture 2" descr="http://mkrf.ru/upload/resize_cache/temp/021/397_264_1/02122c915f1bbdaa0ca520e1287c600e.jpeg"/>
          <p:cNvPicPr>
            <a:picLocks noChangeAspect="1" noChangeArrowheads="1"/>
          </p:cNvPicPr>
          <p:nvPr userDrawn="1"/>
        </p:nvPicPr>
        <p:blipFill>
          <a:blip r:embed="rId6" cstate="print">
            <a:lum bright="20000" contrast="-10000"/>
          </a:blip>
          <a:srcRect r="5884" b="10246"/>
          <a:stretch>
            <a:fillRect/>
          </a:stretch>
        </p:blipFill>
        <p:spPr bwMode="auto">
          <a:xfrm>
            <a:off x="0" y="0"/>
            <a:ext cx="1643042" cy="1232287"/>
          </a:xfrm>
          <a:prstGeom prst="rect">
            <a:avLst/>
          </a:prstGeom>
          <a:noFill/>
        </p:spPr>
      </p:pic>
      <p:pic>
        <p:nvPicPr>
          <p:cNvPr id="7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6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8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87695" cy="1285866"/>
          </a:xfrm>
          <a:prstGeom prst="rect">
            <a:avLst/>
          </a:prstGeom>
          <a:noFill/>
          <a:effectLst/>
        </p:spPr>
      </p:pic>
      <p:pic>
        <p:nvPicPr>
          <p:cNvPr id="9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0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35"/>
            <a:ext cx="1687695" cy="1285865"/>
          </a:xfrm>
          <a:prstGeom prst="rect">
            <a:avLst/>
          </a:prstGeom>
          <a:noFill/>
          <a:effectLst/>
        </p:spPr>
      </p:pic>
      <p:sp>
        <p:nvSpPr>
          <p:cNvPr id="9218" name="AutoShape 2" descr="http://%D1%83%D1%81%D0%B8%D0%BD%D1%81%D0%BA.%D0%BE%D0%BD%D0%BB%D0%B0%D0%B9%D0%BD/content/news/images/18403/lenta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%D1%83%D1%81%D0%B8%D0%BD%D1%81%D0%BA.%D0%BE%D0%BD%D0%BB%D0%B0%D0%B9%D0%BD/content/news/images/18403/lenta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8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edu.znate.ru/tw_files2/urls_21/1043/d-1042652/1042652_html_m3969fc87.jpg"/>
          <p:cNvPicPr>
            <a:picLocks noChangeAspect="1" noChangeArrowheads="1"/>
          </p:cNvPicPr>
          <p:nvPr userDrawn="1"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6535809" y="1214428"/>
            <a:ext cx="2608191" cy="39290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4"/>
          <a:srcRect b="6001"/>
          <a:stretch>
            <a:fillRect/>
          </a:stretch>
        </p:blipFill>
        <p:spPr bwMode="auto">
          <a:xfrm>
            <a:off x="4714876" y="3000378"/>
            <a:ext cx="3286148" cy="205899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6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14">
            <a:lum contrast="-20000"/>
          </a:blip>
          <a:srcRect b="1327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16" descr="http://mykartinka.ru/_ph/19/973986975.jpg">
            <a:extLst>
              <a:ext uri="{FF2B5EF4-FFF2-40B4-BE49-F238E27FC236}">
                <a16:creationId xmlns:a16="http://schemas.microsoft.com/office/drawing/2014/main" xmlns="" id="{D45F7A15-8500-4622-9C3E-42F458CC9B4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7032" y="20538"/>
            <a:ext cx="9180000" cy="5148000"/>
          </a:xfrm>
          <a:prstGeom prst="frame">
            <a:avLst>
              <a:gd name="adj1" fmla="val 3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15" name="bomb.wav"/>
          </p:stSnd>
        </p:sndAc>
      </p:transition>
    </mc:Choice>
    <mc:Fallback>
      <p:transition spd="slow">
        <p:fade/>
        <p:sndAc>
          <p:stSnd>
            <p:snd r:embed="rId13" name="bomb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44726"/>
            <a:ext cx="496855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Всероссийская </a:t>
            </a:r>
          </a:p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акция</a:t>
            </a:r>
          </a:p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«Блокадный хлеб»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323528" y="377245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Вологодская область сыграла особую роль в помощи блокадному Ленинграду. Именно Вологодчина стала первым пунктом приема, размещения эвакуированных.</a:t>
            </a:r>
            <a:endParaRPr lang="ru-RU" sz="4400" b="1" dirty="0">
              <a:solidFill>
                <a:srgbClr val="4C2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363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323528" y="123478"/>
            <a:ext cx="694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Во многих городах и населенных пунктах области были организованы эвакопункты. Здесь эвакуированные получали питание, отдых, медицинскую помощь. Только с 25 января по 5 апреля 1942 года через Вологду прошло 150 поездов, в которых эвакуировались в тыл 319 117 ленинградцев. </a:t>
            </a:r>
          </a:p>
        </p:txBody>
      </p:sp>
    </p:spTree>
    <p:extLst>
      <p:ext uri="{BB962C8B-B14F-4D97-AF65-F5344CB8AC3E}">
        <p14:creationId xmlns:p14="http://schemas.microsoft.com/office/powerpoint/2010/main" xmlns="" val="2967616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1835696" y="26749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4C2600"/>
                </a:solidFill>
                <a:latin typeface="Arial Narrow" panose="020B0606020202030204" pitchFamily="34" charset="0"/>
              </a:rPr>
              <a:t>2020 год – </a:t>
            </a:r>
          </a:p>
          <a:p>
            <a:r>
              <a:rPr lang="ru-RU" sz="48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Год памяти и славы</a:t>
            </a:r>
            <a:endParaRPr lang="ru-RU" sz="6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166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323528" y="123478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27 января в день снятия блокады Ленинграда проходит Всероссийская акция памяти «Блокадный хлеб». Символом акции является кусочек хлеба весом в 125 граммов – именно такая минимальная норма выдачи хлеба на человека в день была установлена во время блокады Ленинграда.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714041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7B27DA-05DB-44BB-B950-F11C0B04B329}"/>
              </a:ext>
            </a:extLst>
          </p:cNvPr>
          <p:cNvSpPr txBox="1"/>
          <p:nvPr/>
        </p:nvSpPr>
        <p:spPr>
          <a:xfrm>
            <a:off x="395536" y="400472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Сохраним</a:t>
            </a:r>
          </a:p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историческую</a:t>
            </a:r>
          </a:p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память </a:t>
            </a:r>
          </a:p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вместе!</a:t>
            </a:r>
          </a:p>
          <a:p>
            <a:pPr algn="ctr"/>
            <a:endParaRPr lang="ru-RU" sz="32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FE4167-C759-4B84-AE78-33F551FDC9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3" r="30313"/>
          <a:stretch/>
        </p:blipFill>
        <p:spPr>
          <a:xfrm>
            <a:off x="5580112" y="202468"/>
            <a:ext cx="3322717" cy="473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6799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1979712" y="62753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Блокада Ленинграда во время Великой Отечественной войны длилась 872 дня: с 8 сентября 1941 года до 27 января 1944 года. </a:t>
            </a:r>
            <a:endParaRPr lang="ru-RU" sz="3200" b="1" dirty="0">
              <a:solidFill>
                <a:srgbClr val="4C2600"/>
              </a:solidFill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1979712" y="339502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время блокады из Ленинграда было эвакуировано больше 1,5 миллиона человек. </a:t>
            </a:r>
          </a:p>
        </p:txBody>
      </p:sp>
    </p:spTree>
    <p:extLst>
      <p:ext uri="{BB962C8B-B14F-4D97-AF65-F5344CB8AC3E}">
        <p14:creationId xmlns:p14="http://schemas.microsoft.com/office/powerpoint/2010/main" xmlns="" val="1782645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1835696" y="449253"/>
            <a:ext cx="630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голода и лишений за время блокады погибло почти 700 тысяч ленинградцев. Историки считают, что общее число жертв блокады – 1,5 миллиона человек. </a:t>
            </a:r>
          </a:p>
        </p:txBody>
      </p:sp>
    </p:spTree>
    <p:extLst>
      <p:ext uri="{BB962C8B-B14F-4D97-AF65-F5344CB8AC3E}">
        <p14:creationId xmlns:p14="http://schemas.microsoft.com/office/powerpoint/2010/main" xmlns="" val="2101400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323528" y="267494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В это время бойцам на передовой линии обороны выдавали 500 граммов хлеба в день, рабочим горячих цехов – 375 граммов, остальным рабочим и инженерам – 250 граммов, служащим, иждивенцам и детям – всего 125 граммов хлеба. </a:t>
            </a:r>
          </a:p>
        </p:txBody>
      </p:sp>
    </p:spTree>
    <p:extLst>
      <p:ext uri="{BB962C8B-B14F-4D97-AF65-F5344CB8AC3E}">
        <p14:creationId xmlns:p14="http://schemas.microsoft.com/office/powerpoint/2010/main" xmlns="" val="405317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1835696" y="267494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На 50 % блокадный хлеб состоял из несъедобных примесей, заменявших муку:</a:t>
            </a:r>
          </a:p>
        </p:txBody>
      </p:sp>
    </p:spTree>
    <p:extLst>
      <p:ext uri="{BB962C8B-B14F-4D97-AF65-F5344CB8AC3E}">
        <p14:creationId xmlns:p14="http://schemas.microsoft.com/office/powerpoint/2010/main" xmlns="" val="4189754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323528" y="256456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пищевая целлюлоза – 10 %, жмых (остатки после отжима растительного масла из семян масличных культур: подсолнечника, рапса, льна) – 10 %, обойная пыль – 2 %, выбойки из мешков – 2 %, хвоя – 1 %, ржаная мука – 75 %.  Другие продукты в этот период не выдавали.</a:t>
            </a:r>
          </a:p>
        </p:txBody>
      </p:sp>
    </p:spTree>
    <p:extLst>
      <p:ext uri="{BB962C8B-B14F-4D97-AF65-F5344CB8AC3E}">
        <p14:creationId xmlns:p14="http://schemas.microsoft.com/office/powerpoint/2010/main" xmlns="" val="639229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323528" y="388858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С сентября 1941 года по март 1943 года продукты завозили через Ладожское озеро «Дорогой жизни», которая была единственной транспортной артерией. Летом – по воде. Зимой – по льду. </a:t>
            </a:r>
          </a:p>
        </p:txBody>
      </p:sp>
    </p:spTree>
    <p:extLst>
      <p:ext uri="{BB962C8B-B14F-4D97-AF65-F5344CB8AC3E}">
        <p14:creationId xmlns:p14="http://schemas.microsoft.com/office/powerpoint/2010/main" xmlns="" val="2402413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C6CC2-71E3-4621-B027-FBB548DE4E41}"/>
              </a:ext>
            </a:extLst>
          </p:cNvPr>
          <p:cNvSpPr/>
          <p:nvPr/>
        </p:nvSpPr>
        <p:spPr>
          <a:xfrm>
            <a:off x="1835696" y="858074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Блокада Ленинграда окончательно снята 27 января 1944 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4029213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315</Words>
  <Application>Microsoft Office PowerPoint</Application>
  <PresentationFormat>Экран (16:9)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Елена</cp:lastModifiedBy>
  <cp:revision>22</cp:revision>
  <dcterms:created xsi:type="dcterms:W3CDTF">2016-04-21T11:32:19Z</dcterms:created>
  <dcterms:modified xsi:type="dcterms:W3CDTF">2020-05-11T07:30:46Z</dcterms:modified>
</cp:coreProperties>
</file>