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handoutMasterIdLst>
    <p:handoutMasterId r:id="rId31"/>
  </p:handoutMasterIdLst>
  <p:sldIdLst>
    <p:sldId id="256" r:id="rId2"/>
    <p:sldId id="257" r:id="rId3"/>
    <p:sldId id="258" r:id="rId4"/>
    <p:sldId id="286" r:id="rId5"/>
    <p:sldId id="263" r:id="rId6"/>
    <p:sldId id="259" r:id="rId7"/>
    <p:sldId id="260" r:id="rId8"/>
    <p:sldId id="266" r:id="rId9"/>
    <p:sldId id="267" r:id="rId10"/>
    <p:sldId id="268" r:id="rId11"/>
    <p:sldId id="269" r:id="rId12"/>
    <p:sldId id="270" r:id="rId13"/>
    <p:sldId id="271" r:id="rId14"/>
    <p:sldId id="272" r:id="rId15"/>
    <p:sldId id="284" r:id="rId16"/>
    <p:sldId id="285" r:id="rId17"/>
    <p:sldId id="261" r:id="rId18"/>
    <p:sldId id="277" r:id="rId19"/>
    <p:sldId id="278" r:id="rId20"/>
    <p:sldId id="279" r:id="rId21"/>
    <p:sldId id="280" r:id="rId22"/>
    <p:sldId id="273" r:id="rId23"/>
    <p:sldId id="274" r:id="rId24"/>
    <p:sldId id="275" r:id="rId25"/>
    <p:sldId id="265" r:id="rId26"/>
    <p:sldId id="276" r:id="rId27"/>
    <p:sldId id="281" r:id="rId28"/>
    <p:sldId id="282" r:id="rId29"/>
    <p:sldId id="283" r:id="rId30"/>
  </p:sldIdLst>
  <p:sldSz cx="9144000" cy="6858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23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85B185F6-062A-4DDE-A61A-0D33213FA0F3}" type="datetimeFigureOut">
              <a:rPr lang="ru-RU" smtClean="0"/>
              <a:pPr/>
              <a:t>31.05.2020</a:t>
            </a:fld>
            <a:endParaRPr lang="ru-RU"/>
          </a:p>
        </p:txBody>
      </p:sp>
      <p:sp>
        <p:nvSpPr>
          <p:cNvPr id="4" name="Нижний колонтитул 3"/>
          <p:cNvSpPr>
            <a:spLocks noGrp="1"/>
          </p:cNvSpPr>
          <p:nvPr>
            <p:ph type="ftr" sz="quarter" idx="2"/>
          </p:nvPr>
        </p:nvSpPr>
        <p:spPr>
          <a:xfrm>
            <a:off x="0" y="9517063"/>
            <a:ext cx="2984500" cy="50165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902075" y="9517063"/>
            <a:ext cx="2984500" cy="501650"/>
          </a:xfrm>
          <a:prstGeom prst="rect">
            <a:avLst/>
          </a:prstGeom>
        </p:spPr>
        <p:txBody>
          <a:bodyPr vert="horz" lIns="91440" tIns="45720" rIns="91440" bIns="45720" rtlCol="0" anchor="b"/>
          <a:lstStyle>
            <a:lvl1pPr algn="r">
              <a:defRPr sz="1200"/>
            </a:lvl1pPr>
          </a:lstStyle>
          <a:p>
            <a:fld id="{727BE018-B69A-4062-AFD3-11694132DBBB}" type="slidenum">
              <a:rPr lang="ru-RU" smtClean="0"/>
              <a:pPr/>
              <a:t>‹#›</a:t>
            </a:fld>
            <a:endParaRPr lang="ru-RU"/>
          </a:p>
        </p:txBody>
      </p:sp>
    </p:spTree>
    <p:extLst>
      <p:ext uri="{BB962C8B-B14F-4D97-AF65-F5344CB8AC3E}">
        <p14:creationId xmlns:p14="http://schemas.microsoft.com/office/powerpoint/2010/main" val="60720155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C099842A-A2DA-4797-9CA7-93069F41947B}" type="datetimeFigureOut">
              <a:rPr lang="ru-RU" smtClean="0"/>
              <a:pPr/>
              <a:t>31.05.2020</a:t>
            </a:fld>
            <a:endParaRPr lang="ru-RU" dirty="0"/>
          </a:p>
        </p:txBody>
      </p:sp>
      <p:sp>
        <p:nvSpPr>
          <p:cNvPr id="17" name="Нижний колонтитул 16"/>
          <p:cNvSpPr>
            <a:spLocks noGrp="1"/>
          </p:cNvSpPr>
          <p:nvPr>
            <p:ph type="ftr" sz="quarter" idx="11"/>
          </p:nvPr>
        </p:nvSpPr>
        <p:spPr/>
        <p:txBody>
          <a:bodyPr/>
          <a:lstStyle/>
          <a:p>
            <a:endParaRPr lang="ru-RU" dirty="0"/>
          </a:p>
        </p:txBody>
      </p:sp>
      <p:sp>
        <p:nvSpPr>
          <p:cNvPr id="29" name="Номер слайда 28"/>
          <p:cNvSpPr>
            <a:spLocks noGrp="1"/>
          </p:cNvSpPr>
          <p:nvPr>
            <p:ph type="sldNum" sz="quarter" idx="12"/>
          </p:nvPr>
        </p:nvSpPr>
        <p:spPr/>
        <p:txBody>
          <a:bodyPr/>
          <a:lstStyle/>
          <a:p>
            <a:fld id="{A3A561AA-37E2-4B75-A6A1-936C8C69F5AA}" type="slidenum">
              <a:rPr lang="ru-RU" smtClean="0"/>
              <a:pPr/>
              <a:t>‹#›</a:t>
            </a:fld>
            <a:endParaRPr lang="ru-RU" dirty="0"/>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099842A-A2DA-4797-9CA7-93069F41947B}" type="datetimeFigureOut">
              <a:rPr lang="ru-RU" smtClean="0"/>
              <a:pPr/>
              <a:t>31.05.2020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3A561AA-37E2-4B75-A6A1-936C8C69F5AA}"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099842A-A2DA-4797-9CA7-93069F41947B}" type="datetimeFigureOut">
              <a:rPr lang="ru-RU" smtClean="0"/>
              <a:pPr/>
              <a:t>31.05.2020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3A561AA-37E2-4B75-A6A1-936C8C69F5AA}"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099842A-A2DA-4797-9CA7-93069F41947B}" type="datetimeFigureOut">
              <a:rPr lang="ru-RU" smtClean="0"/>
              <a:pPr/>
              <a:t>31.05.2020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3A561AA-37E2-4B75-A6A1-936C8C69F5AA}"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C099842A-A2DA-4797-9CA7-93069F41947B}" type="datetimeFigureOut">
              <a:rPr lang="ru-RU" smtClean="0"/>
              <a:pPr/>
              <a:t>31.05.2020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a:xfrm>
            <a:off x="7924800" y="6416675"/>
            <a:ext cx="762000" cy="365125"/>
          </a:xfrm>
        </p:spPr>
        <p:txBody>
          <a:bodyPr/>
          <a:lstStyle/>
          <a:p>
            <a:fld id="{A3A561AA-37E2-4B75-A6A1-936C8C69F5AA}" type="slidenum">
              <a:rPr lang="ru-RU" smtClean="0"/>
              <a:pPr/>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C099842A-A2DA-4797-9CA7-93069F41947B}" type="datetimeFigureOut">
              <a:rPr lang="ru-RU" smtClean="0"/>
              <a:pPr/>
              <a:t>31.05.2020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3A561AA-37E2-4B75-A6A1-936C8C69F5AA}"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C099842A-A2DA-4797-9CA7-93069F41947B}" type="datetimeFigureOut">
              <a:rPr lang="ru-RU" smtClean="0"/>
              <a:pPr/>
              <a:t>31.05.2020</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A3A561AA-37E2-4B75-A6A1-936C8C69F5AA}"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C099842A-A2DA-4797-9CA7-93069F41947B}" type="datetimeFigureOut">
              <a:rPr lang="ru-RU" smtClean="0"/>
              <a:pPr/>
              <a:t>31.05.2020</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A3A561AA-37E2-4B75-A6A1-936C8C69F5AA}"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099842A-A2DA-4797-9CA7-93069F41947B}" type="datetimeFigureOut">
              <a:rPr lang="ru-RU" smtClean="0"/>
              <a:pPr/>
              <a:t>31.05.2020</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A3A561AA-37E2-4B75-A6A1-936C8C69F5AA}"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C099842A-A2DA-4797-9CA7-93069F41947B}" type="datetimeFigureOut">
              <a:rPr lang="ru-RU" smtClean="0"/>
              <a:pPr/>
              <a:t>31.05.2020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3A561AA-37E2-4B75-A6A1-936C8C69F5AA}"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dirty="0"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C099842A-A2DA-4797-9CA7-93069F41947B}" type="datetimeFigureOut">
              <a:rPr lang="ru-RU" smtClean="0"/>
              <a:pPr/>
              <a:t>31.05.2020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3A561AA-37E2-4B75-A6A1-936C8C69F5AA}"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C099842A-A2DA-4797-9CA7-93069F41947B}" type="datetimeFigureOut">
              <a:rPr lang="ru-RU" smtClean="0"/>
              <a:pPr/>
              <a:t>31.05.2020</a:t>
            </a:fld>
            <a:endParaRPr lang="ru-RU" dirty="0"/>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dirty="0"/>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3A561AA-37E2-4B75-A6A1-936C8C69F5AA}" type="slidenum">
              <a:rPr lang="ru-RU" smtClean="0"/>
              <a:pPr/>
              <a:t>‹#›</a:t>
            </a:fld>
            <a:endParaRPr lang="ru-RU" dirty="0"/>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2844" y="857232"/>
            <a:ext cx="8858312" cy="1500198"/>
          </a:xfrm>
        </p:spPr>
        <p:txBody>
          <a:bodyPr>
            <a:normAutofit/>
          </a:bodyPr>
          <a:lstStyle/>
          <a:p>
            <a:r>
              <a:rPr lang="ru-RU" sz="5400" dirty="0" smtClean="0">
                <a:solidFill>
                  <a:srgbClr val="FF0000"/>
                </a:solidFill>
              </a:rPr>
              <a:t>« Чтобы помнили…»</a:t>
            </a:r>
            <a:endParaRPr lang="ru-RU" sz="5400" dirty="0">
              <a:solidFill>
                <a:srgbClr val="FF0000"/>
              </a:solidFill>
            </a:endParaRPr>
          </a:p>
        </p:txBody>
      </p:sp>
      <p:sp>
        <p:nvSpPr>
          <p:cNvPr id="3" name="Подзаголовок 2"/>
          <p:cNvSpPr>
            <a:spLocks noGrp="1"/>
          </p:cNvSpPr>
          <p:nvPr>
            <p:ph type="subTitle" idx="1"/>
          </p:nvPr>
        </p:nvSpPr>
        <p:spPr>
          <a:xfrm>
            <a:off x="857224" y="3786190"/>
            <a:ext cx="7615246" cy="2395542"/>
          </a:xfrm>
        </p:spPr>
        <p:txBody>
          <a:bodyPr>
            <a:normAutofit fontScale="92500" lnSpcReduction="20000"/>
          </a:bodyPr>
          <a:lstStyle/>
          <a:p>
            <a:r>
              <a:rPr lang="ru-RU" dirty="0" smtClean="0">
                <a:ln>
                  <a:solidFill>
                    <a:schemeClr val="tx1">
                      <a:lumMod val="25000"/>
                    </a:schemeClr>
                  </a:solidFill>
                </a:ln>
                <a:solidFill>
                  <a:schemeClr val="tx1">
                    <a:lumMod val="25000"/>
                  </a:schemeClr>
                </a:solidFill>
              </a:rPr>
              <a:t>Проектная работа учащихся 4 класса</a:t>
            </a:r>
          </a:p>
          <a:p>
            <a:r>
              <a:rPr lang="ru-RU" dirty="0" smtClean="0">
                <a:ln>
                  <a:solidFill>
                    <a:schemeClr val="tx1">
                      <a:lumMod val="25000"/>
                    </a:schemeClr>
                  </a:solidFill>
                </a:ln>
                <a:solidFill>
                  <a:schemeClr val="tx1">
                    <a:lumMod val="25000"/>
                  </a:schemeClr>
                </a:solidFill>
              </a:rPr>
              <a:t>М</a:t>
            </a:r>
            <a:r>
              <a:rPr lang="ru-RU" dirty="0">
                <a:ln>
                  <a:solidFill>
                    <a:schemeClr val="tx1">
                      <a:lumMod val="25000"/>
                    </a:schemeClr>
                  </a:solidFill>
                </a:ln>
                <a:solidFill>
                  <a:schemeClr val="tx1">
                    <a:lumMod val="25000"/>
                  </a:schemeClr>
                </a:solidFill>
              </a:rPr>
              <a:t>А</a:t>
            </a:r>
            <a:r>
              <a:rPr lang="ru-RU" dirty="0" smtClean="0">
                <a:ln>
                  <a:solidFill>
                    <a:schemeClr val="tx1">
                      <a:lumMod val="25000"/>
                    </a:schemeClr>
                  </a:solidFill>
                </a:ln>
                <a:solidFill>
                  <a:schemeClr val="tx1">
                    <a:lumMod val="25000"/>
                  </a:schemeClr>
                </a:solidFill>
              </a:rPr>
              <a:t>ОУ </a:t>
            </a:r>
            <a:r>
              <a:rPr lang="ru-RU" dirty="0" smtClean="0">
                <a:ln>
                  <a:solidFill>
                    <a:schemeClr val="tx1">
                      <a:lumMod val="25000"/>
                    </a:schemeClr>
                  </a:solidFill>
                </a:ln>
                <a:solidFill>
                  <a:schemeClr val="tx1">
                    <a:lumMod val="25000"/>
                  </a:schemeClr>
                </a:solidFill>
              </a:rPr>
              <a:t>«Гимназия №</a:t>
            </a:r>
            <a:r>
              <a:rPr lang="en-US" dirty="0" smtClean="0">
                <a:ln>
                  <a:solidFill>
                    <a:schemeClr val="tx1">
                      <a:lumMod val="25000"/>
                    </a:schemeClr>
                  </a:solidFill>
                </a:ln>
                <a:solidFill>
                  <a:schemeClr val="tx1">
                    <a:lumMod val="25000"/>
                  </a:schemeClr>
                </a:solidFill>
              </a:rPr>
              <a:t> </a:t>
            </a:r>
            <a:r>
              <a:rPr lang="ru-RU" dirty="0" smtClean="0">
                <a:ln>
                  <a:solidFill>
                    <a:schemeClr val="tx1">
                      <a:lumMod val="25000"/>
                    </a:schemeClr>
                  </a:solidFill>
                </a:ln>
                <a:solidFill>
                  <a:schemeClr val="tx1">
                    <a:lumMod val="25000"/>
                  </a:schemeClr>
                </a:solidFill>
              </a:rPr>
              <a:t>41»</a:t>
            </a:r>
          </a:p>
          <a:p>
            <a:r>
              <a:rPr lang="ru-RU" dirty="0" smtClean="0">
                <a:ln>
                  <a:solidFill>
                    <a:schemeClr val="tx1">
                      <a:lumMod val="25000"/>
                    </a:schemeClr>
                  </a:solidFill>
                </a:ln>
                <a:solidFill>
                  <a:schemeClr val="tx1">
                    <a:lumMod val="25000"/>
                  </a:schemeClr>
                </a:solidFill>
              </a:rPr>
              <a:t>Руководитель </a:t>
            </a:r>
          </a:p>
          <a:p>
            <a:r>
              <a:rPr lang="ru-RU" dirty="0" err="1" smtClean="0">
                <a:ln>
                  <a:solidFill>
                    <a:schemeClr val="tx1">
                      <a:lumMod val="25000"/>
                    </a:schemeClr>
                  </a:solidFill>
                </a:ln>
                <a:solidFill>
                  <a:schemeClr val="tx1">
                    <a:lumMod val="25000"/>
                  </a:schemeClr>
                </a:solidFill>
              </a:rPr>
              <a:t>Чуприянова</a:t>
            </a:r>
            <a:r>
              <a:rPr lang="ru-RU" dirty="0" smtClean="0">
                <a:ln>
                  <a:solidFill>
                    <a:schemeClr val="tx1">
                      <a:lumMod val="25000"/>
                    </a:schemeClr>
                  </a:solidFill>
                </a:ln>
                <a:solidFill>
                  <a:schemeClr val="tx1">
                    <a:lumMod val="25000"/>
                  </a:schemeClr>
                </a:solidFill>
              </a:rPr>
              <a:t> Марина Валерьевна</a:t>
            </a:r>
          </a:p>
          <a:p>
            <a:endParaRPr lang="ru-RU" dirty="0" smtClean="0">
              <a:solidFill>
                <a:schemeClr val="tx1">
                  <a:lumMod val="25000"/>
                </a:schemeClr>
              </a:solidFill>
            </a:endParaRPr>
          </a:p>
          <a:p>
            <a:r>
              <a:rPr lang="ru-RU" dirty="0" smtClean="0">
                <a:ln>
                  <a:solidFill>
                    <a:schemeClr val="tx1">
                      <a:lumMod val="25000"/>
                    </a:schemeClr>
                  </a:solidFill>
                </a:ln>
                <a:solidFill>
                  <a:schemeClr val="tx1">
                    <a:lumMod val="25000"/>
                  </a:schemeClr>
                </a:solidFill>
              </a:rPr>
              <a:t>г. Новоуральск</a:t>
            </a:r>
            <a:endParaRPr lang="ru-RU" dirty="0">
              <a:ln>
                <a:solidFill>
                  <a:schemeClr val="tx1">
                    <a:lumMod val="25000"/>
                  </a:schemeClr>
                </a:solidFill>
              </a:ln>
              <a:solidFill>
                <a:schemeClr val="tx1">
                  <a:lumMod val="2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14400" y="142852"/>
            <a:ext cx="8229600" cy="4709160"/>
          </a:xfrm>
        </p:spPr>
        <p:txBody>
          <a:bodyPr>
            <a:noAutofit/>
          </a:bodyPr>
          <a:lstStyle/>
          <a:p>
            <a:r>
              <a:rPr lang="ru-RU" sz="1600" dirty="0" smtClean="0">
                <a:solidFill>
                  <a:schemeClr val="tx1">
                    <a:lumMod val="10000"/>
                  </a:schemeClr>
                </a:solidFill>
              </a:rPr>
              <a:t>Из воспоминаний участницы тех событий Гудзь Полины Андреевны: </a:t>
            </a:r>
          </a:p>
          <a:p>
            <a:r>
              <a:rPr lang="ru-RU" sz="1600" dirty="0" smtClean="0">
                <a:solidFill>
                  <a:schemeClr val="tx1">
                    <a:lumMod val="10000"/>
                  </a:schemeClr>
                </a:solidFill>
              </a:rPr>
              <a:t> -Был сформирован эшелон  под номером 1237 из товарных вагонов с деревянными нарами, на которых они спали, постелью была солома, подушкой – руки. Возраст девушек был от 18 лет и старше. Эшелон в количестве 2000 человек отправился по северной дороге в направлении Свердловск – Москва. На всем протяжении следования состав бомбили немецкие самолеты. Привезли  их на центральный формировочный пункт, где формировали полки и дивизии для отправки на передовую. Кто был старше 18 лет, окончивших курсы медсестер, связистов, сразу отправили на фронт, а остальных приписали к первому корпусу особой  Московской армии противовоздушной обороны, который стоял на обороне Москвы. В него входили части и подразделения зенитной артиллерии, зенитно-пулеметные, авиация, прожектористы, аэростатчики, войска шифрования, воздушного наблюдения и связи. </a:t>
            </a:r>
          </a:p>
          <a:p>
            <a:r>
              <a:rPr lang="ru-RU" sz="1600" dirty="0" smtClean="0">
                <a:solidFill>
                  <a:schemeClr val="tx1">
                    <a:lumMod val="10000"/>
                  </a:schemeClr>
                </a:solidFill>
              </a:rPr>
              <a:t>Она попала на службу в особую Московскую дивизию. В дивизии было два полка. Один полк охранял особо важные объекты г. Москвы. На вооружении были  пулеметы  «Максим», смонтированные на тумбах и  устанавливавшиеся на крышах зданий: почтамте, гостиницах, авиационном заводе и других важных объектах Москвы. Три грузовые машины, на кузовах которых были установлены пулеметы, охраняли Красную площадь. Полина Андреевна находилась во втором полку, который стоял в Рублево и охранял водонасосную станцию, которая снабжала Москву водой. На вооружении был пулемет «Максим», смонтированный на грузовой машине. Так началась ее военная биография. Жили в землянке, личным оружием были винтовка и граната. </a:t>
            </a:r>
          </a:p>
          <a:p>
            <a:endParaRPr lang="ru-RU" sz="1600" dirty="0">
              <a:solidFill>
                <a:schemeClr val="tx1">
                  <a:lumMod val="10000"/>
                </a:schemeClr>
              </a:solidFill>
            </a:endParaRPr>
          </a:p>
        </p:txBody>
      </p:sp>
      <p:pic>
        <p:nvPicPr>
          <p:cNvPr id="4" name="Picture 9" descr="img153"/>
          <p:cNvPicPr>
            <a:picLocks noChangeAspect="1" noChangeArrowheads="1"/>
          </p:cNvPicPr>
          <p:nvPr/>
        </p:nvPicPr>
        <p:blipFill>
          <a:blip r:embed="rId2" cstate="print"/>
          <a:srcRect/>
          <a:stretch>
            <a:fillRect/>
          </a:stretch>
        </p:blipFill>
        <p:spPr bwMode="auto">
          <a:xfrm>
            <a:off x="142844" y="357166"/>
            <a:ext cx="1285884" cy="20971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Прямоугольник 4"/>
          <p:cNvSpPr/>
          <p:nvPr/>
        </p:nvSpPr>
        <p:spPr>
          <a:xfrm>
            <a:off x="0" y="2500306"/>
            <a:ext cx="1571605" cy="923330"/>
          </a:xfrm>
          <a:prstGeom prst="rect">
            <a:avLst/>
          </a:prstGeom>
        </p:spPr>
        <p:txBody>
          <a:bodyPr wrap="square">
            <a:spAutoFit/>
          </a:bodyPr>
          <a:lstStyle/>
          <a:p>
            <a:r>
              <a:rPr lang="ru-RU" b="1" dirty="0" smtClean="0">
                <a:solidFill>
                  <a:srgbClr val="FF0000"/>
                </a:solidFill>
              </a:rPr>
              <a:t>Гудзь Полина Андреевны </a:t>
            </a:r>
            <a:endParaRPr lang="ru-RU" b="1"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85728"/>
            <a:ext cx="8229600" cy="6023632"/>
          </a:xfrm>
        </p:spPr>
        <p:txBody>
          <a:bodyPr>
            <a:normAutofit fontScale="85000" lnSpcReduction="20000"/>
          </a:bodyPr>
          <a:lstStyle/>
          <a:p>
            <a:r>
              <a:rPr lang="ru-RU" sz="2100" dirty="0" smtClean="0">
                <a:solidFill>
                  <a:schemeClr val="tx1">
                    <a:lumMod val="10000"/>
                  </a:schemeClr>
                </a:solidFill>
              </a:rPr>
              <a:t>Надо было быстро освоить премудрости ведения боя, метко стрелять, реагировать на воздушного врага, изучить несколько марок немецких самолетов-бомбардировщиков, чтобы по шуму мотора, размаху крыльев, фюзеляжу определить приближение вражеского самолетов, вовремя оповестить дежурных на крыше. Задача – обнаружить и уничтожить врага, не дать ему возможности бомбить военные объекты и Москву.  Сутками без сна и отдыха стояли в дозоре и охраняли столицу нашей Родины. Врагу не удалось сбросить на объект ни одной бомбы. Гудзь Полина Андреевна прошла сложный фронтовой путь от рядового бойца до командира пулеметного расчета.</a:t>
            </a:r>
          </a:p>
          <a:p>
            <a:pPr>
              <a:buNone/>
            </a:pPr>
            <a:r>
              <a:rPr lang="ru-RU" dirty="0" smtClean="0">
                <a:solidFill>
                  <a:schemeClr val="tx1">
                    <a:lumMod val="10000"/>
                  </a:schemeClr>
                </a:solidFill>
              </a:rPr>
              <a:t>              </a:t>
            </a:r>
          </a:p>
          <a:p>
            <a:pPr>
              <a:buNone/>
            </a:pPr>
            <a:r>
              <a:rPr lang="ru-RU" sz="2400" b="1" dirty="0" smtClean="0">
                <a:solidFill>
                  <a:srgbClr val="FF0000"/>
                </a:solidFill>
              </a:rPr>
              <a:t>       Зенитчики охраняют</a:t>
            </a:r>
          </a:p>
          <a:p>
            <a:pPr>
              <a:buNone/>
            </a:pPr>
            <a:r>
              <a:rPr lang="ru-RU" sz="2400" b="1" dirty="0" smtClean="0">
                <a:solidFill>
                  <a:srgbClr val="FF0000"/>
                </a:solidFill>
              </a:rPr>
              <a:t>       московское небо</a:t>
            </a:r>
          </a:p>
          <a:p>
            <a:endParaRPr lang="ru-RU" sz="2400" dirty="0" smtClean="0">
              <a:solidFill>
                <a:srgbClr val="FF0000"/>
              </a:solidFill>
            </a:endParaRPr>
          </a:p>
          <a:p>
            <a:endParaRPr lang="ru-RU" sz="2000" dirty="0" smtClean="0">
              <a:solidFill>
                <a:srgbClr val="FF0000"/>
              </a:solidFill>
            </a:endParaRPr>
          </a:p>
          <a:p>
            <a:pPr>
              <a:buNone/>
            </a:pPr>
            <a:endParaRPr lang="ru-RU" sz="2000" dirty="0" smtClean="0">
              <a:solidFill>
                <a:srgbClr val="FF0000"/>
              </a:solidFill>
            </a:endParaRPr>
          </a:p>
          <a:p>
            <a:endParaRPr lang="ru-RU" sz="2000" dirty="0" smtClean="0">
              <a:solidFill>
                <a:srgbClr val="FF0000"/>
              </a:solidFill>
            </a:endParaRPr>
          </a:p>
          <a:p>
            <a:pPr>
              <a:buNone/>
            </a:pPr>
            <a:r>
              <a:rPr lang="ru-RU" dirty="0" smtClean="0"/>
              <a:t> </a:t>
            </a:r>
          </a:p>
          <a:p>
            <a:pPr>
              <a:buNone/>
            </a:pPr>
            <a:r>
              <a:rPr lang="ru-RU" sz="1700" b="1" dirty="0" smtClean="0">
                <a:solidFill>
                  <a:srgbClr val="FF0000"/>
                </a:solidFill>
              </a:rPr>
              <a:t>                                                                              </a:t>
            </a:r>
            <a:r>
              <a:rPr lang="ru-RU" sz="2200" b="1" dirty="0" smtClean="0">
                <a:solidFill>
                  <a:srgbClr val="FF0000"/>
                </a:solidFill>
              </a:rPr>
              <a:t>Истребители патрулируют   </a:t>
            </a:r>
          </a:p>
          <a:p>
            <a:pPr>
              <a:buNone/>
            </a:pPr>
            <a:r>
              <a:rPr lang="ru-RU" sz="2200" b="1" dirty="0" smtClean="0">
                <a:solidFill>
                  <a:srgbClr val="FF0000"/>
                </a:solidFill>
              </a:rPr>
              <a:t>                                                                                       московское небо.</a:t>
            </a:r>
          </a:p>
          <a:p>
            <a:endParaRPr lang="ru-RU" dirty="0"/>
          </a:p>
        </p:txBody>
      </p:sp>
      <p:pic>
        <p:nvPicPr>
          <p:cNvPr id="4" name="Picture 6" descr="img158"/>
          <p:cNvPicPr>
            <a:picLocks noChangeAspect="1" noChangeArrowheads="1"/>
          </p:cNvPicPr>
          <p:nvPr/>
        </p:nvPicPr>
        <p:blipFill>
          <a:blip r:embed="rId2" cstate="print"/>
          <a:srcRect/>
          <a:stretch>
            <a:fillRect/>
          </a:stretch>
        </p:blipFill>
        <p:spPr bwMode="auto">
          <a:xfrm>
            <a:off x="1000100" y="4071942"/>
            <a:ext cx="2838447" cy="1861762"/>
          </a:xfrm>
          <a:prstGeom prst="rect">
            <a:avLst/>
          </a:prstGeom>
          <a:noFill/>
          <a:ln>
            <a:solidFill>
              <a:srgbClr val="FF0000"/>
            </a:solidFill>
          </a:ln>
        </p:spPr>
      </p:pic>
      <p:pic>
        <p:nvPicPr>
          <p:cNvPr id="5" name="Picture 7" descr="img159"/>
          <p:cNvPicPr>
            <a:picLocks noChangeAspect="1" noChangeArrowheads="1"/>
          </p:cNvPicPr>
          <p:nvPr/>
        </p:nvPicPr>
        <p:blipFill>
          <a:blip r:embed="rId3" cstate="print"/>
          <a:srcRect/>
          <a:stretch>
            <a:fillRect/>
          </a:stretch>
        </p:blipFill>
        <p:spPr bwMode="auto">
          <a:xfrm>
            <a:off x="5429256" y="3000372"/>
            <a:ext cx="2295525" cy="1990725"/>
          </a:xfrm>
          <a:prstGeom prst="rect">
            <a:avLst/>
          </a:prstGeom>
          <a:noFill/>
          <a:ln>
            <a:solidFill>
              <a:srgbClr val="FF0000"/>
            </a:solid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2500306"/>
            <a:ext cx="2643175" cy="923330"/>
          </a:xfrm>
          <a:prstGeom prst="rect">
            <a:avLst/>
          </a:prstGeom>
        </p:spPr>
        <p:txBody>
          <a:bodyPr wrap="square">
            <a:spAutoFit/>
          </a:bodyPr>
          <a:lstStyle/>
          <a:p>
            <a:r>
              <a:rPr lang="ru-RU" b="1" dirty="0" smtClean="0">
                <a:solidFill>
                  <a:srgbClr val="FF0000"/>
                </a:solidFill>
              </a:rPr>
              <a:t>           Кутюхина </a:t>
            </a:r>
          </a:p>
          <a:p>
            <a:r>
              <a:rPr lang="ru-RU" b="1" dirty="0" smtClean="0">
                <a:solidFill>
                  <a:srgbClr val="FF0000"/>
                </a:solidFill>
              </a:rPr>
              <a:t>Муза Александровна. </a:t>
            </a:r>
          </a:p>
          <a:p>
            <a:r>
              <a:rPr lang="ru-RU" b="1" dirty="0" smtClean="0">
                <a:solidFill>
                  <a:srgbClr val="FF0000"/>
                </a:solidFill>
              </a:rPr>
              <a:t>               1942г.</a:t>
            </a:r>
            <a:endParaRPr lang="ru-RU" b="1" dirty="0">
              <a:solidFill>
                <a:srgbClr val="FF0000"/>
              </a:solidFill>
            </a:endParaRPr>
          </a:p>
        </p:txBody>
      </p:sp>
      <p:pic>
        <p:nvPicPr>
          <p:cNvPr id="5" name="Picture 4" descr="Кутюхина М"/>
          <p:cNvPicPr>
            <a:picLocks noChangeAspect="1" noChangeArrowheads="1"/>
          </p:cNvPicPr>
          <p:nvPr/>
        </p:nvPicPr>
        <p:blipFill>
          <a:blip r:embed="rId2" cstate="print"/>
          <a:srcRect/>
          <a:stretch>
            <a:fillRect/>
          </a:stretch>
        </p:blipFill>
        <p:spPr bwMode="auto">
          <a:xfrm>
            <a:off x="571472" y="357166"/>
            <a:ext cx="1482725" cy="2057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3553" name="Rectangle 1"/>
          <p:cNvSpPr>
            <a:spLocks noChangeArrowheads="1"/>
          </p:cNvSpPr>
          <p:nvPr/>
        </p:nvSpPr>
        <p:spPr bwMode="auto">
          <a:xfrm>
            <a:off x="2643174" y="214290"/>
            <a:ext cx="6000792"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25000"/>
                  </a:schemeClr>
                </a:solidFill>
                <a:effectLst/>
                <a:latin typeface="Arial" pitchFamily="34" charset="0"/>
                <a:ea typeface="Times New Roman" pitchFamily="18" charset="0"/>
              </a:rPr>
              <a:t>Муза Александровна Кутюхина  служила в аэростатных частях. Эти махины, наполненные газом, и спасали ночную Москву от налетов немецких бомбардировщиков, которые, едва завидев заграждение, разворачивались восвояси. </a:t>
            </a:r>
            <a:endParaRPr kumimoji="0" lang="ru-RU" sz="1400" b="1" i="0" u="none" strike="noStrike" cap="none" normalizeH="0" baseline="0" dirty="0" smtClean="0">
              <a:ln>
                <a:noFill/>
              </a:ln>
              <a:solidFill>
                <a:schemeClr val="tx1">
                  <a:lumMod val="25000"/>
                </a:schemeClr>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25000"/>
                  </a:schemeClr>
                </a:solidFill>
                <a:effectLst/>
                <a:latin typeface="Arial" pitchFamily="34" charset="0"/>
                <a:ea typeface="Times New Roman" pitchFamily="18" charset="0"/>
              </a:rPr>
              <a:t>Фашисты страшно боялись их, натолкнешься – гибель. Муза Александровна вспоминает случай, когда один единственный смельчак из пилотов врага  попытался пролететь через аэростаты, но тут же лишился крыльев и рухнул. Каждый вечер огромные аэростаты взмывали высоко в небо, натягивая от земли километровые тросы.</a:t>
            </a:r>
            <a:endParaRPr kumimoji="0" lang="ru-RU" sz="1400" b="1" i="0" u="none" strike="noStrike" cap="none" normalizeH="0" baseline="0" dirty="0" smtClean="0">
              <a:ln>
                <a:noFill/>
              </a:ln>
              <a:solidFill>
                <a:schemeClr val="tx1">
                  <a:lumMod val="25000"/>
                </a:schemeClr>
              </a:solidFill>
              <a:effectLst/>
              <a:latin typeface="Arial" pitchFamily="34" charset="0"/>
            </a:endParaRPr>
          </a:p>
        </p:txBody>
      </p:sp>
      <p:sp>
        <p:nvSpPr>
          <p:cNvPr id="23554" name="Rectangle 2"/>
          <p:cNvSpPr>
            <a:spLocks noChangeArrowheads="1"/>
          </p:cNvSpPr>
          <p:nvPr/>
        </p:nvSpPr>
        <p:spPr bwMode="auto">
          <a:xfrm>
            <a:off x="2714612" y="2428868"/>
            <a:ext cx="6000792"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t>Со стороны красиво смотрятся аэростаты. Но  вот управляться с этими огромными и коварными чудовищами – целая мука. Их надо ежедневно «вести» на тросах за десятки километров через всю Москву, чтобы наполнить водородом. А не дай бог, сильный ветер – беда.</a:t>
            </a:r>
            <a:endParaRPr kumimoji="0" lang="ru-RU" sz="1100" b="1" i="0" u="none" strike="noStrike" cap="none" normalizeH="0" baseline="0" dirty="0" smtClean="0">
              <a:ln>
                <a:noFill/>
              </a:ln>
              <a:solidFill>
                <a:schemeClr val="tx1">
                  <a:lumMod val="10000"/>
                </a:schemeClr>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t> Душа уходила в пятки, когда с воем, пикировали вражеские штурмовики и истребители, поливая все вокруг пулеметным огнем, когда рядом разрывались бомбы. А им нельзя бросить пушку или прожектор, выпустить веревку аэростата. Не уйти с поста наблюдения, надо засечь курс вражеских самолетов, вовремя передать его зенитчикам. Чтобы те успели поставить заградительный огонь.</a:t>
            </a:r>
            <a:endParaRPr kumimoji="0" lang="ru-RU" sz="1100" b="1" i="0" u="none" strike="noStrike" cap="none" normalizeH="0" baseline="0" dirty="0" smtClean="0">
              <a:ln>
                <a:noFill/>
              </a:ln>
              <a:solidFill>
                <a:schemeClr val="tx1">
                  <a:lumMod val="10000"/>
                </a:schemeClr>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t>Девушки Московского фронта противовоздушной обороны, среди которых было немало патриоток с Урала, надежно прикрыли столицу с неба. Они приняли на себя сотни ударов фашистской авиации и не дрогнули, выстояли. Они честно выполнили свой долг перед Родиной и народом в грозный час сурового испытания.</a:t>
            </a:r>
            <a:endParaRPr kumimoji="0" lang="ru-RU" sz="1800" b="1" i="0" u="none" strike="noStrike" cap="none" normalizeH="0" baseline="0" dirty="0" smtClean="0">
              <a:ln>
                <a:noFill/>
              </a:ln>
              <a:solidFill>
                <a:schemeClr val="tx1">
                  <a:lumMod val="10000"/>
                </a:schemeClr>
              </a:solidFill>
              <a:effectLst/>
              <a:latin typeface="Arial" pitchFamily="34" charset="0"/>
            </a:endParaRPr>
          </a:p>
        </p:txBody>
      </p:sp>
      <p:pic>
        <p:nvPicPr>
          <p:cNvPr id="23555" name="Picture 3" descr="img157"/>
          <p:cNvPicPr>
            <a:picLocks noChangeAspect="1" noChangeArrowheads="1"/>
          </p:cNvPicPr>
          <p:nvPr/>
        </p:nvPicPr>
        <p:blipFill>
          <a:blip r:embed="rId3" cstate="print"/>
          <a:srcRect/>
          <a:stretch>
            <a:fillRect/>
          </a:stretch>
        </p:blipFill>
        <p:spPr bwMode="auto">
          <a:xfrm>
            <a:off x="642909" y="3714752"/>
            <a:ext cx="1664465" cy="25618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dirty="0"/>
          </a:p>
        </p:txBody>
      </p:sp>
      <p:pic>
        <p:nvPicPr>
          <p:cNvPr id="27649" name="Picture 1" descr="img167"/>
          <p:cNvPicPr>
            <a:picLocks noChangeAspect="1" noChangeArrowheads="1"/>
          </p:cNvPicPr>
          <p:nvPr/>
        </p:nvPicPr>
        <p:blipFill>
          <a:blip r:embed="rId2" cstate="print"/>
          <a:srcRect/>
          <a:stretch>
            <a:fillRect/>
          </a:stretch>
        </p:blipFill>
        <p:spPr bwMode="auto">
          <a:xfrm>
            <a:off x="285720" y="571480"/>
            <a:ext cx="1265216" cy="17145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7651" name="Rectangle 3"/>
          <p:cNvSpPr>
            <a:spLocks noChangeArrowheads="1"/>
          </p:cNvSpPr>
          <p:nvPr/>
        </p:nvSpPr>
        <p:spPr bwMode="auto">
          <a:xfrm>
            <a:off x="1714480" y="285728"/>
            <a:ext cx="7215238"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t>Булатова Евдокия Ивановна была направлена  в расположение 193-го зенитно-артиллерийского полка связистом прожекторной роты. С 22 июля 1941 года до октября 1943 года почти не было суток без налетов. Фашисты совершали групповые налеты, впереди бомбардировщиков и на флангах летели разведчики. Шли они на разных высотах, приближаясь к Москве, разделялись на направления, охватывая Москву полукольцом. Отражать самолеты противника должны прожектористы и зенитчики. У каждого бойца свои обязанности. Прожекторному делу учились сразу на боевых позициях, в расчете была полная взаимозаменяемость.</a:t>
            </a:r>
            <a:endParaRPr kumimoji="0" lang="ru-RU" sz="1100" b="1" i="0" u="none" strike="noStrike" cap="none" normalizeH="0" baseline="0" dirty="0" smtClean="0">
              <a:ln>
                <a:noFill/>
              </a:ln>
              <a:solidFill>
                <a:schemeClr val="tx1">
                  <a:lumMod val="10000"/>
                </a:schemeClr>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t> Агния Романовна обеспечивала  связь, была разведчиком наблюдательной службы, вела неустанное наблюдение за небом Москвы. Ежедневно, при любой непогоде, она обязана была пройти по линиям и проверить надежность связи. А это 18 километров  пути по линиям внутри взвода.</a:t>
            </a:r>
            <a:endParaRPr kumimoji="0" lang="ru-RU" sz="1100" b="1" i="0" u="none" strike="noStrike" cap="none" normalizeH="0" baseline="0" dirty="0" smtClean="0">
              <a:ln>
                <a:noFill/>
              </a:ln>
              <a:solidFill>
                <a:schemeClr val="tx1">
                  <a:lumMod val="10000"/>
                </a:schemeClr>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t> В трех километрах друг от друга гигантской дугой выгнутой на запад стояли мощные прожекторы. Между ними в шахматном порядке батареи зенитных орудий. Вражеский самолет, попавший в перекрестье двух или трех лучей, был обречен. Самое главное для прожектористов – поймать самолет в перекрестье. Делали все вручную, на слух. Первое время приходилось часто перемещаться с одного места на другое со всей  своей материальной  частью. С правой стороны - противогаз, с левой - телефонный аппарат, сзади - винтовка, на шее - катушка с кабелем. </a:t>
            </a:r>
            <a:endParaRPr kumimoji="0" lang="ru-RU" sz="1100" b="1" i="0" u="none" strike="noStrike" cap="none" normalizeH="0" baseline="0" dirty="0" smtClean="0">
              <a:ln>
                <a:noFill/>
              </a:ln>
              <a:solidFill>
                <a:schemeClr val="tx1">
                  <a:lumMod val="10000"/>
                </a:schemeClr>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t> Были случаи, когда фашистским бомбардировщикам удавалось вырваться из лучей, в темноте они разворачивались, снижались и на бреющем полете расстреливали и бомбили позиции прожектористов. В одном из таких налетов Агния Романовна получила ранение и была контужена. Несмотря на трудности, службу несли бдительно. Ни один самолет не пролетел на Москву</a:t>
            </a:r>
            <a:r>
              <a:rPr kumimoji="0" lang="en-US" sz="1400" b="1" i="0" u="none" strike="noStrike" cap="none" normalizeH="0" baseline="0" dirty="0" smtClean="0">
                <a:ln>
                  <a:noFill/>
                </a:ln>
                <a:solidFill>
                  <a:schemeClr val="tx1">
                    <a:lumMod val="10000"/>
                  </a:schemeClr>
                </a:solidFill>
                <a:effectLst/>
                <a:latin typeface="Arial" pitchFamily="34" charset="0"/>
                <a:ea typeface="Times New Roman" pitchFamily="18" charset="0"/>
              </a:rPr>
              <a:t>.</a:t>
            </a:r>
            <a:endParaRPr kumimoji="0" lang="en-US" sz="1800" b="1" i="0" u="none" strike="noStrike" cap="none" normalizeH="0" baseline="0" dirty="0" smtClean="0">
              <a:ln>
                <a:noFill/>
              </a:ln>
              <a:solidFill>
                <a:schemeClr val="tx1">
                  <a:lumMod val="10000"/>
                </a:schemeClr>
              </a:solidFill>
              <a:effectLst/>
              <a:latin typeface="Arial" pitchFamily="34" charset="0"/>
            </a:endParaRPr>
          </a:p>
        </p:txBody>
      </p:sp>
      <p:sp>
        <p:nvSpPr>
          <p:cNvPr id="7" name="Прямоугольник 6"/>
          <p:cNvSpPr/>
          <p:nvPr/>
        </p:nvSpPr>
        <p:spPr>
          <a:xfrm flipH="1">
            <a:off x="214282" y="2357430"/>
            <a:ext cx="1357322" cy="369332"/>
          </a:xfrm>
          <a:prstGeom prst="rect">
            <a:avLst/>
          </a:prstGeom>
        </p:spPr>
        <p:txBody>
          <a:bodyPr wrap="square">
            <a:spAutoFit/>
          </a:bodyPr>
          <a:lstStyle/>
          <a:p>
            <a:r>
              <a:rPr lang="ru-RU" b="1" dirty="0" smtClean="0">
                <a:solidFill>
                  <a:srgbClr val="FF0000"/>
                </a:solidFill>
                <a:latin typeface="Arial" pitchFamily="34" charset="0"/>
                <a:ea typeface="Times New Roman" pitchFamily="18" charset="0"/>
              </a:rPr>
              <a:t>Булатова</a:t>
            </a:r>
            <a:endParaRPr lang="ru-RU" dirty="0">
              <a:solidFill>
                <a:srgbClr val="FF0000"/>
              </a:solidFill>
            </a:endParaRPr>
          </a:p>
        </p:txBody>
      </p:sp>
      <p:sp>
        <p:nvSpPr>
          <p:cNvPr id="8" name="Прямоугольник 7"/>
          <p:cNvSpPr/>
          <p:nvPr/>
        </p:nvSpPr>
        <p:spPr>
          <a:xfrm>
            <a:off x="214283" y="2643182"/>
            <a:ext cx="1643074" cy="646331"/>
          </a:xfrm>
          <a:prstGeom prst="rect">
            <a:avLst/>
          </a:prstGeom>
        </p:spPr>
        <p:txBody>
          <a:bodyPr wrap="square">
            <a:spAutoFit/>
          </a:bodyPr>
          <a:lstStyle/>
          <a:p>
            <a:r>
              <a:rPr lang="ru-RU" b="1" dirty="0" smtClean="0">
                <a:solidFill>
                  <a:srgbClr val="FF0000"/>
                </a:solidFill>
                <a:latin typeface="Arial" pitchFamily="34" charset="0"/>
                <a:ea typeface="Times New Roman" pitchFamily="18" charset="0"/>
              </a:rPr>
              <a:t>Евдокия Ивановна</a:t>
            </a:r>
            <a:endParaRPr lang="ru-RU"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8794" y="0"/>
            <a:ext cx="7043758" cy="1714512"/>
          </a:xfrm>
        </p:spPr>
        <p:txBody>
          <a:bodyPr>
            <a:normAutofit/>
          </a:bodyPr>
          <a:lstStyle/>
          <a:p>
            <a:r>
              <a:rPr lang="ru-RU" sz="2400" dirty="0" smtClean="0">
                <a:solidFill>
                  <a:srgbClr val="FF0000"/>
                </a:solidFill>
                <a:effectLst/>
              </a:rPr>
              <a:t>Женя Зайцева подготовила интересное сообщение о  героях войны, чьи имена носят улицы нашего города</a:t>
            </a:r>
            <a:endParaRPr lang="ru-RU" sz="2400" dirty="0">
              <a:solidFill>
                <a:srgbClr val="FF0000"/>
              </a:solidFill>
              <a:effectLst/>
            </a:endParaRPr>
          </a:p>
        </p:txBody>
      </p:sp>
      <p:pic>
        <p:nvPicPr>
          <p:cNvPr id="1026" name="Picture 2" descr="C:\Documents and Settings\Марина\Мои документы\Мои рисунки\капустина, чтение\капустина,чт\капустина, чтение 087.jpg"/>
          <p:cNvPicPr>
            <a:picLocks noChangeAspect="1" noChangeArrowheads="1"/>
          </p:cNvPicPr>
          <p:nvPr/>
        </p:nvPicPr>
        <p:blipFill>
          <a:blip r:embed="rId2" cstate="print"/>
          <a:srcRect/>
          <a:stretch>
            <a:fillRect/>
          </a:stretch>
        </p:blipFill>
        <p:spPr bwMode="auto">
          <a:xfrm>
            <a:off x="5500694" y="4857760"/>
            <a:ext cx="2315989" cy="1736992"/>
          </a:xfrm>
          <a:prstGeom prst="rect">
            <a:avLst/>
          </a:prstGeom>
          <a:noFill/>
          <a:ln>
            <a:solidFill>
              <a:srgbClr val="FF0000"/>
            </a:solidFill>
          </a:ln>
        </p:spPr>
      </p:pic>
      <p:pic>
        <p:nvPicPr>
          <p:cNvPr id="6146" name="Picture 2"/>
          <p:cNvPicPr>
            <a:picLocks noChangeAspect="1" noChangeArrowheads="1"/>
          </p:cNvPicPr>
          <p:nvPr/>
        </p:nvPicPr>
        <p:blipFill>
          <a:blip r:embed="rId3" cstate="print"/>
          <a:srcRect l="1515" t="34372" r="83690" b="50816"/>
          <a:stretch>
            <a:fillRect/>
          </a:stretch>
        </p:blipFill>
        <p:spPr bwMode="auto">
          <a:xfrm>
            <a:off x="642910" y="214290"/>
            <a:ext cx="1071570" cy="1563618"/>
          </a:xfrm>
          <a:prstGeom prst="rect">
            <a:avLst/>
          </a:prstGeom>
          <a:noFill/>
          <a:ln w="9525">
            <a:solidFill>
              <a:srgbClr val="FF0000"/>
            </a:solidFill>
            <a:miter lim="800000"/>
            <a:headEnd/>
            <a:tailEnd/>
          </a:ln>
        </p:spPr>
      </p:pic>
      <p:sp>
        <p:nvSpPr>
          <p:cNvPr id="5" name="Прямоугольник 4"/>
          <p:cNvSpPr/>
          <p:nvPr/>
        </p:nvSpPr>
        <p:spPr>
          <a:xfrm>
            <a:off x="214282" y="1785926"/>
            <a:ext cx="8572560" cy="3416320"/>
          </a:xfrm>
          <a:prstGeom prst="rect">
            <a:avLst/>
          </a:prstGeom>
        </p:spPr>
        <p:txBody>
          <a:bodyPr wrap="square">
            <a:spAutoFit/>
          </a:bodyPr>
          <a:lstStyle/>
          <a:p>
            <a:r>
              <a:rPr lang="ru-RU" b="1" dirty="0" smtClean="0">
                <a:solidFill>
                  <a:schemeClr val="tx1">
                    <a:lumMod val="25000"/>
                  </a:schemeClr>
                </a:solidFill>
              </a:rPr>
              <a:t>Я родилась и живу в городе </a:t>
            </a:r>
            <a:r>
              <a:rPr lang="ru-RU" b="1" dirty="0" err="1" smtClean="0">
                <a:solidFill>
                  <a:schemeClr val="tx1">
                    <a:lumMod val="25000"/>
                  </a:schemeClr>
                </a:solidFill>
              </a:rPr>
              <a:t>Новоуральске</a:t>
            </a:r>
            <a:r>
              <a:rPr lang="ru-RU" b="1" dirty="0" smtClean="0">
                <a:solidFill>
                  <a:schemeClr val="tx1">
                    <a:lumMod val="25000"/>
                  </a:schemeClr>
                </a:solidFill>
              </a:rPr>
              <a:t> Свердловской области. Я горжусь своим городом и очень люблю его. Наш город знаменит на весь мир Уральским электрохимическим комбинатом – мировым лидером в своей области. Но не только этим вызвана моя гордость за </a:t>
            </a:r>
            <a:r>
              <a:rPr lang="ru-RU" b="1" dirty="0" err="1" smtClean="0">
                <a:solidFill>
                  <a:schemeClr val="tx1">
                    <a:lumMod val="25000"/>
                  </a:schemeClr>
                </a:solidFill>
              </a:rPr>
              <a:t>Новоуральск</a:t>
            </a:r>
            <a:r>
              <a:rPr lang="ru-RU" b="1" dirty="0" smtClean="0">
                <a:solidFill>
                  <a:schemeClr val="tx1">
                    <a:lumMod val="25000"/>
                  </a:schemeClr>
                </a:solidFill>
              </a:rPr>
              <a:t>. Я горжусь, что в нем жили и работали Герои Советского союза Владимир Петрович </a:t>
            </a:r>
            <a:r>
              <a:rPr lang="ru-RU" b="1" dirty="0" err="1" smtClean="0">
                <a:solidFill>
                  <a:schemeClr val="tx1">
                    <a:lumMod val="25000"/>
                  </a:schemeClr>
                </a:solidFill>
              </a:rPr>
              <a:t>Тегенцев</a:t>
            </a:r>
            <a:r>
              <a:rPr lang="ru-RU" b="1" dirty="0" smtClean="0">
                <a:solidFill>
                  <a:schemeClr val="tx1">
                    <a:lumMod val="25000"/>
                  </a:schemeClr>
                </a:solidFill>
              </a:rPr>
              <a:t> и Степан Андреевич Неустроев. Конечно, на Урале родилось и выросло немало героев, таких как дважды Герой Советского союза, летчик–ас, Григорий </a:t>
            </a:r>
            <a:r>
              <a:rPr lang="ru-RU" b="1" dirty="0" err="1" smtClean="0">
                <a:solidFill>
                  <a:schemeClr val="tx1">
                    <a:lumMod val="25000"/>
                  </a:schemeClr>
                </a:solidFill>
              </a:rPr>
              <a:t>Речкалов</a:t>
            </a:r>
            <a:r>
              <a:rPr lang="ru-RU" b="1" dirty="0" smtClean="0">
                <a:solidFill>
                  <a:schemeClr val="tx1">
                    <a:lumMod val="25000"/>
                  </a:schemeClr>
                </a:solidFill>
              </a:rPr>
              <a:t> и Герой Советского союза, неустрашимый разведчик, Николай Кузнецов. Но подвиги В.П. </a:t>
            </a:r>
            <a:r>
              <a:rPr lang="ru-RU" b="1" dirty="0" err="1" smtClean="0">
                <a:solidFill>
                  <a:schemeClr val="tx1">
                    <a:lumMod val="25000"/>
                  </a:schemeClr>
                </a:solidFill>
              </a:rPr>
              <a:t>Тегенцева</a:t>
            </a:r>
            <a:r>
              <a:rPr lang="ru-RU" b="1" dirty="0" smtClean="0">
                <a:solidFill>
                  <a:schemeClr val="tx1">
                    <a:lumMod val="25000"/>
                  </a:schemeClr>
                </a:solidFill>
              </a:rPr>
              <a:t> и С.А. Неустроева, их мирная жизнь в нашем городе, ближе и роднее каждому </a:t>
            </a:r>
            <a:r>
              <a:rPr lang="ru-RU" b="1" dirty="0" err="1" smtClean="0">
                <a:solidFill>
                  <a:schemeClr val="tx1">
                    <a:lumMod val="25000"/>
                  </a:schemeClr>
                </a:solidFill>
              </a:rPr>
              <a:t>новоуральцу</a:t>
            </a:r>
            <a:r>
              <a:rPr lang="ru-RU" b="1" dirty="0" smtClean="0">
                <a:solidFill>
                  <a:schemeClr val="tx1">
                    <a:lumMod val="25000"/>
                  </a:schemeClr>
                </a:solidFill>
              </a:rPr>
              <a:t>. Я хочу немного рассказать об этих замечательных людях.</a:t>
            </a:r>
            <a:endParaRPr lang="ru-RU" b="1" dirty="0">
              <a:solidFill>
                <a:schemeClr val="tx1">
                  <a:lumMod val="25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85720" y="285728"/>
            <a:ext cx="1285884" cy="20452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Прямоугольник 4"/>
          <p:cNvSpPr/>
          <p:nvPr/>
        </p:nvSpPr>
        <p:spPr>
          <a:xfrm>
            <a:off x="285720" y="2357430"/>
            <a:ext cx="1785950" cy="1200329"/>
          </a:xfrm>
          <a:prstGeom prst="rect">
            <a:avLst/>
          </a:prstGeom>
        </p:spPr>
        <p:txBody>
          <a:bodyPr wrap="square">
            <a:spAutoFit/>
          </a:bodyPr>
          <a:lstStyle/>
          <a:p>
            <a:r>
              <a:rPr lang="ru-RU" dirty="0" err="1" smtClean="0">
                <a:solidFill>
                  <a:srgbClr val="FF0000"/>
                </a:solidFill>
              </a:rPr>
              <a:t>Тегенцев</a:t>
            </a:r>
            <a:r>
              <a:rPr lang="ru-RU" dirty="0" smtClean="0">
                <a:solidFill>
                  <a:srgbClr val="FF0000"/>
                </a:solidFill>
              </a:rPr>
              <a:t> </a:t>
            </a:r>
            <a:endParaRPr lang="en-US" dirty="0" smtClean="0">
              <a:solidFill>
                <a:srgbClr val="FF0000"/>
              </a:solidFill>
            </a:endParaRPr>
          </a:p>
          <a:p>
            <a:r>
              <a:rPr lang="ru-RU" dirty="0" smtClean="0">
                <a:solidFill>
                  <a:srgbClr val="FF0000"/>
                </a:solidFill>
              </a:rPr>
              <a:t>Владимир </a:t>
            </a:r>
            <a:endParaRPr lang="en-US" dirty="0" smtClean="0">
              <a:solidFill>
                <a:srgbClr val="FF0000"/>
              </a:solidFill>
            </a:endParaRPr>
          </a:p>
          <a:p>
            <a:r>
              <a:rPr lang="ru-RU" dirty="0" smtClean="0">
                <a:solidFill>
                  <a:srgbClr val="FF0000"/>
                </a:solidFill>
              </a:rPr>
              <a:t>Петрович </a:t>
            </a:r>
            <a:endParaRPr lang="en-US" dirty="0" smtClean="0">
              <a:solidFill>
                <a:srgbClr val="FF0000"/>
              </a:solidFill>
            </a:endParaRPr>
          </a:p>
          <a:p>
            <a:r>
              <a:rPr lang="ru-RU" dirty="0" smtClean="0">
                <a:solidFill>
                  <a:srgbClr val="FF0000"/>
                </a:solidFill>
              </a:rPr>
              <a:t>(1922–1987)</a:t>
            </a:r>
            <a:endParaRPr lang="ru-RU" dirty="0">
              <a:solidFill>
                <a:srgbClr val="FF0000"/>
              </a:solidFill>
            </a:endParaRPr>
          </a:p>
        </p:txBody>
      </p:sp>
      <p:sp>
        <p:nvSpPr>
          <p:cNvPr id="6" name="Прямоугольник 5"/>
          <p:cNvSpPr/>
          <p:nvPr/>
        </p:nvSpPr>
        <p:spPr>
          <a:xfrm>
            <a:off x="1714480" y="214290"/>
            <a:ext cx="7429520" cy="6740307"/>
          </a:xfrm>
          <a:prstGeom prst="rect">
            <a:avLst/>
          </a:prstGeom>
        </p:spPr>
        <p:txBody>
          <a:bodyPr wrap="square">
            <a:spAutoFit/>
          </a:bodyPr>
          <a:lstStyle/>
          <a:p>
            <a:r>
              <a:rPr lang="ru-RU" dirty="0" smtClean="0">
                <a:solidFill>
                  <a:schemeClr val="tx1">
                    <a:lumMod val="10000"/>
                  </a:schemeClr>
                </a:solidFill>
              </a:rPr>
              <a:t>Командир танка 1–</a:t>
            </a:r>
            <a:r>
              <a:rPr lang="ru-RU" dirty="0" err="1" smtClean="0">
                <a:solidFill>
                  <a:schemeClr val="tx1">
                    <a:lumMod val="10000"/>
                  </a:schemeClr>
                </a:solidFill>
              </a:rPr>
              <a:t>й</a:t>
            </a:r>
            <a:r>
              <a:rPr lang="ru-RU" dirty="0" smtClean="0">
                <a:solidFill>
                  <a:schemeClr val="tx1">
                    <a:lumMod val="10000"/>
                  </a:schemeClr>
                </a:solidFill>
              </a:rPr>
              <a:t> гвардейской танковой бригады (1–</a:t>
            </a:r>
            <a:r>
              <a:rPr lang="ru-RU" dirty="0" err="1" smtClean="0">
                <a:solidFill>
                  <a:schemeClr val="tx1">
                    <a:lumMod val="10000"/>
                  </a:schemeClr>
                </a:solidFill>
              </a:rPr>
              <a:t>й</a:t>
            </a:r>
            <a:r>
              <a:rPr lang="ru-RU" dirty="0" smtClean="0">
                <a:solidFill>
                  <a:schemeClr val="tx1">
                    <a:lumMod val="10000"/>
                  </a:schemeClr>
                </a:solidFill>
              </a:rPr>
              <a:t> Белорусский фронт), гвардии младший лейтенант. Родился Владимир Петрович в селе </a:t>
            </a:r>
            <a:r>
              <a:rPr lang="ru-RU" dirty="0" err="1" smtClean="0">
                <a:solidFill>
                  <a:schemeClr val="tx1">
                    <a:lumMod val="10000"/>
                  </a:schemeClr>
                </a:solidFill>
              </a:rPr>
              <a:t>Беляковском</a:t>
            </a:r>
            <a:r>
              <a:rPr lang="ru-RU" dirty="0" smtClean="0">
                <a:solidFill>
                  <a:schemeClr val="tx1">
                    <a:lumMod val="10000"/>
                  </a:schemeClr>
                </a:solidFill>
              </a:rPr>
              <a:t>, Свердловской области, в семье крестьянина. В Красной Армии служил с мая 1941 по май 1947 года. Воевал командиром танка, позднее – командиром танкового взвода. В.П. </a:t>
            </a:r>
            <a:r>
              <a:rPr lang="ru-RU" dirty="0" err="1" smtClean="0">
                <a:solidFill>
                  <a:schemeClr val="tx1">
                    <a:lumMod val="10000"/>
                  </a:schemeClr>
                </a:solidFill>
              </a:rPr>
              <a:t>Тегенцев</a:t>
            </a:r>
            <a:r>
              <a:rPr lang="ru-RU" dirty="0" smtClean="0">
                <a:solidFill>
                  <a:schemeClr val="tx1">
                    <a:lumMod val="10000"/>
                  </a:schemeClr>
                </a:solidFill>
              </a:rPr>
              <a:t> участвовал в освобождения Белоруссии и Польши.</a:t>
            </a:r>
          </a:p>
          <a:p>
            <a:r>
              <a:rPr lang="ru-RU" dirty="0" smtClean="0">
                <a:solidFill>
                  <a:schemeClr val="tx1">
                    <a:lumMod val="10000"/>
                  </a:schemeClr>
                </a:solidFill>
              </a:rPr>
              <a:t>Особо отличился в боях по освобождению Польши. Ранним утром 16 января 1945 года жители польского города </a:t>
            </a:r>
            <a:r>
              <a:rPr lang="ru-RU" dirty="0" err="1" smtClean="0">
                <a:solidFill>
                  <a:schemeClr val="tx1">
                    <a:lumMod val="10000"/>
                  </a:schemeClr>
                </a:solidFill>
              </a:rPr>
              <a:t>Нове</a:t>
            </a:r>
            <a:r>
              <a:rPr lang="ru-RU" dirty="0" smtClean="0">
                <a:solidFill>
                  <a:schemeClr val="tx1">
                    <a:lumMod val="10000"/>
                  </a:schemeClr>
                </a:solidFill>
              </a:rPr>
              <a:t>–</a:t>
            </a:r>
            <a:r>
              <a:rPr lang="ru-RU" dirty="0" err="1" smtClean="0">
                <a:solidFill>
                  <a:schemeClr val="tx1">
                    <a:lumMod val="10000"/>
                  </a:schemeClr>
                </a:solidFill>
              </a:rPr>
              <a:t>Място</a:t>
            </a:r>
            <a:r>
              <a:rPr lang="ru-RU" dirty="0" smtClean="0">
                <a:solidFill>
                  <a:schemeClr val="tx1">
                    <a:lumMod val="10000"/>
                  </a:schemeClr>
                </a:solidFill>
              </a:rPr>
              <a:t> были разбужены сильными взрывами. На улице слышались частая стрельба и панические крики гитлеровцев. Что произошло? Ведь город находился в девяноста километрах от линии фронта. Никто из жителей не предполагал, что бои здесь начнутся так неожиданно. Между тем по главной улице со стороны моста через реку </a:t>
            </a:r>
            <a:r>
              <a:rPr lang="ru-RU" dirty="0" err="1" smtClean="0">
                <a:solidFill>
                  <a:schemeClr val="tx1">
                    <a:lumMod val="10000"/>
                  </a:schemeClr>
                </a:solidFill>
              </a:rPr>
              <a:t>Пилица</a:t>
            </a:r>
            <a:r>
              <a:rPr lang="ru-RU" dirty="0" smtClean="0">
                <a:solidFill>
                  <a:schemeClr val="tx1">
                    <a:lumMod val="10000"/>
                  </a:schemeClr>
                </a:solidFill>
              </a:rPr>
              <a:t>, к центру стремительно приближались три краснозвездные бронированные машины. Они «утюжили» полевые орудия, штабные автобусы. Одной из них командовал В.П. </a:t>
            </a:r>
            <a:r>
              <a:rPr lang="ru-RU" dirty="0" err="1" smtClean="0">
                <a:solidFill>
                  <a:schemeClr val="tx1">
                    <a:lumMod val="10000"/>
                  </a:schemeClr>
                </a:solidFill>
              </a:rPr>
              <a:t>Тегенцев</a:t>
            </a:r>
            <a:r>
              <a:rPr lang="ru-RU" dirty="0" smtClean="0">
                <a:solidFill>
                  <a:schemeClr val="tx1">
                    <a:lumMod val="10000"/>
                  </a:schemeClr>
                </a:solidFill>
              </a:rPr>
              <a:t>. Появление советских танков было настолько неожиданным, что фашисты не смогли организовать достаточно сильного сопротивления и разбежались, бросая оружие. В конце концов, гитлеровцам удалось поджечь танк, но экипаж продолжал вести огонь, способствуя переправе передового отряда бригады через реку. Звание Героя Советского Союза с вручением ордена Ленина и медали "Золотая Звезда" (№ 7284)</a:t>
            </a:r>
            <a:endParaRPr lang="ru-RU" dirty="0">
              <a:solidFill>
                <a:schemeClr val="tx1">
                  <a:lumMod val="10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14282" y="214290"/>
            <a:ext cx="8786874" cy="1107996"/>
          </a:xfrm>
          <a:prstGeom prst="rect">
            <a:avLst/>
          </a:prstGeom>
        </p:spPr>
        <p:txBody>
          <a:bodyPr wrap="square">
            <a:spAutoFit/>
          </a:bodyPr>
          <a:lstStyle/>
          <a:p>
            <a:r>
              <a:rPr lang="ru-RU" dirty="0" smtClean="0">
                <a:solidFill>
                  <a:schemeClr val="tx1">
                    <a:lumMod val="10000"/>
                  </a:schemeClr>
                </a:solidFill>
              </a:rPr>
              <a:t> </a:t>
            </a:r>
            <a:r>
              <a:rPr lang="ru-RU" sz="1600" dirty="0" smtClean="0">
                <a:solidFill>
                  <a:schemeClr val="tx1">
                    <a:lumMod val="10000"/>
                  </a:schemeClr>
                </a:solidFill>
              </a:rPr>
              <a:t>Владимир Петровичу </a:t>
            </a:r>
            <a:r>
              <a:rPr lang="ru-RU" sz="1600" dirty="0" err="1" smtClean="0">
                <a:solidFill>
                  <a:schemeClr val="tx1">
                    <a:lumMod val="10000"/>
                  </a:schemeClr>
                </a:solidFill>
              </a:rPr>
              <a:t>Тегенцеву</a:t>
            </a:r>
            <a:r>
              <a:rPr lang="ru-RU" sz="1600" dirty="0" smtClean="0">
                <a:solidFill>
                  <a:schemeClr val="tx1">
                    <a:lumMod val="10000"/>
                  </a:schemeClr>
                </a:solidFill>
              </a:rPr>
              <a:t> присвоено 27 февраля 1945 года. После войны с 1956 года В.П. </a:t>
            </a:r>
            <a:r>
              <a:rPr lang="ru-RU" sz="1600" dirty="0" err="1" smtClean="0">
                <a:solidFill>
                  <a:schemeClr val="tx1">
                    <a:lumMod val="10000"/>
                  </a:schemeClr>
                </a:solidFill>
              </a:rPr>
              <a:t>Тегенцев</a:t>
            </a:r>
            <a:r>
              <a:rPr lang="ru-RU" sz="1600" dirty="0" smtClean="0">
                <a:solidFill>
                  <a:schemeClr val="tx1">
                    <a:lumMod val="10000"/>
                  </a:schemeClr>
                </a:solidFill>
              </a:rPr>
              <a:t> жил в </a:t>
            </a:r>
            <a:r>
              <a:rPr lang="ru-RU" sz="1600" dirty="0" err="1" smtClean="0">
                <a:solidFill>
                  <a:schemeClr val="tx1">
                    <a:lumMod val="10000"/>
                  </a:schemeClr>
                </a:solidFill>
              </a:rPr>
              <a:t>Новоуральске</a:t>
            </a:r>
            <a:r>
              <a:rPr lang="ru-RU" sz="1600" dirty="0" smtClean="0">
                <a:solidFill>
                  <a:schemeClr val="tx1">
                    <a:lumMod val="10000"/>
                  </a:schemeClr>
                </a:solidFill>
              </a:rPr>
              <a:t>. Работал заместителем начальника цеха 38 УЭХК. В год 50–</a:t>
            </a:r>
            <a:r>
              <a:rPr lang="ru-RU" sz="1600" dirty="0" err="1" smtClean="0">
                <a:solidFill>
                  <a:schemeClr val="tx1">
                    <a:lumMod val="10000"/>
                  </a:schemeClr>
                </a:solidFill>
              </a:rPr>
              <a:t>летия</a:t>
            </a:r>
            <a:r>
              <a:rPr lang="ru-RU" sz="1600" dirty="0" smtClean="0">
                <a:solidFill>
                  <a:schemeClr val="tx1">
                    <a:lumMod val="10000"/>
                  </a:schemeClr>
                </a:solidFill>
              </a:rPr>
              <a:t> Победы в Великой Отечественной войне в </a:t>
            </a:r>
            <a:r>
              <a:rPr lang="ru-RU" sz="1600" dirty="0" err="1" smtClean="0">
                <a:solidFill>
                  <a:schemeClr val="tx1">
                    <a:lumMod val="10000"/>
                  </a:schemeClr>
                </a:solidFill>
              </a:rPr>
              <a:t>Новоуральске</a:t>
            </a:r>
            <a:r>
              <a:rPr lang="ru-RU" sz="1600" dirty="0" smtClean="0">
                <a:solidFill>
                  <a:schemeClr val="tx1">
                    <a:lumMod val="10000"/>
                  </a:schemeClr>
                </a:solidFill>
              </a:rPr>
              <a:t> появилась улица, названная в честь Героя Советского Союза В. П. </a:t>
            </a:r>
            <a:r>
              <a:rPr lang="ru-RU" sz="1600" dirty="0" err="1" smtClean="0">
                <a:solidFill>
                  <a:schemeClr val="tx1">
                    <a:lumMod val="10000"/>
                  </a:schemeClr>
                </a:solidFill>
              </a:rPr>
              <a:t>Тегенцева</a:t>
            </a:r>
            <a:r>
              <a:rPr lang="ru-RU" sz="1600" dirty="0" smtClean="0">
                <a:solidFill>
                  <a:schemeClr val="tx1">
                    <a:lumMod val="10000"/>
                  </a:schemeClr>
                </a:solidFill>
              </a:rPr>
              <a:t>.</a:t>
            </a:r>
            <a:endParaRPr lang="ru-RU" sz="1600" dirty="0">
              <a:solidFill>
                <a:schemeClr val="tx1">
                  <a:lumMod val="10000"/>
                </a:schemeClr>
              </a:solidFill>
            </a:endParaRPr>
          </a:p>
        </p:txBody>
      </p:sp>
      <p:pic>
        <p:nvPicPr>
          <p:cNvPr id="2050" name="Picture 2"/>
          <p:cNvPicPr>
            <a:picLocks noChangeAspect="1" noChangeArrowheads="1"/>
          </p:cNvPicPr>
          <p:nvPr/>
        </p:nvPicPr>
        <p:blipFill>
          <a:blip r:embed="rId2" cstate="print"/>
          <a:srcRect/>
          <a:stretch>
            <a:fillRect/>
          </a:stretch>
        </p:blipFill>
        <p:spPr bwMode="auto">
          <a:xfrm>
            <a:off x="285720" y="1714488"/>
            <a:ext cx="1214446" cy="17534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Прямоугольник 6"/>
          <p:cNvSpPr/>
          <p:nvPr/>
        </p:nvSpPr>
        <p:spPr>
          <a:xfrm>
            <a:off x="0" y="3571876"/>
            <a:ext cx="1928826" cy="1200329"/>
          </a:xfrm>
          <a:prstGeom prst="rect">
            <a:avLst/>
          </a:prstGeom>
        </p:spPr>
        <p:txBody>
          <a:bodyPr wrap="square">
            <a:spAutoFit/>
          </a:bodyPr>
          <a:lstStyle/>
          <a:p>
            <a:r>
              <a:rPr lang="ru-RU" b="1" dirty="0" smtClean="0">
                <a:solidFill>
                  <a:srgbClr val="FF0000"/>
                </a:solidFill>
              </a:rPr>
              <a:t>Неустроев</a:t>
            </a:r>
            <a:endParaRPr lang="en-US" b="1" dirty="0" smtClean="0">
              <a:solidFill>
                <a:srgbClr val="FF0000"/>
              </a:solidFill>
            </a:endParaRPr>
          </a:p>
          <a:p>
            <a:r>
              <a:rPr lang="ru-RU" b="1" dirty="0" smtClean="0">
                <a:solidFill>
                  <a:srgbClr val="FF0000"/>
                </a:solidFill>
              </a:rPr>
              <a:t> Степан </a:t>
            </a:r>
            <a:endParaRPr lang="en-US" b="1" dirty="0" smtClean="0">
              <a:solidFill>
                <a:srgbClr val="FF0000"/>
              </a:solidFill>
            </a:endParaRPr>
          </a:p>
          <a:p>
            <a:r>
              <a:rPr lang="ru-RU" b="1" dirty="0" smtClean="0">
                <a:solidFill>
                  <a:srgbClr val="FF0000"/>
                </a:solidFill>
              </a:rPr>
              <a:t>Андреевич</a:t>
            </a:r>
            <a:endParaRPr lang="en-US" b="1" dirty="0" smtClean="0">
              <a:solidFill>
                <a:srgbClr val="FF0000"/>
              </a:solidFill>
            </a:endParaRPr>
          </a:p>
          <a:p>
            <a:r>
              <a:rPr lang="ru-RU" b="1" dirty="0" smtClean="0">
                <a:solidFill>
                  <a:srgbClr val="FF0000"/>
                </a:solidFill>
              </a:rPr>
              <a:t> (1922–1998) </a:t>
            </a:r>
            <a:endParaRPr lang="ru-RU" b="1" dirty="0">
              <a:solidFill>
                <a:srgbClr val="FF0000"/>
              </a:solidFill>
            </a:endParaRPr>
          </a:p>
        </p:txBody>
      </p:sp>
      <p:sp>
        <p:nvSpPr>
          <p:cNvPr id="2057" name="Rectangle 9"/>
          <p:cNvSpPr>
            <a:spLocks noChangeArrowheads="1"/>
          </p:cNvSpPr>
          <p:nvPr/>
        </p:nvSpPr>
        <p:spPr bwMode="auto">
          <a:xfrm>
            <a:off x="1643042" y="1285860"/>
            <a:ext cx="7286644" cy="5878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ru-RU" sz="1600" i="0" u="none" strike="noStrike" cap="none" normalizeH="0" baseline="0" dirty="0" smtClean="0">
                <a:ln>
                  <a:noFill/>
                </a:ln>
                <a:solidFill>
                  <a:srgbClr val="000000"/>
                </a:solidFill>
                <a:effectLst/>
                <a:latin typeface="Arial" pitchFamily="34" charset="0"/>
                <a:ea typeface="Times New Roman" pitchFamily="18" charset="0"/>
              </a:rPr>
              <a:t>Командир стрелкового батальона (1–</a:t>
            </a:r>
            <a:r>
              <a:rPr kumimoji="0" lang="ru-RU" sz="1600" i="0" u="none" strike="noStrike" cap="none" normalizeH="0" baseline="0" dirty="0" err="1" smtClean="0">
                <a:ln>
                  <a:noFill/>
                </a:ln>
                <a:solidFill>
                  <a:srgbClr val="000000"/>
                </a:solidFill>
                <a:effectLst/>
                <a:latin typeface="Arial" pitchFamily="34" charset="0"/>
                <a:ea typeface="Times New Roman" pitchFamily="18" charset="0"/>
              </a:rPr>
              <a:t>й</a:t>
            </a:r>
            <a:r>
              <a:rPr kumimoji="0" lang="ru-RU" sz="1600" i="0" u="none" strike="noStrike" cap="none" normalizeH="0" baseline="0" dirty="0" smtClean="0">
                <a:ln>
                  <a:noFill/>
                </a:ln>
                <a:solidFill>
                  <a:srgbClr val="000000"/>
                </a:solidFill>
                <a:effectLst/>
                <a:latin typeface="Arial" pitchFamily="34" charset="0"/>
                <a:ea typeface="Times New Roman" pitchFamily="18" charset="0"/>
              </a:rPr>
              <a:t> Белорусский фронт), капитан. Родился Степан Андреевич в селе Талица Свердловской области в крестьянской семье. В армии служил с июня 1941 года. Командовал ротой, затем батальоном. 1–</a:t>
            </a:r>
            <a:r>
              <a:rPr kumimoji="0" lang="ru-RU" sz="1600" i="0" u="none" strike="noStrike" cap="none" normalizeH="0" baseline="0" dirty="0" err="1" smtClean="0">
                <a:ln>
                  <a:noFill/>
                </a:ln>
                <a:solidFill>
                  <a:srgbClr val="000000"/>
                </a:solidFill>
                <a:effectLst/>
                <a:latin typeface="Arial" pitchFamily="34" charset="0"/>
                <a:ea typeface="Times New Roman" pitchFamily="18" charset="0"/>
              </a:rPr>
              <a:t>й</a:t>
            </a:r>
            <a:r>
              <a:rPr kumimoji="0" lang="ru-RU" sz="1600" i="0" u="none" strike="noStrike" cap="none" normalizeH="0" baseline="0" dirty="0" smtClean="0">
                <a:ln>
                  <a:noFill/>
                </a:ln>
                <a:solidFill>
                  <a:srgbClr val="000000"/>
                </a:solidFill>
                <a:effectLst/>
                <a:latin typeface="Arial" pitchFamily="34" charset="0"/>
                <a:ea typeface="Times New Roman" pitchFamily="18" charset="0"/>
              </a:rPr>
              <a:t> стрелковый батальон комбата С.А.Неустроева участвовал в освобождении Прибалтики и Польши, штурме Восточной Померании, в Висло–</a:t>
            </a:r>
            <a:r>
              <a:rPr kumimoji="0" lang="ru-RU" sz="1600" i="0" u="none" strike="noStrike" cap="none" normalizeH="0" baseline="0" dirty="0" err="1" smtClean="0">
                <a:ln>
                  <a:noFill/>
                </a:ln>
                <a:solidFill>
                  <a:srgbClr val="000000"/>
                </a:solidFill>
                <a:effectLst/>
                <a:latin typeface="Arial" pitchFamily="34" charset="0"/>
                <a:ea typeface="Times New Roman" pitchFamily="18" charset="0"/>
              </a:rPr>
              <a:t>Одерской</a:t>
            </a:r>
            <a:r>
              <a:rPr kumimoji="0" lang="ru-RU" sz="1600" i="0" u="none" strike="noStrike" cap="none" normalizeH="0" baseline="0" dirty="0" smtClean="0">
                <a:ln>
                  <a:noFill/>
                </a:ln>
                <a:solidFill>
                  <a:srgbClr val="000000"/>
                </a:solidFill>
                <a:effectLst/>
                <a:latin typeface="Arial" pitchFamily="34" charset="0"/>
                <a:ea typeface="Times New Roman" pitchFamily="18" charset="0"/>
              </a:rPr>
              <a:t> операции и боях за Берлин, а также в штурме главного входа в рейхстаг и водружении Знамени Победы на его купол. За время боев С.А. Неустроев был пять раз серьёзно ранен. Разведчики комбата Неустроева М.В. </a:t>
            </a:r>
            <a:r>
              <a:rPr kumimoji="0" lang="ru-RU" sz="1600" i="0" u="none" strike="noStrike" cap="none" normalizeH="0" baseline="0" dirty="0" err="1" smtClean="0">
                <a:ln>
                  <a:noFill/>
                </a:ln>
                <a:solidFill>
                  <a:srgbClr val="000000"/>
                </a:solidFill>
                <a:effectLst/>
                <a:latin typeface="Arial" pitchFamily="34" charset="0"/>
                <a:ea typeface="Times New Roman" pitchFamily="18" charset="0"/>
              </a:rPr>
              <a:t>Кантария</a:t>
            </a:r>
            <a:r>
              <a:rPr kumimoji="0" lang="ru-RU" sz="1600" i="0" u="none" strike="noStrike" cap="none" normalizeH="0" baseline="0" dirty="0" smtClean="0">
                <a:ln>
                  <a:noFill/>
                </a:ln>
                <a:solidFill>
                  <a:srgbClr val="000000"/>
                </a:solidFill>
                <a:effectLst/>
                <a:latin typeface="Arial" pitchFamily="34" charset="0"/>
                <a:ea typeface="Times New Roman" pitchFamily="18" charset="0"/>
              </a:rPr>
              <a:t> и М.А. Егоров, водрузили над рейхстагом Знамя Победы (за номером 5). Сам Степан Андреевич участвовал в переговорах с немцами о сдаче рейхстага. За успешную операцию по водружению Знамени Победы на куполе рейхстага Указом Президиума Верховного Совета СССР от 8 мая 1946 года капитану Неустроеву Степану Андреевичу присвоено звание Героя Советского Союза с вручением ордена Ленина и медали «Золотая Звезда» (№6971). После войны он продолжал службу в органах МВД на Урале. В 1953–1957 годах работал слесарем на Уральском электрохимическом комбинате. С 1957 года служил во внутренних войсках МВД СССР, охранял комбинат. В 1962 года С.А.Неустроев ушел в отставку в чине подполковника.</a:t>
            </a:r>
            <a:endParaRPr kumimoji="0" lang="en-US" sz="1600" i="0" u="none" strike="noStrike" cap="none" normalizeH="0" baseline="0" dirty="0" smtClean="0">
              <a:ln>
                <a:noFill/>
              </a:ln>
              <a:solidFill>
                <a:srgbClr val="000000"/>
              </a:solidFill>
              <a:effectLst/>
              <a:latin typeface="Arial" pitchFamily="34" charset="0"/>
              <a:ea typeface="Times New Roman" pitchFamily="18" charset="0"/>
            </a:endParaRPr>
          </a:p>
          <a:p>
            <a:pPr lvl="0" fontAlgn="base">
              <a:spcBef>
                <a:spcPct val="0"/>
              </a:spcBef>
              <a:spcAft>
                <a:spcPct val="0"/>
              </a:spcAft>
            </a:pPr>
            <a:r>
              <a:rPr lang="ru-RU" sz="1600" b="1" dirty="0" smtClean="0">
                <a:latin typeface="Arial" pitchFamily="34" charset="0"/>
                <a:ea typeface="Times New Roman" pitchFamily="18" charset="0"/>
              </a:rPr>
              <a:t> </a:t>
            </a:r>
            <a:r>
              <a:rPr lang="ru-RU" sz="2000" b="1" dirty="0" smtClean="0">
                <a:solidFill>
                  <a:srgbClr val="FF0000"/>
                </a:solidFill>
                <a:latin typeface="Arial" pitchFamily="34" charset="0"/>
                <a:ea typeface="Times New Roman" pitchFamily="18" charset="0"/>
              </a:rPr>
              <a:t>Я горжусь своими земляками–героями</a:t>
            </a:r>
            <a:endParaRPr kumimoji="0" lang="en-US" sz="2000" i="0" u="none" strike="noStrike" cap="none" normalizeH="0" baseline="0" dirty="0" smtClean="0">
              <a:ln>
                <a:noFill/>
              </a:ln>
              <a:solidFill>
                <a:srgbClr val="FF0000"/>
              </a:solidFill>
              <a:effectLst/>
              <a:latin typeface="Arial" pitchFamily="34"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60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60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000108"/>
            <a:ext cx="8186766" cy="417530"/>
          </a:xfrm>
        </p:spPr>
        <p:txBody>
          <a:bodyPr>
            <a:normAutofit fontScale="90000"/>
          </a:bodyPr>
          <a:lstStyle/>
          <a:p>
            <a:r>
              <a:rPr lang="ru-RU" sz="2000" dirty="0" smtClean="0">
                <a:solidFill>
                  <a:srgbClr val="FF0000"/>
                </a:solidFill>
              </a:rPr>
              <a:t/>
            </a:r>
            <a:br>
              <a:rPr lang="ru-RU" sz="2000" dirty="0" smtClean="0">
                <a:solidFill>
                  <a:srgbClr val="FF0000"/>
                </a:solidFill>
              </a:rPr>
            </a:br>
            <a:r>
              <a:rPr lang="ru-RU" sz="2000" dirty="0" smtClean="0">
                <a:solidFill>
                  <a:srgbClr val="FF0000"/>
                </a:solidFill>
              </a:rPr>
              <a:t/>
            </a:r>
            <a:br>
              <a:rPr lang="ru-RU" sz="2000" dirty="0" smtClean="0">
                <a:solidFill>
                  <a:srgbClr val="FF0000"/>
                </a:solidFill>
              </a:rPr>
            </a:br>
            <a:r>
              <a:rPr lang="ru-RU" sz="2000" dirty="0" smtClean="0">
                <a:solidFill>
                  <a:srgbClr val="FF0000"/>
                </a:solidFill>
              </a:rPr>
              <a:t/>
            </a:r>
            <a:br>
              <a:rPr lang="ru-RU" sz="2000" dirty="0" smtClean="0">
                <a:solidFill>
                  <a:srgbClr val="FF0000"/>
                </a:solidFill>
              </a:rPr>
            </a:br>
            <a:r>
              <a:rPr lang="ru-RU" sz="2000" dirty="0" smtClean="0">
                <a:solidFill>
                  <a:srgbClr val="FF0000"/>
                </a:solidFill>
              </a:rPr>
              <a:t/>
            </a:r>
            <a:br>
              <a:rPr lang="ru-RU" sz="2000" dirty="0" smtClean="0">
                <a:solidFill>
                  <a:srgbClr val="FF0000"/>
                </a:solidFill>
              </a:rPr>
            </a:br>
            <a:r>
              <a:rPr lang="ru-RU" sz="2000" dirty="0" smtClean="0">
                <a:solidFill>
                  <a:srgbClr val="FF0000"/>
                </a:solidFill>
              </a:rPr>
              <a:t/>
            </a:r>
            <a:br>
              <a:rPr lang="ru-RU" sz="2000" dirty="0" smtClean="0">
                <a:solidFill>
                  <a:srgbClr val="FF0000"/>
                </a:solidFill>
              </a:rPr>
            </a:br>
            <a:r>
              <a:rPr lang="ru-RU" sz="2200" dirty="0" smtClean="0">
                <a:solidFill>
                  <a:schemeClr val="tx1">
                    <a:lumMod val="10000"/>
                  </a:schemeClr>
                </a:solidFill>
              </a:rPr>
              <a:t>Бессмертен подвиг пионеров- героев.  Группа ребят Лыкова Вероника, Сидорина Аня , Дедюхин Никита подобрали и изучили литературу, где описана жизнь и  подвиг детей. Интересные рассказы мы услышали на классном часу. А еще мы постарались и выпустили целую  стенгазету, посвященную юным героям.</a:t>
            </a:r>
            <a:endParaRPr lang="ru-RU" sz="2200" dirty="0">
              <a:solidFill>
                <a:schemeClr val="tx1">
                  <a:lumMod val="10000"/>
                </a:schemeClr>
              </a:solidFill>
            </a:endParaRPr>
          </a:p>
        </p:txBody>
      </p:sp>
      <p:pic>
        <p:nvPicPr>
          <p:cNvPr id="1026" name="Picture 2" descr="K:\DCIM\105_PANA\P1050089.JPG"/>
          <p:cNvPicPr>
            <a:picLocks noChangeAspect="1" noChangeArrowheads="1"/>
          </p:cNvPicPr>
          <p:nvPr/>
        </p:nvPicPr>
        <p:blipFill>
          <a:blip r:embed="rId2" cstate="print"/>
          <a:srcRect t="21080" b="18212"/>
          <a:stretch>
            <a:fillRect/>
          </a:stretch>
        </p:blipFill>
        <p:spPr bwMode="auto">
          <a:xfrm>
            <a:off x="500034" y="2928934"/>
            <a:ext cx="7643866" cy="3571900"/>
          </a:xfrm>
          <a:prstGeom prst="rect">
            <a:avLst/>
          </a:prstGeom>
          <a:noFill/>
          <a:ln>
            <a:solidFill>
              <a:srgbClr val="FF0000"/>
            </a:solidFill>
          </a:ln>
        </p:spPr>
      </p:pic>
      <p:sp>
        <p:nvSpPr>
          <p:cNvPr id="4" name="Прямоугольник 3"/>
          <p:cNvSpPr/>
          <p:nvPr/>
        </p:nvSpPr>
        <p:spPr>
          <a:xfrm>
            <a:off x="428596" y="285728"/>
            <a:ext cx="8215370" cy="584775"/>
          </a:xfrm>
          <a:prstGeom prst="rect">
            <a:avLst/>
          </a:prstGeom>
        </p:spPr>
        <p:txBody>
          <a:bodyPr wrap="square">
            <a:spAutoFit/>
          </a:bodyPr>
          <a:lstStyle/>
          <a:p>
            <a:r>
              <a:rPr lang="ru-RU" sz="2000" b="1" dirty="0" smtClean="0">
                <a:solidFill>
                  <a:srgbClr val="FF0000"/>
                </a:solidFill>
              </a:rPr>
              <a:t>              </a:t>
            </a:r>
            <a:r>
              <a:rPr lang="ru-RU" sz="3200" b="1" dirty="0" smtClean="0">
                <a:solidFill>
                  <a:srgbClr val="FF0000"/>
                </a:solidFill>
              </a:rPr>
              <a:t>« Детство, опаленное войной»</a:t>
            </a:r>
            <a:endParaRPr lang="ru-RU" sz="3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72180" t="85919" r="12921"/>
          <a:stretch>
            <a:fillRect/>
          </a:stretch>
        </p:blipFill>
        <p:spPr bwMode="auto">
          <a:xfrm>
            <a:off x="714348" y="714356"/>
            <a:ext cx="1285884" cy="1706008"/>
          </a:xfrm>
          <a:prstGeom prst="rect">
            <a:avLst/>
          </a:prstGeom>
          <a:noFill/>
          <a:ln w="9525">
            <a:solidFill>
              <a:srgbClr val="FF0000"/>
            </a:solidFill>
            <a:miter lim="800000"/>
            <a:headEnd/>
            <a:tailEnd/>
          </a:ln>
        </p:spPr>
      </p:pic>
      <p:sp>
        <p:nvSpPr>
          <p:cNvPr id="7171" name="Rectangle 3"/>
          <p:cNvSpPr>
            <a:spLocks noChangeArrowheads="1"/>
          </p:cNvSpPr>
          <p:nvPr/>
        </p:nvSpPr>
        <p:spPr bwMode="auto">
          <a:xfrm>
            <a:off x="2714612" y="642918"/>
            <a:ext cx="571504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lumMod val="10000"/>
                  </a:schemeClr>
                </a:solidFill>
                <a:effectLst/>
                <a:latin typeface="Arial" pitchFamily="34" charset="0"/>
                <a:ea typeface="Times New Roman" pitchFamily="18" charset="0"/>
              </a:rPr>
              <a:t>Мне стало интересно, какими в те далекие годы были мои сверстники, чем интересовались, о чем мечтали. Жизнь тогда была совсем другой. Читая книги о пионерах-героях, у меня возникли вопросы: а кто такие были пионеры и комсомольцы? Мама рассказала мне, что дети школьного возраста сначала были октябрятами и носили пятиконечную звездочку на груди, затем достойных принимали в пионеры,  повязывая на шею алый галстук, а после четырнадцати лет становились комсомольцами. Я попыталась представить, что чувствовали дети, когда в их мирную жизнь ворвалась эта страшная и всё разрушающая война. Юные защитники рядом с взрослыми боролись с врагом не щадя ни крови своей, ни жизни во имя Родины, во имя светлого будущего. </a:t>
            </a:r>
            <a:endParaRPr kumimoji="0" lang="ru-RU" b="0" i="0" u="none" strike="noStrike" cap="none" normalizeH="0" baseline="0" dirty="0" smtClean="0">
              <a:ln>
                <a:noFill/>
              </a:ln>
              <a:solidFill>
                <a:schemeClr val="tx1">
                  <a:lumMod val="10000"/>
                </a:schemeClr>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lumMod val="10000"/>
                  </a:schemeClr>
                </a:solidFill>
                <a:effectLst/>
                <a:latin typeface="Arial" pitchFamily="34" charset="0"/>
                <a:ea typeface="Times New Roman" pitchFamily="18" charset="0"/>
              </a:rPr>
              <a:t>Меня тронула история о пионерке Зине Портновой, которая за подвиги, совершенные в годы Великой Отечественной войны, удостоена самой высокой награды Родины – звания Героя советского Союза.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lumMod val="10000"/>
                </a:schemeClr>
              </a:solidFill>
              <a:effectLst/>
              <a:latin typeface="Arial" pitchFamily="34" charset="0"/>
              <a:ea typeface="Times New Roman" pitchFamily="18" charset="0"/>
            </a:endParaRPr>
          </a:p>
        </p:txBody>
      </p:sp>
      <p:sp>
        <p:nvSpPr>
          <p:cNvPr id="6" name="Прямоугольник 5"/>
          <p:cNvSpPr/>
          <p:nvPr/>
        </p:nvSpPr>
        <p:spPr>
          <a:xfrm>
            <a:off x="214282" y="2571744"/>
            <a:ext cx="5428813" cy="369332"/>
          </a:xfrm>
          <a:prstGeom prst="rect">
            <a:avLst/>
          </a:prstGeom>
        </p:spPr>
        <p:txBody>
          <a:bodyPr wrap="square">
            <a:spAutoFit/>
          </a:bodyPr>
          <a:lstStyle/>
          <a:p>
            <a:pPr lvl="0" algn="just" eaLnBrk="0" fontAlgn="base" hangingPunct="0">
              <a:spcBef>
                <a:spcPct val="0"/>
              </a:spcBef>
              <a:spcAft>
                <a:spcPct val="0"/>
              </a:spcAft>
            </a:pPr>
            <a:r>
              <a:rPr lang="ru-RU" b="1" dirty="0" smtClean="0">
                <a:solidFill>
                  <a:srgbClr val="FF0000"/>
                </a:solidFill>
                <a:latin typeface="Arial" pitchFamily="34" charset="0"/>
                <a:ea typeface="Times New Roman" pitchFamily="18" charset="0"/>
              </a:rPr>
              <a:t>Лыкова Вероника </a:t>
            </a:r>
            <a:endParaRPr lang="ru-RU" b="1" dirty="0" smtClean="0">
              <a:solidFill>
                <a:srgbClr val="FF0000"/>
              </a:solidFill>
              <a:latin typeface="Arial" pitchFamily="34" charset="0"/>
            </a:endParaRPr>
          </a:p>
        </p:txBody>
      </p:sp>
      <p:pic>
        <p:nvPicPr>
          <p:cNvPr id="7172" name="Picture 4"/>
          <p:cNvPicPr>
            <a:picLocks noChangeAspect="1" noChangeArrowheads="1"/>
          </p:cNvPicPr>
          <p:nvPr/>
        </p:nvPicPr>
        <p:blipFill>
          <a:blip r:embed="rId3" cstate="print"/>
          <a:srcRect/>
          <a:stretch>
            <a:fillRect/>
          </a:stretch>
        </p:blipFill>
        <p:spPr bwMode="auto">
          <a:xfrm>
            <a:off x="500034" y="3357562"/>
            <a:ext cx="1778368" cy="20143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Прямоугольник 7"/>
          <p:cNvSpPr/>
          <p:nvPr/>
        </p:nvSpPr>
        <p:spPr>
          <a:xfrm>
            <a:off x="428596" y="5572140"/>
            <a:ext cx="2195216" cy="369332"/>
          </a:xfrm>
          <a:prstGeom prst="rect">
            <a:avLst/>
          </a:prstGeom>
        </p:spPr>
        <p:txBody>
          <a:bodyPr wrap="none">
            <a:spAutoFit/>
          </a:bodyPr>
          <a:lstStyle/>
          <a:p>
            <a:r>
              <a:rPr lang="ru-RU" b="1" dirty="0" smtClean="0">
                <a:solidFill>
                  <a:srgbClr val="FF0000"/>
                </a:solidFill>
                <a:latin typeface="Arial" pitchFamily="34" charset="0"/>
                <a:ea typeface="Times New Roman" pitchFamily="18" charset="0"/>
              </a:rPr>
              <a:t>Зине Портновой</a:t>
            </a:r>
            <a:r>
              <a:rPr lang="ru-RU" dirty="0" smtClean="0">
                <a:solidFill>
                  <a:schemeClr val="tx1">
                    <a:lumMod val="10000"/>
                  </a:schemeClr>
                </a:solidFill>
                <a:latin typeface="Arial" pitchFamily="34" charset="0"/>
                <a:ea typeface="Times New Roman" pitchFamily="18" charset="0"/>
              </a:rPr>
              <a:t>, </a:t>
            </a:r>
            <a:endParaRPr lang="ru-R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357290" y="142852"/>
            <a:ext cx="778671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lumMod val="25000"/>
                  </a:schemeClr>
                </a:solidFill>
                <a:effectLst/>
                <a:latin typeface="Arial" pitchFamily="34" charset="0"/>
                <a:ea typeface="Times New Roman" pitchFamily="18" charset="0"/>
              </a:rPr>
              <a:t>Война застала ленинградскую пионерку Зину Портнову в деревне Зуя,    куда она приехала на каникулы к бабушке, - это неподалеку от станции Оболь  Витебской области. В Оболи была создана подпольная комсомольско-  молодежная организация "Юные мстители", и Зину избрали членом ее  комитета. Она участвовала в дерзких операциях против врага, в   диверсиях,  распространяла листовки, по заданию партизанского отряда вела разведку.</a:t>
            </a:r>
            <a:endParaRPr kumimoji="0" lang="ru-RU" sz="1600" b="1" i="0" u="none" strike="noStrike" cap="none" normalizeH="0" baseline="0" dirty="0" smtClean="0">
              <a:ln>
                <a:noFill/>
              </a:ln>
              <a:solidFill>
                <a:schemeClr val="tx1">
                  <a:lumMod val="25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lumMod val="25000"/>
                  </a:schemeClr>
                </a:solidFill>
                <a:effectLst/>
                <a:latin typeface="Arial" pitchFamily="34" charset="0"/>
                <a:ea typeface="Times New Roman" pitchFamily="18" charset="0"/>
              </a:rPr>
              <a:t>     По заданию комитета Зина устроилась на работу в столовую офицерской    школы. Сюда съезжались на переподготовку из-под Ленинграда, Новгорода, Смоленска и Орла артиллеристы и танкисты фашистской армии. Однажды Зина смогла подобраться к котлу и всыпать ядовитый порошок. Спустя два    дня на военном кладбище вблизи Оболи хоронили более ста офицеров. </a:t>
            </a:r>
            <a:br>
              <a:rPr kumimoji="0" lang="ru-RU" sz="1600" b="1" i="0" u="none" strike="noStrike" cap="none" normalizeH="0" baseline="0" dirty="0" smtClean="0">
                <a:ln>
                  <a:noFill/>
                </a:ln>
                <a:solidFill>
                  <a:schemeClr val="tx1">
                    <a:lumMod val="25000"/>
                  </a:schemeClr>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lumMod val="25000"/>
                  </a:schemeClr>
                </a:solidFill>
                <a:effectLst/>
                <a:latin typeface="Arial" pitchFamily="34" charset="0"/>
                <a:ea typeface="Times New Roman" pitchFamily="18" charset="0"/>
              </a:rPr>
              <a:t>   В декабре 1943 года в деревне Мостище ее выдал предатель. Фашисты  </a:t>
            </a:r>
            <a:endParaRPr kumimoji="0" lang="ru-RU" sz="1600" b="1" i="0" u="none" strike="noStrike" cap="none" normalizeH="0" baseline="0" dirty="0" smtClean="0">
              <a:ln>
                <a:noFill/>
              </a:ln>
              <a:solidFill>
                <a:schemeClr val="tx1">
                  <a:lumMod val="25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lumMod val="25000"/>
                  </a:schemeClr>
                </a:solidFill>
                <a:effectLst/>
                <a:latin typeface="Arial" pitchFamily="34" charset="0"/>
                <a:ea typeface="Times New Roman" pitchFamily="18" charset="0"/>
              </a:rPr>
              <a:t>   схватили юную партизанку, пытали. Ответом врагу было молчание Зины, ее   презрение и ненависть, решимость бороться до конца. Во время одного из допросов, выбрав момент, Зина схватила со стола пистолет и в упор выстрела в гестаповца.</a:t>
            </a:r>
            <a:br>
              <a:rPr kumimoji="0" lang="ru-RU" sz="1600" b="1" i="0" u="none" strike="noStrike" cap="none" normalizeH="0" baseline="0" dirty="0" smtClean="0">
                <a:ln>
                  <a:noFill/>
                </a:ln>
                <a:solidFill>
                  <a:schemeClr val="tx1">
                    <a:lumMod val="25000"/>
                  </a:schemeClr>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lumMod val="25000"/>
                  </a:schemeClr>
                </a:solidFill>
                <a:effectLst/>
                <a:latin typeface="Arial" pitchFamily="34" charset="0"/>
                <a:ea typeface="Times New Roman" pitchFamily="18" charset="0"/>
              </a:rPr>
              <a:t>   Вбежавший на выстрел офицер был также убит наповал. Зина пыталась    бежать, но фашисты настигли ее...</a:t>
            </a:r>
            <a:br>
              <a:rPr kumimoji="0" lang="ru-RU" sz="1600" b="1" i="0" u="none" strike="noStrike" cap="none" normalizeH="0" baseline="0" dirty="0" smtClean="0">
                <a:ln>
                  <a:noFill/>
                </a:ln>
                <a:solidFill>
                  <a:schemeClr val="tx1">
                    <a:lumMod val="25000"/>
                  </a:schemeClr>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lumMod val="25000"/>
                  </a:schemeClr>
                </a:solidFill>
                <a:effectLst/>
                <a:latin typeface="Arial" pitchFamily="34" charset="0"/>
                <a:ea typeface="Times New Roman" pitchFamily="18" charset="0"/>
              </a:rPr>
              <a:t>   Отважная юная пионерка была зверски замучена, но до последней минуты   оставалась стойкой, мужественной, несгибаемой. И Родина посмертно отметила ее подвиг высшим своим званием - званием Героя Советского  Союза.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lumMod val="25000"/>
                  </a:schemeClr>
                </a:solidFill>
                <a:effectLst/>
                <a:latin typeface="Arial" pitchFamily="34" charset="0"/>
                <a:ea typeface="Times New Roman" pitchFamily="18" charset="0"/>
              </a:rPr>
              <a:t>   Юные защитники совершили разные подвиги, но все эти подвиги объединяет  любовь к своему народу, Родине и ненависть к врагу</a:t>
            </a:r>
            <a:r>
              <a:rPr kumimoji="0" lang="ru-RU" sz="1600" b="1" i="0" u="none" strike="noStrike" cap="none" normalizeH="0" baseline="0" dirty="0" smtClean="0">
                <a:ln>
                  <a:noFill/>
                </a:ln>
                <a:solidFill>
                  <a:schemeClr val="tx1">
                    <a:lumMod val="25000"/>
                  </a:schemeClr>
                </a:solidFill>
                <a:effectLst/>
                <a:latin typeface="Arial" pitchFamily="34" charset="0"/>
              </a:rPr>
              <a:t> </a:t>
            </a:r>
          </a:p>
        </p:txBody>
      </p:sp>
      <p:pic>
        <p:nvPicPr>
          <p:cNvPr id="34819" name="Picture 3"/>
          <p:cNvPicPr>
            <a:picLocks noChangeAspect="1" noChangeArrowheads="1"/>
          </p:cNvPicPr>
          <p:nvPr/>
        </p:nvPicPr>
        <p:blipFill>
          <a:blip r:embed="rId2" cstate="print"/>
          <a:srcRect/>
          <a:stretch>
            <a:fillRect/>
          </a:stretch>
        </p:blipFill>
        <p:spPr bwMode="auto">
          <a:xfrm>
            <a:off x="142844" y="1571612"/>
            <a:ext cx="1244425" cy="2160000"/>
          </a:xfrm>
          <a:prstGeom prst="rect">
            <a:avLst/>
          </a:prstGeom>
          <a:noFill/>
          <a:ln w="9525">
            <a:solidFill>
              <a:srgbClr val="FF0000"/>
            </a:solid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2928926" y="0"/>
            <a:ext cx="6365646" cy="2000264"/>
          </a:xfrm>
        </p:spPr>
        <p:txBody>
          <a:bodyPr>
            <a:normAutofit/>
          </a:bodyPr>
          <a:lstStyle/>
          <a:p>
            <a:r>
              <a:rPr lang="ru-RU" sz="2000" dirty="0" smtClean="0">
                <a:solidFill>
                  <a:srgbClr val="FF0000"/>
                </a:solidFill>
              </a:rPr>
              <a:t>Еще горячкой боя сердце билось,</a:t>
            </a:r>
            <a:br>
              <a:rPr lang="ru-RU" sz="2000" dirty="0" smtClean="0">
                <a:solidFill>
                  <a:srgbClr val="FF0000"/>
                </a:solidFill>
              </a:rPr>
            </a:br>
            <a:r>
              <a:rPr lang="ru-RU" sz="2000" dirty="0" smtClean="0">
                <a:solidFill>
                  <a:srgbClr val="FF0000"/>
                </a:solidFill>
              </a:rPr>
              <a:t>А в мир уже вступила тишина,</a:t>
            </a:r>
            <a:br>
              <a:rPr lang="ru-RU" sz="2000" dirty="0" smtClean="0">
                <a:solidFill>
                  <a:srgbClr val="FF0000"/>
                </a:solidFill>
              </a:rPr>
            </a:br>
            <a:r>
              <a:rPr lang="ru-RU" sz="2000" dirty="0" smtClean="0">
                <a:solidFill>
                  <a:srgbClr val="FF0000"/>
                </a:solidFill>
              </a:rPr>
              <a:t>Как будто время тут остановилось,</a:t>
            </a:r>
            <a:br>
              <a:rPr lang="ru-RU" sz="2000" dirty="0" smtClean="0">
                <a:solidFill>
                  <a:srgbClr val="FF0000"/>
                </a:solidFill>
              </a:rPr>
            </a:br>
            <a:r>
              <a:rPr lang="ru-RU" sz="2000" dirty="0" smtClean="0">
                <a:solidFill>
                  <a:srgbClr val="FF0000"/>
                </a:solidFill>
              </a:rPr>
              <a:t>не веря вдруг, что кончилась война</a:t>
            </a:r>
            <a:r>
              <a:rPr lang="ru-RU" sz="2400" dirty="0" smtClean="0">
                <a:solidFill>
                  <a:srgbClr val="FF0000"/>
                </a:solidFill>
              </a:rPr>
              <a:t>…</a:t>
            </a:r>
            <a:br>
              <a:rPr lang="ru-RU" sz="2400" dirty="0" smtClean="0">
                <a:solidFill>
                  <a:srgbClr val="FF0000"/>
                </a:solidFill>
              </a:rPr>
            </a:br>
            <a:endParaRPr lang="ru-RU" sz="2400" dirty="0">
              <a:solidFill>
                <a:srgbClr val="FF0000"/>
              </a:solidFill>
            </a:endParaRPr>
          </a:p>
        </p:txBody>
      </p:sp>
      <p:sp>
        <p:nvSpPr>
          <p:cNvPr id="5" name="Подзаголовок 4"/>
          <p:cNvSpPr>
            <a:spLocks noGrp="1"/>
          </p:cNvSpPr>
          <p:nvPr>
            <p:ph type="subTitle" idx="1"/>
          </p:nvPr>
        </p:nvSpPr>
        <p:spPr>
          <a:xfrm>
            <a:off x="214282" y="2571744"/>
            <a:ext cx="8643998" cy="3071834"/>
          </a:xfrm>
        </p:spPr>
        <p:txBody>
          <a:bodyPr>
            <a:normAutofit fontScale="77500" lnSpcReduction="20000"/>
          </a:bodyPr>
          <a:lstStyle/>
          <a:p>
            <a:endParaRPr lang="ru-RU" sz="4400" b="1" dirty="0" smtClean="0">
              <a:solidFill>
                <a:srgbClr val="FF0000"/>
              </a:solidFill>
            </a:endParaRPr>
          </a:p>
          <a:p>
            <a:r>
              <a:rPr lang="ru-RU" sz="4400" b="1" dirty="0" smtClean="0">
                <a:solidFill>
                  <a:srgbClr val="FF0000"/>
                </a:solidFill>
              </a:rPr>
              <a:t>Война…</a:t>
            </a:r>
          </a:p>
          <a:p>
            <a:r>
              <a:rPr lang="ru-RU" b="1" dirty="0" smtClean="0">
                <a:solidFill>
                  <a:schemeClr val="tx1">
                    <a:lumMod val="25000"/>
                  </a:schemeClr>
                </a:solidFill>
              </a:rPr>
              <a:t>Какое  страшное и далекое от нас слово.</a:t>
            </a:r>
          </a:p>
          <a:p>
            <a:r>
              <a:rPr lang="en-US" b="1" dirty="0">
                <a:solidFill>
                  <a:schemeClr val="tx1">
                    <a:lumMod val="25000"/>
                  </a:schemeClr>
                </a:solidFill>
              </a:rPr>
              <a:t>7</a:t>
            </a:r>
            <a:r>
              <a:rPr lang="ru-RU" b="1" dirty="0" smtClean="0">
                <a:solidFill>
                  <a:schemeClr val="tx1">
                    <a:lumMod val="25000"/>
                  </a:schemeClr>
                </a:solidFill>
              </a:rPr>
              <a:t>5 лет назад прогремели  неожиданные залпы орудий, раздались оглушительные взрывы бомб, которые стали началом самой страшной, самой кровопролитной войны в истории человечества</a:t>
            </a:r>
          </a:p>
          <a:p>
            <a:r>
              <a:rPr lang="ru-RU" sz="3600" b="1" dirty="0" smtClean="0">
                <a:solidFill>
                  <a:srgbClr val="FF0000"/>
                </a:solidFill>
              </a:rPr>
              <a:t>Великой  Отечественной войны</a:t>
            </a:r>
            <a:endParaRPr lang="ru-RU" sz="3600" b="1" dirty="0">
              <a:solidFill>
                <a:srgbClr val="FF0000"/>
              </a:solidFill>
            </a:endParaRPr>
          </a:p>
        </p:txBody>
      </p:sp>
      <p:pic>
        <p:nvPicPr>
          <p:cNvPr id="1026" name="Picture 2" descr="J:\Зал боевой славы\Парад Победы\4. НВ 1975  фото.jpg"/>
          <p:cNvPicPr>
            <a:picLocks noChangeAspect="1" noChangeArrowheads="1"/>
          </p:cNvPicPr>
          <p:nvPr/>
        </p:nvPicPr>
        <p:blipFill>
          <a:blip r:embed="rId2" cstate="print"/>
          <a:srcRect/>
          <a:stretch>
            <a:fillRect/>
          </a:stretch>
        </p:blipFill>
        <p:spPr bwMode="auto">
          <a:xfrm>
            <a:off x="285720" y="857232"/>
            <a:ext cx="2877494" cy="193833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3143240" y="571480"/>
            <a:ext cx="5429288" cy="5493812"/>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lumMod val="10000"/>
                  </a:schemeClr>
                </a:solidFill>
                <a:effectLst/>
                <a:latin typeface="Arial" pitchFamily="34" charset="0"/>
                <a:ea typeface="Times New Roman" pitchFamily="18" charset="0"/>
              </a:rPr>
              <a:t>Я плакала, когда </a:t>
            </a:r>
            <a: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t>узнала историю блокадницы ленинградки Тани Савичевой.   </a:t>
            </a:r>
            <a:endParaRPr kumimoji="0" lang="ru-RU" sz="1400" b="1" i="0" u="none" strike="noStrike" cap="none" normalizeH="0" baseline="0" dirty="0" smtClean="0">
              <a:ln>
                <a:noFill/>
              </a:ln>
              <a:solidFill>
                <a:schemeClr val="tx1">
                  <a:lumMod val="1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t>  Она, как и многие дети той поры оказавшись в блокадном Ленинграде не могла   физически уничтожать врага, но она побеждала фашистов тем, что не  упала   духом, потеряв в эти страшные годы всю семью. </a:t>
            </a:r>
            <a:endParaRPr kumimoji="0" lang="ru-RU" sz="1400" b="1" i="0" u="none" strike="noStrike" cap="none" normalizeH="0" baseline="0" dirty="0" smtClean="0">
              <a:ln>
                <a:noFill/>
              </a:ln>
              <a:solidFill>
                <a:schemeClr val="tx1">
                  <a:lumMod val="1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t>  Таня жила в обыкновенной ленинградской семье, которая и до войны испытала   тяготы жизни. Началась война, затем блокада. На глазах девочки   погибли: сестра, бабушка, два дяди, мама и брат. Когда началась эвакуация   детей, удалось вывезти девочку по Дороге Жизни на Большую землю. Врачи   боролись за ее жизнь, но помощь пришла слишком поздно, и Таню не удалось спасти. Она умерла от истощения.</a:t>
            </a:r>
            <a:b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br>
            <a: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t>  Таня Савичева оставила нам свидетельство того, что пришлось пережить детям  во время блокады. Дневник ее был одним из документов обвинения на </a:t>
            </a:r>
            <a:endParaRPr kumimoji="0" lang="ru-RU" sz="1400" b="1" i="0" u="none" strike="noStrike" cap="none" normalizeH="0" baseline="0" dirty="0" smtClean="0">
              <a:ln>
                <a:noFill/>
              </a:ln>
              <a:solidFill>
                <a:schemeClr val="tx1">
                  <a:lumMod val="1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t>  Нюрнбергском процессе.</a:t>
            </a:r>
            <a:b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br>
            <a: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t>  Дневник Тани Савичевой. "</a:t>
            </a:r>
            <a:r>
              <a:rPr kumimoji="0" lang="ru-RU" sz="1400" b="1" i="1" u="none" strike="noStrike" cap="none" normalizeH="0" baseline="0" dirty="0" smtClean="0">
                <a:ln>
                  <a:noFill/>
                </a:ln>
                <a:solidFill>
                  <a:schemeClr val="tx1">
                    <a:lumMod val="10000"/>
                  </a:schemeClr>
                </a:solidFill>
                <a:effectLst/>
                <a:latin typeface="Arial" pitchFamily="34" charset="0"/>
                <a:ea typeface="Times New Roman" pitchFamily="18" charset="0"/>
              </a:rPr>
              <a:t>Женя умерла 28 декабря в 12 часов 30 минут утра  1941 г. Бабушка умерла 25 января в 3 часа дня 1942 г. Лека умер 17 марта в 6  часов утра 1942 г. Дядя Вася умер 13 апреля в 2 часа ночи 1942 г. Мама - 13 мая  в 7 часов 30 минут утра 1942 г... Савичевы умерли. Умерли все. Осталась одна  Таня</a:t>
            </a:r>
            <a: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t>". </a:t>
            </a:r>
            <a:br>
              <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rPr>
            </a:br>
            <a:endParaRPr kumimoji="0" lang="ru-RU" sz="1400" b="1" i="0" u="none" strike="noStrike" cap="none" normalizeH="0" baseline="0" dirty="0" smtClean="0">
              <a:ln>
                <a:noFill/>
              </a:ln>
              <a:solidFill>
                <a:schemeClr val="tx1">
                  <a:lumMod val="10000"/>
                </a:schemeClr>
              </a:solidFill>
              <a:effectLst/>
              <a:latin typeface="Arial" pitchFamily="34" charset="0"/>
              <a:ea typeface="Times New Roman" pitchFamily="18" charset="0"/>
            </a:endParaRPr>
          </a:p>
        </p:txBody>
      </p:sp>
      <p:pic>
        <p:nvPicPr>
          <p:cNvPr id="35842" name="Picture 2"/>
          <p:cNvPicPr>
            <a:picLocks noChangeAspect="1" noChangeArrowheads="1"/>
          </p:cNvPicPr>
          <p:nvPr/>
        </p:nvPicPr>
        <p:blipFill>
          <a:blip r:embed="rId2" cstate="print"/>
          <a:srcRect/>
          <a:stretch>
            <a:fillRect/>
          </a:stretch>
        </p:blipFill>
        <p:spPr bwMode="auto">
          <a:xfrm>
            <a:off x="428596" y="714356"/>
            <a:ext cx="2394043" cy="16821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J:\Зал боевой славы\б.н карточка на хлеб 001.jpg"/>
          <p:cNvPicPr>
            <a:picLocks noGrp="1" noChangeAspect="1" noChangeArrowheads="1"/>
          </p:cNvPicPr>
          <p:nvPr>
            <p:ph idx="1"/>
          </p:nvPr>
        </p:nvPicPr>
        <p:blipFill>
          <a:blip r:embed="rId3" cstate="print"/>
          <a:srcRect/>
          <a:stretch>
            <a:fillRect/>
          </a:stretch>
        </p:blipFill>
        <p:spPr bwMode="auto">
          <a:xfrm>
            <a:off x="714348" y="3071810"/>
            <a:ext cx="1928826" cy="17732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Прямоугольник 6"/>
          <p:cNvSpPr/>
          <p:nvPr/>
        </p:nvSpPr>
        <p:spPr>
          <a:xfrm>
            <a:off x="0" y="2500306"/>
            <a:ext cx="6154549" cy="369332"/>
          </a:xfrm>
          <a:prstGeom prst="rect">
            <a:avLst/>
          </a:prstGeom>
        </p:spPr>
        <p:txBody>
          <a:bodyPr wrap="square">
            <a:spAutoFit/>
          </a:bodyPr>
          <a:lstStyle/>
          <a:p>
            <a:r>
              <a:rPr lang="ru-RU" b="1" dirty="0" smtClean="0">
                <a:solidFill>
                  <a:srgbClr val="FF0000"/>
                </a:solidFill>
                <a:latin typeface="Arial" pitchFamily="34" charset="0"/>
                <a:ea typeface="Times New Roman" pitchFamily="18" charset="0"/>
              </a:rPr>
              <a:t> Дневник Тани Савичевой</a:t>
            </a:r>
            <a:endParaRPr lang="ru-RU"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86050" y="428604"/>
            <a:ext cx="6357950" cy="5909310"/>
          </a:xfrm>
          <a:prstGeom prst="rect">
            <a:avLst/>
          </a:prstGeom>
        </p:spPr>
        <p:txBody>
          <a:bodyPr wrap="square">
            <a:spAutoFit/>
          </a:bodyPr>
          <a:lstStyle/>
          <a:p>
            <a:pPr lvl="0" eaLnBrk="0" fontAlgn="base" hangingPunct="0">
              <a:spcBef>
                <a:spcPct val="0"/>
              </a:spcBef>
              <a:spcAft>
                <a:spcPct val="0"/>
              </a:spcAft>
            </a:pPr>
            <a:r>
              <a:rPr lang="ru-RU" b="1" dirty="0" smtClean="0">
                <a:solidFill>
                  <a:schemeClr val="tx1">
                    <a:lumMod val="10000"/>
                  </a:schemeClr>
                </a:solidFill>
                <a:latin typeface="Arial" pitchFamily="34" charset="0"/>
                <a:ea typeface="Times New Roman" pitchFamily="18" charset="0"/>
              </a:rPr>
              <a:t> Краткие записи Таниного дневника действуют на душу сильнее, чем описание  всех блокадных ужасов. Сегодня Дневник Тани Савичевой выставлен в Музее  истории Ленинграда (Санкт-Петербург), его копия - в витрине мемориала  Пискаревского кладбища, где покоятся 570 тысяч жителей города, умерших во  время 900-дневной фашистской блокады, и на Поклонной горе в Москве.</a:t>
            </a:r>
            <a:br>
              <a:rPr lang="ru-RU" b="1" dirty="0" smtClean="0">
                <a:solidFill>
                  <a:schemeClr val="tx1">
                    <a:lumMod val="10000"/>
                  </a:schemeClr>
                </a:solidFill>
                <a:latin typeface="Arial" pitchFamily="34" charset="0"/>
                <a:ea typeface="Times New Roman" pitchFamily="18" charset="0"/>
              </a:rPr>
            </a:br>
            <a:r>
              <a:rPr lang="ru-RU" b="1" dirty="0" smtClean="0">
                <a:solidFill>
                  <a:schemeClr val="tx1">
                    <a:lumMod val="10000"/>
                  </a:schemeClr>
                </a:solidFill>
                <a:latin typeface="Arial" pitchFamily="34" charset="0"/>
                <a:ea typeface="Times New Roman" pitchFamily="18" charset="0"/>
              </a:rPr>
              <a:t> Детская рука, теряющая силы от голода, писала неровно, скупо. Хрупкая душа,  пораженная невыносимыми страданиями, была уже не способна на живые  эмоции. Таня просто фиксировала реальные факты своего бытия - трагические  "визиты смерти" в родной дом. И когда читаешь это, цепенеешь. Мне страшно представить, как маленькая девочка смогла продержаться дольше всех в той страшной ситуации окружавшей её. Голод и смерть родных людей может свести с ума. Я наверное так не смогла. Дети тех лет были смелее нас, терпимее. Таня и подумать не могла, что её дневник расскажет нам о её страшном детстве. </a:t>
            </a:r>
            <a:endParaRPr lang="ru-RU" b="1" dirty="0" smtClean="0">
              <a:solidFill>
                <a:schemeClr val="tx1">
                  <a:lumMod val="10000"/>
                </a:schemeClr>
              </a:solidFill>
              <a:latin typeface="Times New Roman" pitchFamily="18" charset="0"/>
              <a:ea typeface="Times New Roman" pitchFamily="18" charset="0"/>
              <a:cs typeface="Times New Roman" pitchFamily="18" charset="0"/>
            </a:endParaRPr>
          </a:p>
        </p:txBody>
      </p:sp>
      <p:pic>
        <p:nvPicPr>
          <p:cNvPr id="36866" name="Picture 2"/>
          <p:cNvPicPr>
            <a:picLocks noChangeAspect="1" noChangeArrowheads="1"/>
          </p:cNvPicPr>
          <p:nvPr/>
        </p:nvPicPr>
        <p:blipFill>
          <a:blip r:embed="rId2" cstate="print"/>
          <a:srcRect/>
          <a:stretch>
            <a:fillRect/>
          </a:stretch>
        </p:blipFill>
        <p:spPr bwMode="auto">
          <a:xfrm>
            <a:off x="214282" y="1357298"/>
            <a:ext cx="2461847" cy="17285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Прямоугольник 5"/>
          <p:cNvSpPr/>
          <p:nvPr/>
        </p:nvSpPr>
        <p:spPr>
          <a:xfrm>
            <a:off x="0" y="3244334"/>
            <a:ext cx="6405611" cy="646331"/>
          </a:xfrm>
          <a:prstGeom prst="rect">
            <a:avLst/>
          </a:prstGeom>
        </p:spPr>
        <p:txBody>
          <a:bodyPr wrap="square">
            <a:spAutoFit/>
          </a:bodyPr>
          <a:lstStyle/>
          <a:p>
            <a:pPr lvl="0" eaLnBrk="0" fontAlgn="base" hangingPunct="0">
              <a:spcBef>
                <a:spcPct val="0"/>
              </a:spcBef>
              <a:spcAft>
                <a:spcPct val="0"/>
              </a:spcAft>
            </a:pPr>
            <a:r>
              <a:rPr lang="ru-RU" b="1" dirty="0" smtClean="0">
                <a:solidFill>
                  <a:srgbClr val="FF0000"/>
                </a:solidFill>
                <a:latin typeface="Arial" pitchFamily="34" charset="0"/>
                <a:ea typeface="Times New Roman" pitchFamily="18" charset="0"/>
              </a:rPr>
              <a:t>                 Дети</a:t>
            </a:r>
          </a:p>
          <a:p>
            <a:pPr lvl="0" eaLnBrk="0" fontAlgn="base" hangingPunct="0">
              <a:spcBef>
                <a:spcPct val="0"/>
              </a:spcBef>
              <a:spcAft>
                <a:spcPct val="0"/>
              </a:spcAft>
            </a:pPr>
            <a:r>
              <a:rPr lang="ru-RU" b="1" dirty="0" smtClean="0">
                <a:solidFill>
                  <a:srgbClr val="FF0000"/>
                </a:solidFill>
                <a:latin typeface="Arial" pitchFamily="34" charset="0"/>
                <a:ea typeface="Times New Roman" pitchFamily="18" charset="0"/>
              </a:rPr>
              <a:t> блокадного Ленинграда</a:t>
            </a:r>
            <a:endParaRPr lang="ru-RU" b="1" dirty="0" smtClean="0">
              <a:solidFill>
                <a:srgbClr val="FF0000"/>
              </a:solidFill>
              <a:latin typeface="Times New Roman" pitchFamily="18"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57224" y="214290"/>
            <a:ext cx="7715303" cy="584775"/>
          </a:xfrm>
          <a:prstGeom prst="rect">
            <a:avLst/>
          </a:prstGeom>
        </p:spPr>
        <p:txBody>
          <a:bodyPr wrap="square">
            <a:spAutoFit/>
          </a:bodyPr>
          <a:lstStyle/>
          <a:p>
            <a:r>
              <a:rPr lang="ru-RU" b="1" dirty="0" smtClean="0">
                <a:solidFill>
                  <a:srgbClr val="FF0000"/>
                </a:solidFill>
              </a:rPr>
              <a:t> </a:t>
            </a:r>
            <a:r>
              <a:rPr lang="ru-RU" sz="3200" b="1" dirty="0" smtClean="0">
                <a:solidFill>
                  <a:srgbClr val="FF0000"/>
                </a:solidFill>
              </a:rPr>
              <a:t>«Героизм тружеников  тыла»             </a:t>
            </a:r>
            <a:endParaRPr lang="ru-RU" sz="3200" dirty="0"/>
          </a:p>
        </p:txBody>
      </p:sp>
      <p:pic>
        <p:nvPicPr>
          <p:cNvPr id="5" name="Picture 11" descr="C:\Documents and Settings\Марина\Мои документы\1 Б\2009 год 408.jpg"/>
          <p:cNvPicPr>
            <a:picLocks noChangeAspect="1" noChangeArrowheads="1"/>
          </p:cNvPicPr>
          <p:nvPr/>
        </p:nvPicPr>
        <p:blipFill>
          <a:blip r:embed="rId2" cstate="print"/>
          <a:srcRect/>
          <a:stretch>
            <a:fillRect/>
          </a:stretch>
        </p:blipFill>
        <p:spPr bwMode="auto">
          <a:xfrm>
            <a:off x="285720" y="1556304"/>
            <a:ext cx="1928826" cy="1658382"/>
          </a:xfrm>
          <a:prstGeom prst="rect">
            <a:avLst/>
          </a:prstGeom>
          <a:noFill/>
          <a:ln>
            <a:solidFill>
              <a:srgbClr val="FF0000"/>
            </a:solidFill>
          </a:ln>
        </p:spPr>
      </p:pic>
      <p:sp>
        <p:nvSpPr>
          <p:cNvPr id="2049" name="Rectangle 1"/>
          <p:cNvSpPr>
            <a:spLocks noChangeArrowheads="1"/>
          </p:cNvSpPr>
          <p:nvPr/>
        </p:nvSpPr>
        <p:spPr bwMode="auto">
          <a:xfrm>
            <a:off x="2357422" y="857232"/>
            <a:ext cx="6500858" cy="57864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lumMod val="25000"/>
                  </a:schemeClr>
                </a:solidFill>
                <a:effectLst/>
                <a:latin typeface="Arial" pitchFamily="34" charset="0"/>
                <a:ea typeface="Times New Roman" pitchFamily="18" charset="0"/>
              </a:rPr>
              <a:t>Очень  многие  мальчишки  и  девчонки,   находясь  в тылу и будучи еще совсем юными, принимали активное  участие  в  этой  войне,  пусть  даже  косвенное,  стоя  у  станков, помогая в госпиталях, организуя различные концерты и выступления прямо в местах   сражений,  занимаясь  починкой   железнодорожных  путей, подорванных врагом. И на каждом этапе войны рождались новые герои. А после нелегких  трудовых  смен  они   садились  за  парты и продолжали учиться грамоте. А утром снова вставали за станки,  иногда падали в обморок от голода и усталости, но поднимались и продолжали работать. Часто к этим станкам ставились ящики, чтобы юный рабочий мог дотянуться до рычагов управления. Это они сеяли и собирали урожаи, таскали тяжелые мешки с зерном, помогая взрослым, которые  были не на фронте,  и все для того, чтобы накормить людей, воевавших и приближающих долгожданную Победу.  Эти люди знали, что если они не помогут, наша армия может не выстоять и тогда они,  да  и мы,  сегодняшнее поколение, станем рабами, или нас просто уничтожат. И ведь действительно от них зависело очень многое, они брали пример со своих братьев и сестер, со своих родителей, мужественно сражавшихся против захватчиков на фронте. </a:t>
            </a:r>
            <a:endParaRPr kumimoji="0" lang="ru-RU" sz="1600" b="1" i="0" u="none" strike="noStrike" cap="none" normalizeH="0" baseline="0" dirty="0" smtClean="0">
              <a:ln>
                <a:noFill/>
              </a:ln>
              <a:solidFill>
                <a:schemeClr val="tx1">
                  <a:lumMod val="25000"/>
                </a:schemeClr>
              </a:solidFill>
              <a:effectLst/>
              <a:latin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214282" y="4143380"/>
            <a:ext cx="1958633" cy="13713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Прямоугольник 6"/>
          <p:cNvSpPr/>
          <p:nvPr/>
        </p:nvSpPr>
        <p:spPr>
          <a:xfrm>
            <a:off x="214282" y="3286124"/>
            <a:ext cx="5467349" cy="369332"/>
          </a:xfrm>
          <a:prstGeom prst="rect">
            <a:avLst/>
          </a:prstGeom>
        </p:spPr>
        <p:txBody>
          <a:bodyPr wrap="square">
            <a:spAutoFit/>
          </a:bodyPr>
          <a:lstStyle/>
          <a:p>
            <a:r>
              <a:rPr lang="ru-RU" b="1" dirty="0" smtClean="0">
                <a:solidFill>
                  <a:srgbClr val="FF0000"/>
                </a:solidFill>
              </a:rPr>
              <a:t>Света Сандакова </a:t>
            </a:r>
            <a:endParaRPr lang="ru-RU" dirty="0">
              <a:solidFill>
                <a:srgbClr val="FF0000"/>
              </a:solidFill>
            </a:endParaRPr>
          </a:p>
        </p:txBody>
      </p:sp>
      <p:sp>
        <p:nvSpPr>
          <p:cNvPr id="8" name="Прямоугольник 7"/>
          <p:cNvSpPr/>
          <p:nvPr/>
        </p:nvSpPr>
        <p:spPr>
          <a:xfrm>
            <a:off x="214282" y="5572140"/>
            <a:ext cx="5500726" cy="369332"/>
          </a:xfrm>
          <a:prstGeom prst="rect">
            <a:avLst/>
          </a:prstGeom>
        </p:spPr>
        <p:txBody>
          <a:bodyPr wrap="square">
            <a:spAutoFit/>
          </a:bodyPr>
          <a:lstStyle/>
          <a:p>
            <a:r>
              <a:rPr lang="ru-RU" b="1" dirty="0" smtClean="0">
                <a:solidFill>
                  <a:srgbClr val="FF0000"/>
                </a:solidFill>
                <a:latin typeface="Arial" pitchFamily="34" charset="0"/>
                <a:ea typeface="Times New Roman" pitchFamily="18" charset="0"/>
              </a:rPr>
              <a:t>юный рабочий </a:t>
            </a:r>
            <a:endParaRPr lang="ru-RU"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2071670" y="285728"/>
            <a:ext cx="707233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25000"/>
                  </a:schemeClr>
                </a:solidFill>
                <a:effectLst/>
                <a:latin typeface="Arial" pitchFamily="34" charset="0"/>
                <a:ea typeface="Times New Roman" pitchFamily="18" charset="0"/>
              </a:rPr>
              <a:t>А в те  годы войны таганрогские ребята на средства,  заработанные своими руками, построили самолет и передали его летчикам Крымского фронта. И это были не единичные случаи.          </a:t>
            </a:r>
            <a:endParaRPr kumimoji="0" lang="ru-RU" sz="1400" b="1" i="0" u="none" strike="noStrike" cap="none" normalizeH="0" baseline="0" dirty="0" smtClean="0">
              <a:ln>
                <a:noFill/>
              </a:ln>
              <a:solidFill>
                <a:schemeClr val="tx1">
                  <a:lumMod val="25000"/>
                </a:schemeClr>
              </a:solidFill>
              <a:effectLst/>
              <a:latin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25000"/>
                  </a:schemeClr>
                </a:solidFill>
                <a:effectLst/>
                <a:latin typeface="Arial" pitchFamily="34" charset="0"/>
                <a:ea typeface="Times New Roman" pitchFamily="18" charset="0"/>
              </a:rPr>
              <a:t>Многие заводы были переделаны на военные. Люди изготавливали  военную  технику,  снаряды, для тех,  кто сражался.. </a:t>
            </a:r>
            <a:endParaRPr kumimoji="0" lang="ru-RU" sz="1400" b="1" i="0" u="none" strike="noStrike" cap="none" normalizeH="0" baseline="0" dirty="0" smtClean="0">
              <a:ln>
                <a:noFill/>
              </a:ln>
              <a:solidFill>
                <a:schemeClr val="tx1">
                  <a:lumMod val="25000"/>
                </a:schemeClr>
              </a:solidFill>
              <a:effectLst/>
              <a:latin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25000"/>
                  </a:schemeClr>
                </a:solidFill>
                <a:effectLst/>
                <a:latin typeface="Arial" pitchFamily="34" charset="0"/>
                <a:ea typeface="Times New Roman" pitchFamily="18" charset="0"/>
              </a:rPr>
              <a:t>Я узнала о том, что чтобы избежать захвата значимых объектов,  наше правительство приняло решение о переносе некоторых заводов в другие города, а некоторые заводы были просто уничтожены, чтобы враг не смог ими воспользоваться. </a:t>
            </a:r>
            <a:endParaRPr kumimoji="0" lang="ru-RU" sz="1400" b="1" i="0" u="none" strike="noStrike" cap="none" normalizeH="0" baseline="0" dirty="0" smtClean="0">
              <a:ln>
                <a:noFill/>
              </a:ln>
              <a:solidFill>
                <a:schemeClr val="tx1">
                  <a:lumMod val="25000"/>
                </a:schemeClr>
              </a:solidFill>
              <a:effectLst/>
              <a:latin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25000"/>
                  </a:schemeClr>
                </a:solidFill>
                <a:effectLst/>
                <a:latin typeface="Arial" pitchFamily="34" charset="0"/>
                <a:ea typeface="Times New Roman" pitchFamily="18" charset="0"/>
              </a:rPr>
              <a:t>Как  мне  рассказывала  моя  прабабушка,  в  </a:t>
            </a:r>
            <a:r>
              <a:rPr kumimoji="0" lang="ru-RU" sz="1400" b="1" i="1" u="none" strike="noStrike" cap="none" normalizeH="0" baseline="0" dirty="0" smtClean="0">
                <a:ln>
                  <a:noFill/>
                </a:ln>
                <a:solidFill>
                  <a:schemeClr val="tx1">
                    <a:lumMod val="25000"/>
                  </a:schemeClr>
                </a:solidFill>
                <a:effectLst/>
                <a:latin typeface="Arial" pitchFamily="34" charset="0"/>
                <a:ea typeface="Times New Roman" pitchFamily="18" charset="0"/>
              </a:rPr>
              <a:t>1942  году </a:t>
            </a:r>
            <a:r>
              <a:rPr kumimoji="0" lang="ru-RU" sz="1400" b="1" i="0" u="none" strike="noStrike" cap="none" normalizeH="0" baseline="0" dirty="0" smtClean="0">
                <a:ln>
                  <a:noFill/>
                </a:ln>
                <a:solidFill>
                  <a:schemeClr val="tx1">
                    <a:lumMod val="25000"/>
                  </a:schemeClr>
                </a:solidFill>
                <a:effectLst/>
                <a:latin typeface="Arial" pitchFamily="34" charset="0"/>
                <a:ea typeface="Times New Roman" pitchFamily="18" charset="0"/>
              </a:rPr>
              <a:t> из  Москвы  в г. Киров  был эвакуирован Коломенский механический завод, который стал производить детали для танков, снарядов, мин, «Катюш».  Когда освободили Харьков, то завод перенесли туда. Моя прабабушка Липатова Вера Георгиевна (1921 г.р.) работала там токарем, делала детали для танков и снарядов с 1942 по 1945 годы. А до этого она работала киномехаником и ездила по колхозам с демонстрацией фильмов.  Ей было 20 лет. Она тоже стала той частичкой, которая помогла в то ужасное время победить. На фронте у прабабушки погибли два брата. Для ее семьи это была очень большая утрата.</a:t>
            </a:r>
            <a:endParaRPr kumimoji="0" lang="ru-RU" sz="1400" b="1" i="0" u="none" strike="noStrike" cap="none" normalizeH="0" baseline="0" dirty="0" smtClean="0">
              <a:ln>
                <a:noFill/>
              </a:ln>
              <a:solidFill>
                <a:schemeClr val="tx1">
                  <a:lumMod val="25000"/>
                </a:schemeClr>
              </a:solidFill>
              <a:effectLst/>
              <a:latin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25000"/>
                  </a:schemeClr>
                </a:solidFill>
                <a:effectLst/>
                <a:latin typeface="Arial" pitchFamily="34" charset="0"/>
                <a:ea typeface="Times New Roman" pitchFamily="18" charset="0"/>
              </a:rPr>
              <a:t>Наша    семья    очень   гордится     ей.     У  нас  стало   традицией -   поздравлять  ее   с  каждым праздником Победы!  В каждую годовщину мы ходим с ней на ПАРАД ПОБЕДЫ и возлагаем цветы к ВЕЧНОМУ ОГНЮ.  А потом мы все собираемся у нее дома, пьем чай с тортом,  и прабабушка  часто делится своими  воспоминаниями  о войне. Рассказывает, что они часто были голодные, не было времени на учебу. Спали они прямо у станков, т.к. нужно было производить очень много снарядов. Она показывает мне свои награды, а я очень люблю их рассматривать.</a:t>
            </a:r>
            <a:endParaRPr kumimoji="0" lang="ru-RU" sz="1400" b="1" i="0" u="none" strike="noStrike" cap="none" normalizeH="0" baseline="0" dirty="0" smtClean="0">
              <a:ln>
                <a:noFill/>
              </a:ln>
              <a:solidFill>
                <a:schemeClr val="tx1">
                  <a:lumMod val="25000"/>
                </a:schemeClr>
              </a:solidFill>
              <a:effectLst/>
              <a:latin typeface="Arial" pitchFamily="34" charset="0"/>
            </a:endParaRPr>
          </a:p>
        </p:txBody>
      </p:sp>
      <p:pic>
        <p:nvPicPr>
          <p:cNvPr id="3074" name="Picture 2"/>
          <p:cNvPicPr>
            <a:picLocks noChangeAspect="1" noChangeArrowheads="1"/>
          </p:cNvPicPr>
          <p:nvPr/>
        </p:nvPicPr>
        <p:blipFill>
          <a:blip r:embed="rId2" cstate="print"/>
          <a:srcRect/>
          <a:stretch>
            <a:fillRect/>
          </a:stretch>
        </p:blipFill>
        <p:spPr bwMode="auto">
          <a:xfrm>
            <a:off x="285720" y="642918"/>
            <a:ext cx="1428760" cy="20645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Прямоугольник 3"/>
          <p:cNvSpPr/>
          <p:nvPr/>
        </p:nvSpPr>
        <p:spPr>
          <a:xfrm>
            <a:off x="142844" y="2928934"/>
            <a:ext cx="6099581" cy="923330"/>
          </a:xfrm>
          <a:prstGeom prst="rect">
            <a:avLst/>
          </a:prstGeom>
        </p:spPr>
        <p:txBody>
          <a:bodyPr wrap="square">
            <a:spAutoFit/>
          </a:bodyPr>
          <a:lstStyle/>
          <a:p>
            <a:r>
              <a:rPr lang="ru-RU" b="1" dirty="0" smtClean="0">
                <a:solidFill>
                  <a:srgbClr val="FF0000"/>
                </a:solidFill>
                <a:latin typeface="Arial" pitchFamily="34" charset="0"/>
                <a:ea typeface="Times New Roman" pitchFamily="18" charset="0"/>
              </a:rPr>
              <a:t>Липатова</a:t>
            </a:r>
          </a:p>
          <a:p>
            <a:r>
              <a:rPr lang="ru-RU" b="1" dirty="0" smtClean="0">
                <a:solidFill>
                  <a:srgbClr val="FF0000"/>
                </a:solidFill>
                <a:latin typeface="Arial" pitchFamily="34" charset="0"/>
                <a:ea typeface="Times New Roman" pitchFamily="18" charset="0"/>
              </a:rPr>
              <a:t> Вера</a:t>
            </a:r>
          </a:p>
          <a:p>
            <a:r>
              <a:rPr lang="ru-RU" b="1" dirty="0" smtClean="0">
                <a:solidFill>
                  <a:srgbClr val="FF0000"/>
                </a:solidFill>
                <a:latin typeface="Arial" pitchFamily="34" charset="0"/>
                <a:ea typeface="Times New Roman" pitchFamily="18" charset="0"/>
              </a:rPr>
              <a:t> Георгиевна </a:t>
            </a:r>
            <a:endParaRPr lang="ru-RU" dirty="0">
              <a:solidFill>
                <a:srgbClr val="FF0000"/>
              </a:solidFill>
            </a:endParaRPr>
          </a:p>
        </p:txBody>
      </p:sp>
      <p:pic>
        <p:nvPicPr>
          <p:cNvPr id="3075" name="Picture 3"/>
          <p:cNvPicPr>
            <a:picLocks noChangeAspect="1" noChangeArrowheads="1"/>
          </p:cNvPicPr>
          <p:nvPr/>
        </p:nvPicPr>
        <p:blipFill>
          <a:blip r:embed="rId3" cstate="print"/>
          <a:srcRect/>
          <a:stretch>
            <a:fillRect/>
          </a:stretch>
        </p:blipFill>
        <p:spPr bwMode="auto">
          <a:xfrm>
            <a:off x="142844" y="4335468"/>
            <a:ext cx="1785950" cy="11820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2500298" y="714356"/>
            <a:ext cx="642942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lumMod val="10000"/>
                  </a:schemeClr>
                </a:solidFill>
                <a:effectLst/>
                <a:latin typeface="Arial" pitchFamily="34" charset="0"/>
                <a:ea typeface="Times New Roman" pitchFamily="18" charset="0"/>
              </a:rPr>
              <a:t>И в этот  праздник «День Победы» я хожу поздравлять,  вместе с моим папой,  мою вторую  прабабушку </a:t>
            </a:r>
            <a:r>
              <a:rPr kumimoji="0" lang="ru-RU" b="1" i="0" u="none" strike="noStrike" cap="none" normalizeH="0" baseline="0" dirty="0" smtClean="0">
                <a:ln>
                  <a:noFill/>
                </a:ln>
                <a:solidFill>
                  <a:schemeClr val="tx1">
                    <a:lumMod val="10000"/>
                  </a:schemeClr>
                </a:solidFill>
                <a:effectLst/>
                <a:latin typeface="Arial" pitchFamily="34" charset="0"/>
                <a:ea typeface="Times New Roman" pitchFamily="18" charset="0"/>
              </a:rPr>
              <a:t>Фазятденову Танзилю Хатмуловну. </a:t>
            </a:r>
            <a:endParaRPr kumimoji="0" lang="ru-RU" b="0" i="0" u="none" strike="noStrike" cap="none" normalizeH="0" baseline="0" dirty="0" smtClean="0">
              <a:ln>
                <a:noFill/>
              </a:ln>
              <a:solidFill>
                <a:schemeClr val="tx1">
                  <a:lumMod val="10000"/>
                </a:schemeClr>
              </a:solidFill>
              <a:effectLst/>
              <a:latin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lumMod val="10000"/>
                  </a:schemeClr>
                </a:solidFill>
                <a:effectLst/>
                <a:latin typeface="Arial" pitchFamily="34" charset="0"/>
                <a:ea typeface="Times New Roman" pitchFamily="18" charset="0"/>
              </a:rPr>
              <a:t>Она очень любит , когда мы к ней приходим. Прабабушка мне говорила, что когда началась война,  ей было 14 лет. Она работала в колхозе. Очень тяжелый был ее труд. Они на себе таскали мешки с зерном, сами часто недоедали, ели очистки от картофеля, но для фронта отдавали все самое необходимое, чтобы бойцы могли питаться. Прабабушка рассказывала и про прадедушку, который  тоже трудился в колхозе, ему было 12 лет.</a:t>
            </a:r>
            <a:endParaRPr kumimoji="0" lang="ru-RU" b="0" i="0" u="none" strike="noStrike" cap="none" normalizeH="0" baseline="0" dirty="0" smtClean="0">
              <a:ln>
                <a:noFill/>
              </a:ln>
              <a:solidFill>
                <a:schemeClr val="tx1">
                  <a:lumMod val="10000"/>
                </a:schemeClr>
              </a:solidFill>
              <a:effectLst/>
              <a:latin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lumMod val="10000"/>
                  </a:schemeClr>
                </a:solidFill>
                <a:effectLst/>
                <a:latin typeface="Arial" pitchFamily="34" charset="0"/>
                <a:ea typeface="Times New Roman" pitchFamily="18" charset="0"/>
              </a:rPr>
              <a:t>Мы тоже ходим к ней и всегда поздравляем с этим праздником «ДНЕМ ПОБЕДЫ» и чтим память тех, кто погиб, сражаясь и помогая фронту! </a:t>
            </a:r>
            <a:endParaRPr kumimoji="0" lang="ru-RU" b="0" i="0" u="none" strike="noStrike" cap="none" normalizeH="0" baseline="0" dirty="0" smtClean="0">
              <a:ln>
                <a:noFill/>
              </a:ln>
              <a:solidFill>
                <a:schemeClr val="tx1">
                  <a:lumMod val="10000"/>
                </a:schemeClr>
              </a:solidFill>
              <a:effectLst/>
              <a:latin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lumMod val="10000"/>
                  </a:schemeClr>
                </a:solidFill>
                <a:effectLst/>
                <a:latin typeface="Arial" pitchFamily="34" charset="0"/>
                <a:ea typeface="Times New Roman" pitchFamily="18" charset="0"/>
              </a:rPr>
              <a:t>Награждена она  медалями:</a:t>
            </a:r>
            <a:endParaRPr kumimoji="0" lang="ru-RU" b="0" i="0" u="none" strike="noStrike" cap="none" normalizeH="0" baseline="0" dirty="0" smtClean="0">
              <a:ln>
                <a:noFill/>
              </a:ln>
              <a:solidFill>
                <a:schemeClr val="tx1">
                  <a:lumMod val="10000"/>
                </a:schemeClr>
              </a:solidFill>
              <a:effectLst/>
              <a:latin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lumMod val="10000"/>
                  </a:schemeClr>
                </a:solidFill>
                <a:effectLst/>
                <a:latin typeface="Arial" pitchFamily="34" charset="0"/>
                <a:ea typeface="Times New Roman" pitchFamily="18" charset="0"/>
              </a:rPr>
              <a:t> «ВЕТЕРАН ТЫЛА», </a:t>
            </a:r>
            <a:endParaRPr kumimoji="0" lang="ru-RU" b="0" i="0" u="none" strike="noStrike" cap="none" normalizeH="0" baseline="0" dirty="0" smtClean="0">
              <a:ln>
                <a:noFill/>
              </a:ln>
              <a:solidFill>
                <a:schemeClr val="tx1">
                  <a:lumMod val="10000"/>
                </a:schemeClr>
              </a:solidFill>
              <a:effectLst/>
              <a:latin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lumMod val="10000"/>
                  </a:schemeClr>
                </a:solidFill>
                <a:effectLst/>
                <a:latin typeface="Arial" pitchFamily="34" charset="0"/>
                <a:ea typeface="Times New Roman" pitchFamily="18" charset="0"/>
              </a:rPr>
              <a:t>«ЗА ПОБЕДУ НАД ГЕРМАНИЕЙ» </a:t>
            </a:r>
            <a:endParaRPr kumimoji="0" lang="ru-RU" b="0" i="0" u="none" strike="noStrike" cap="none" normalizeH="0" baseline="0" dirty="0" smtClean="0">
              <a:ln>
                <a:noFill/>
              </a:ln>
              <a:solidFill>
                <a:schemeClr val="tx1">
                  <a:lumMod val="10000"/>
                </a:schemeClr>
              </a:solidFill>
              <a:effectLst/>
              <a:latin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lumMod val="10000"/>
                  </a:schemeClr>
                </a:solidFill>
                <a:effectLst/>
                <a:latin typeface="Arial" pitchFamily="34" charset="0"/>
                <a:ea typeface="Times New Roman" pitchFamily="18" charset="0"/>
              </a:rPr>
              <a:t>и другими наградами.</a:t>
            </a:r>
            <a:endParaRPr kumimoji="0" lang="ru-RU" b="0" i="0" u="none" strike="noStrike" cap="none" normalizeH="0" baseline="0" dirty="0" smtClean="0">
              <a:ln>
                <a:noFill/>
              </a:ln>
              <a:solidFill>
                <a:schemeClr val="tx1">
                  <a:lumMod val="10000"/>
                </a:schemeClr>
              </a:solidFill>
              <a:effectLst/>
              <a:latin typeface="Arial" pitchFamily="34" charset="0"/>
            </a:endParaRPr>
          </a:p>
        </p:txBody>
      </p:sp>
      <p:pic>
        <p:nvPicPr>
          <p:cNvPr id="5122" name="Picture 2"/>
          <p:cNvPicPr>
            <a:picLocks noChangeAspect="1" noChangeArrowheads="1"/>
          </p:cNvPicPr>
          <p:nvPr/>
        </p:nvPicPr>
        <p:blipFill>
          <a:blip r:embed="rId2" cstate="print"/>
          <a:srcRect/>
          <a:stretch>
            <a:fillRect/>
          </a:stretch>
        </p:blipFill>
        <p:spPr bwMode="auto">
          <a:xfrm>
            <a:off x="285720" y="4714884"/>
            <a:ext cx="2548066" cy="18028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C:\Documents and Settings\Марина\Мои документы\1 Б\2009 год 412.jpg"/>
          <p:cNvPicPr>
            <a:picLocks noGrp="1" noChangeAspect="1" noChangeArrowheads="1"/>
          </p:cNvPicPr>
          <p:nvPr>
            <p:ph idx="1"/>
          </p:nvPr>
        </p:nvPicPr>
        <p:blipFill>
          <a:blip r:embed="rId2" cstate="print"/>
          <a:stretch>
            <a:fillRect/>
          </a:stretch>
        </p:blipFill>
        <p:spPr bwMode="auto">
          <a:xfrm rot="5400000">
            <a:off x="95307" y="690455"/>
            <a:ext cx="2190404" cy="1666702"/>
          </a:xfrm>
          <a:prstGeom prst="rect">
            <a:avLst/>
          </a:prstGeom>
          <a:noFill/>
          <a:ln>
            <a:solidFill>
              <a:srgbClr val="FF0000"/>
            </a:solidFill>
          </a:ln>
        </p:spPr>
      </p:pic>
      <p:sp>
        <p:nvSpPr>
          <p:cNvPr id="3074" name="Rectangle 2"/>
          <p:cNvSpPr>
            <a:spLocks noChangeArrowheads="1"/>
          </p:cNvSpPr>
          <p:nvPr/>
        </p:nvSpPr>
        <p:spPr bwMode="auto">
          <a:xfrm>
            <a:off x="2285984" y="263704"/>
            <a:ext cx="6572296"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lumMod val="10000"/>
                  </a:schemeClr>
                </a:solidFill>
                <a:effectLst/>
                <a:cs typeface="Times New Roman" pitchFamily="18" charset="0"/>
              </a:rPr>
              <a:t>В мае 1945 года победоносно завершилась Великая Отечественная война. Советский народ и его вооруженные силы, одержав всемирно-историческую победу, внесли решающий вклад в дело разгрома фашистской Германии, отстояли свободу и независимость своей Родины. День 9 мая был объявлен днём всемирного торжества - Праздником Победы.</a:t>
            </a:r>
            <a:endParaRPr kumimoji="0" lang="ru-RU" sz="2000" b="0" i="0" u="none" strike="noStrike" cap="none" normalizeH="0" baseline="0" dirty="0" smtClean="0">
              <a:ln>
                <a:noFill/>
              </a:ln>
              <a:solidFill>
                <a:schemeClr val="tx1">
                  <a:lumMod val="10000"/>
                </a:schemeClr>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lumMod val="10000"/>
                  </a:schemeClr>
                </a:solidFill>
                <a:effectLst/>
                <a:cs typeface="Times New Roman" pitchFamily="18" charset="0"/>
              </a:rPr>
              <a:t>В Великой Отечественной войне участвовали и мои прадедушки, а прабабушки самоотверженно трудились в тылу. </a:t>
            </a:r>
            <a:endParaRPr kumimoji="0" lang="ru-RU" sz="2000" b="0" i="0" u="none" strike="noStrike" cap="none" normalizeH="0" baseline="0" dirty="0" smtClean="0">
              <a:ln>
                <a:noFill/>
              </a:ln>
              <a:solidFill>
                <a:schemeClr val="tx1">
                  <a:lumMod val="10000"/>
                </a:schemeClr>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lumMod val="10000"/>
                  </a:schemeClr>
                </a:solidFill>
                <a:effectLst/>
                <a:cs typeface="Times New Roman" pitchFamily="18" charset="0"/>
              </a:rPr>
              <a:t>Мой прадедушка, Макаров Борис Александрович с 1943 года воевал на Ленинградском фронте, участвовал в прорыве блокады города Ленинграда. Был дважды ранен, награждён орденом Красной звезды и медалью "За оборону Ленинграда".</a:t>
            </a:r>
            <a:endParaRPr kumimoji="0" lang="ru-RU" sz="2000" b="0" i="0" u="none" strike="noStrike" cap="none" normalizeH="0" baseline="0" dirty="0" smtClean="0">
              <a:ln>
                <a:noFill/>
              </a:ln>
              <a:solidFill>
                <a:schemeClr val="tx1">
                  <a:lumMod val="10000"/>
                </a:schemeClr>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lumMod val="10000"/>
                  </a:schemeClr>
                </a:solidFill>
                <a:effectLst/>
                <a:cs typeface="Times New Roman" pitchFamily="18" charset="0"/>
              </a:rPr>
              <a:t>Прадедушка, Залесов Алексей Михайлович с 1941 года по 1945 год служил на Дальнем Востоке, участвовал в боях с Японией, награждён орденами и медалями</a:t>
            </a:r>
            <a:endParaRPr kumimoji="0" lang="ru-RU" sz="2000" b="0" i="0" u="none" strike="noStrike" cap="none" normalizeH="0" baseline="0" dirty="0" smtClean="0">
              <a:ln>
                <a:noFill/>
              </a:ln>
              <a:solidFill>
                <a:schemeClr val="tx1">
                  <a:lumMod val="10000"/>
                </a:schemeClr>
              </a:solidFill>
              <a:effectLst/>
            </a:endParaRPr>
          </a:p>
        </p:txBody>
      </p:sp>
      <p:sp>
        <p:nvSpPr>
          <p:cNvPr id="7" name="Прямоугольник 6"/>
          <p:cNvSpPr/>
          <p:nvPr/>
        </p:nvSpPr>
        <p:spPr>
          <a:xfrm>
            <a:off x="428596" y="2714621"/>
            <a:ext cx="1714512" cy="646331"/>
          </a:xfrm>
          <a:prstGeom prst="rect">
            <a:avLst/>
          </a:prstGeom>
        </p:spPr>
        <p:txBody>
          <a:bodyPr wrap="square">
            <a:spAutoFit/>
          </a:bodyPr>
          <a:lstStyle/>
          <a:p>
            <a:pPr lvl="0" algn="just" eaLnBrk="0" fontAlgn="base" hangingPunct="0">
              <a:spcBef>
                <a:spcPct val="0"/>
              </a:spcBef>
              <a:spcAft>
                <a:spcPct val="0"/>
              </a:spcAft>
            </a:pPr>
            <a:r>
              <a:rPr lang="ru-RU" b="1" dirty="0" smtClean="0">
                <a:solidFill>
                  <a:srgbClr val="FF0000"/>
                </a:solidFill>
                <a:latin typeface="Times New Roman" pitchFamily="18" charset="0"/>
                <a:cs typeface="Times New Roman" pitchFamily="18" charset="0"/>
              </a:rPr>
              <a:t>Сахаров </a:t>
            </a:r>
          </a:p>
          <a:p>
            <a:pPr lvl="0" algn="just" eaLnBrk="0" fontAlgn="base" hangingPunct="0">
              <a:spcBef>
                <a:spcPct val="0"/>
              </a:spcBef>
              <a:spcAft>
                <a:spcPct val="0"/>
              </a:spcAft>
            </a:pPr>
            <a:r>
              <a:rPr lang="ru-RU" b="1" dirty="0" smtClean="0">
                <a:solidFill>
                  <a:srgbClr val="FF0000"/>
                </a:solidFill>
                <a:latin typeface="Times New Roman" pitchFamily="18" charset="0"/>
                <a:cs typeface="Times New Roman" pitchFamily="18" charset="0"/>
              </a:rPr>
              <a:t>Семен</a:t>
            </a:r>
            <a:endParaRPr lang="ru-RU" b="1" dirty="0" smtClean="0">
              <a:solidFill>
                <a:srgbClr val="FF0000"/>
              </a:solidFill>
              <a:latin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28728" y="709595"/>
            <a:ext cx="7715272" cy="54784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lumMod val="10000"/>
                  </a:schemeClr>
                </a:solidFill>
                <a:effectLst/>
                <a:cs typeface="Times New Roman" pitchFamily="18" charset="0"/>
              </a:rPr>
              <a:t>Мне хотелось бы рассказать о своей прабабушке Залесовой Софье Георгиевне. Ей уже в этом году исполнится 90 лет. Она хоть и болеет и память подводит её, но годы войны она помнит хорошо, да и сохранившиеся документы подтверждают бабушкины воспоминания. В октябре 1941 года, немецко-фашистские войска были уже на подступах к Москве, санаторий госпиталя "Архангельское" эвакуировали на Урал в посёлок Верх - Нейвинск. В этом санатории долечивались после ранений командиры и политработники Красной армии, в основном высший командный состав. Моя бабушка работала в пищеблоке санатория, выпекала хлеб. Работа была тяжёлая, но молодость, дружный коллектив и желание помочь больным перекрывала трудные времена.</a:t>
            </a:r>
            <a:endParaRPr kumimoji="0" lang="ru-RU" sz="1400" b="0" i="0" u="none" strike="noStrike" cap="none" normalizeH="0" baseline="0" dirty="0" smtClean="0">
              <a:ln>
                <a:noFill/>
              </a:ln>
              <a:solidFill>
                <a:schemeClr val="tx1">
                  <a:lumMod val="10000"/>
                </a:schemeClr>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lumMod val="10000"/>
                  </a:schemeClr>
                </a:solidFill>
                <a:effectLst/>
                <a:cs typeface="Times New Roman" pitchFamily="18" charset="0"/>
              </a:rPr>
              <a:t>Прабабушка мне рассказала как она однажды пекла хлеб для маршала Малиновского и, закрутившись в работе, забыла положить в тесто соль. Она сильно переживала, так как за это её могли наказать, но маршал даже не подал виду, что хлеб был без соли. Возможно, он понимал, что бабушке было тяжело, так как приходилось печь хлеб для всех отдыхающих санатория.</a:t>
            </a:r>
            <a:endParaRPr kumimoji="0" lang="ru-RU" sz="1400" b="0" i="0" u="none" strike="noStrike" cap="none" normalizeH="0" baseline="0" dirty="0" smtClean="0">
              <a:ln>
                <a:noFill/>
              </a:ln>
              <a:solidFill>
                <a:schemeClr val="tx1">
                  <a:lumMod val="10000"/>
                </a:schemeClr>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lumMod val="10000"/>
                  </a:schemeClr>
                </a:solidFill>
                <a:effectLst/>
                <a:cs typeface="Times New Roman" pitchFamily="18" charset="0"/>
              </a:rPr>
              <a:t>В период с 1941 по 1943 год сотрудниками санатория возвращено в строй Красной армии более 20 тысяч генералов и офицеров. </a:t>
            </a:r>
            <a:endParaRPr kumimoji="0" lang="ru-RU" sz="1400" b="0" i="0" u="none" strike="noStrike" cap="none" normalizeH="0" baseline="0" dirty="0" smtClean="0">
              <a:ln>
                <a:noFill/>
              </a:ln>
              <a:solidFill>
                <a:schemeClr val="tx1">
                  <a:lumMod val="10000"/>
                </a:schemeClr>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lumMod val="10000"/>
                  </a:schemeClr>
                </a:solidFill>
                <a:effectLst/>
                <a:cs typeface="Times New Roman" pitchFamily="18" charset="0"/>
              </a:rPr>
              <a:t>А ещё моя прабабушка очень любила и ждала с войны моего прадеда, за которого вышла замуж в марте 1941 года. В своих письмах на фронт она вселяла надежду и веру в благополучное возвращение своего любимого домой.</a:t>
            </a:r>
            <a:endParaRPr kumimoji="0" lang="ru-RU" sz="1400" b="0" i="0" u="none" strike="noStrike" cap="none" normalizeH="0" baseline="0" dirty="0" smtClean="0">
              <a:ln>
                <a:noFill/>
              </a:ln>
              <a:solidFill>
                <a:schemeClr val="tx1">
                  <a:lumMod val="10000"/>
                </a:schemeClr>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lumMod val="10000"/>
                  </a:schemeClr>
                </a:solidFill>
                <a:effectLst/>
                <a:cs typeface="Times New Roman" pitchFamily="18" charset="0"/>
              </a:rPr>
              <a:t>За труд в период Великой Отечественной войны прабабушка награждена медалью "За работу в тылу". Многие воспоминания прабабушки вписаны в книгу "Новоуральск. Годы и судьбы 1941-1945 года", вышедшей к пятидесятилетию Великой Победы. </a:t>
            </a:r>
            <a:endParaRPr kumimoji="0" lang="ru-RU" sz="1400" b="0" i="0" u="none" strike="noStrike" cap="none" normalizeH="0" baseline="0" dirty="0" smtClean="0">
              <a:ln>
                <a:noFill/>
              </a:ln>
              <a:solidFill>
                <a:schemeClr val="tx1">
                  <a:lumMod val="10000"/>
                </a:schemeClr>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lumMod val="10000"/>
                  </a:schemeClr>
                </a:solidFill>
                <a:effectLst/>
                <a:cs typeface="Times New Roman" pitchFamily="18" charset="0"/>
              </a:rPr>
              <a:t>Я очень горд за своих прадедушек и прабабушек, которые прошли через невзгоды испытания в годы Великой Отечественной войны и создали условия для жизни новых поколений нашего народа. </a:t>
            </a:r>
            <a:endParaRPr kumimoji="0" lang="ru-RU" sz="1400" b="0" i="0" u="none" strike="noStrike" cap="none" normalizeH="0" baseline="0" dirty="0" smtClean="0">
              <a:ln>
                <a:noFill/>
              </a:ln>
              <a:solidFill>
                <a:schemeClr val="tx1">
                  <a:lumMod val="10000"/>
                </a:schemeClr>
              </a:solidFill>
              <a:effectLst/>
            </a:endParaRPr>
          </a:p>
        </p:txBody>
      </p:sp>
      <p:pic>
        <p:nvPicPr>
          <p:cNvPr id="2050" name="Picture 2"/>
          <p:cNvPicPr>
            <a:picLocks noChangeAspect="1" noChangeArrowheads="1"/>
          </p:cNvPicPr>
          <p:nvPr/>
        </p:nvPicPr>
        <p:blipFill>
          <a:blip r:embed="rId2" cstate="print"/>
          <a:srcRect/>
          <a:stretch>
            <a:fillRect/>
          </a:stretch>
        </p:blipFill>
        <p:spPr bwMode="auto">
          <a:xfrm>
            <a:off x="142845" y="357166"/>
            <a:ext cx="1230274" cy="17285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Прямоугольник 3"/>
          <p:cNvSpPr/>
          <p:nvPr/>
        </p:nvSpPr>
        <p:spPr>
          <a:xfrm>
            <a:off x="0" y="2214554"/>
            <a:ext cx="1500167" cy="923330"/>
          </a:xfrm>
          <a:prstGeom prst="rect">
            <a:avLst/>
          </a:prstGeom>
        </p:spPr>
        <p:txBody>
          <a:bodyPr wrap="square">
            <a:spAutoFit/>
          </a:bodyPr>
          <a:lstStyle/>
          <a:p>
            <a:r>
              <a:rPr lang="ru-RU" b="1" dirty="0" smtClean="0">
                <a:solidFill>
                  <a:srgbClr val="FF0000"/>
                </a:solidFill>
                <a:latin typeface="Times New Roman" pitchFamily="18" charset="0"/>
                <a:cs typeface="Times New Roman" pitchFamily="18" charset="0"/>
              </a:rPr>
              <a:t>Залесова</a:t>
            </a:r>
          </a:p>
          <a:p>
            <a:r>
              <a:rPr lang="ru-RU" b="1" dirty="0" smtClean="0">
                <a:solidFill>
                  <a:srgbClr val="FF0000"/>
                </a:solidFill>
                <a:latin typeface="Times New Roman" pitchFamily="18" charset="0"/>
                <a:cs typeface="Times New Roman" pitchFamily="18" charset="0"/>
              </a:rPr>
              <a:t>Софья</a:t>
            </a:r>
          </a:p>
          <a:p>
            <a:r>
              <a:rPr lang="ru-RU" b="1" dirty="0" smtClean="0">
                <a:solidFill>
                  <a:srgbClr val="FF0000"/>
                </a:solidFill>
                <a:latin typeface="Times New Roman" pitchFamily="18" charset="0"/>
                <a:cs typeface="Times New Roman" pitchFamily="18" charset="0"/>
              </a:rPr>
              <a:t>Георгиевна</a:t>
            </a:r>
            <a:endParaRPr lang="ru-RU" b="1" dirty="0">
              <a:solidFill>
                <a:srgbClr val="FF0000"/>
              </a:solidFill>
            </a:endParaRPr>
          </a:p>
        </p:txBody>
      </p:sp>
      <p:pic>
        <p:nvPicPr>
          <p:cNvPr id="2051" name="Picture 3"/>
          <p:cNvPicPr>
            <a:picLocks noChangeAspect="1" noChangeArrowheads="1"/>
          </p:cNvPicPr>
          <p:nvPr/>
        </p:nvPicPr>
        <p:blipFill>
          <a:blip r:embed="rId3" cstate="print"/>
          <a:srcRect/>
          <a:stretch>
            <a:fillRect/>
          </a:stretch>
        </p:blipFill>
        <p:spPr bwMode="auto">
          <a:xfrm>
            <a:off x="97744" y="3429000"/>
            <a:ext cx="1289896" cy="1000132"/>
          </a:xfrm>
          <a:prstGeom prst="rect">
            <a:avLst/>
          </a:prstGeom>
          <a:noFill/>
          <a:ln w="9525">
            <a:solidFill>
              <a:srgbClr val="FF0000"/>
            </a:solid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417638"/>
          </a:xfrm>
        </p:spPr>
        <p:txBody>
          <a:bodyPr/>
          <a:lstStyle/>
          <a:p>
            <a:r>
              <a:rPr lang="ru-RU" dirty="0" smtClean="0">
                <a:solidFill>
                  <a:srgbClr val="FF0000"/>
                </a:solidFill>
              </a:rPr>
              <a:t>Война –глазами детей</a:t>
            </a:r>
            <a:endParaRPr lang="ru-RU" dirty="0">
              <a:solidFill>
                <a:srgbClr val="FF0000"/>
              </a:solidFill>
            </a:endParaRPr>
          </a:p>
        </p:txBody>
      </p:sp>
      <p:pic>
        <p:nvPicPr>
          <p:cNvPr id="37890" name="Picture 2" descr="J:\конкурс\DSCN3207.JPG"/>
          <p:cNvPicPr>
            <a:picLocks noChangeAspect="1" noChangeArrowheads="1"/>
          </p:cNvPicPr>
          <p:nvPr/>
        </p:nvPicPr>
        <p:blipFill>
          <a:blip r:embed="rId2" cstate="print"/>
          <a:srcRect/>
          <a:stretch>
            <a:fillRect/>
          </a:stretch>
        </p:blipFill>
        <p:spPr bwMode="auto">
          <a:xfrm>
            <a:off x="2928926" y="1285860"/>
            <a:ext cx="2786082" cy="2089381"/>
          </a:xfrm>
          <a:prstGeom prst="rect">
            <a:avLst/>
          </a:prstGeom>
          <a:noFill/>
          <a:ln>
            <a:solidFill>
              <a:srgbClr val="FF0000"/>
            </a:solidFill>
          </a:ln>
        </p:spPr>
      </p:pic>
      <p:pic>
        <p:nvPicPr>
          <p:cNvPr id="37891" name="Picture 3"/>
          <p:cNvPicPr>
            <a:picLocks noChangeAspect="1" noChangeArrowheads="1"/>
          </p:cNvPicPr>
          <p:nvPr/>
        </p:nvPicPr>
        <p:blipFill>
          <a:blip r:embed="rId3" cstate="print"/>
          <a:srcRect/>
          <a:stretch>
            <a:fillRect/>
          </a:stretch>
        </p:blipFill>
        <p:spPr bwMode="auto">
          <a:xfrm rot="20989019">
            <a:off x="216001" y="1142640"/>
            <a:ext cx="1844778" cy="2607923"/>
          </a:xfrm>
          <a:prstGeom prst="rect">
            <a:avLst/>
          </a:prstGeom>
          <a:noFill/>
          <a:ln w="9525">
            <a:solidFill>
              <a:srgbClr val="FF0000"/>
            </a:solidFill>
            <a:miter lim="800000"/>
            <a:headEnd/>
            <a:tailEnd/>
          </a:ln>
          <a:effectLst/>
        </p:spPr>
      </p:pic>
      <p:pic>
        <p:nvPicPr>
          <p:cNvPr id="37892" name="Picture 4"/>
          <p:cNvPicPr>
            <a:picLocks noChangeAspect="1" noChangeArrowheads="1"/>
          </p:cNvPicPr>
          <p:nvPr/>
        </p:nvPicPr>
        <p:blipFill>
          <a:blip r:embed="rId4" cstate="print"/>
          <a:srcRect/>
          <a:stretch>
            <a:fillRect/>
          </a:stretch>
        </p:blipFill>
        <p:spPr bwMode="auto">
          <a:xfrm rot="909478">
            <a:off x="6514209" y="1255677"/>
            <a:ext cx="1743662" cy="2520000"/>
          </a:xfrm>
          <a:prstGeom prst="rect">
            <a:avLst/>
          </a:prstGeom>
          <a:noFill/>
          <a:ln w="9525">
            <a:solidFill>
              <a:srgbClr val="FF0000"/>
            </a:solidFill>
            <a:miter lim="800000"/>
            <a:headEnd/>
            <a:tailEnd/>
          </a:ln>
          <a:effectLst/>
        </p:spPr>
      </p:pic>
      <p:pic>
        <p:nvPicPr>
          <p:cNvPr id="37893" name="Picture 5"/>
          <p:cNvPicPr>
            <a:picLocks noChangeAspect="1" noChangeArrowheads="1"/>
          </p:cNvPicPr>
          <p:nvPr/>
        </p:nvPicPr>
        <p:blipFill>
          <a:blip r:embed="rId5" cstate="print"/>
          <a:srcRect/>
          <a:stretch>
            <a:fillRect/>
          </a:stretch>
        </p:blipFill>
        <p:spPr bwMode="auto">
          <a:xfrm>
            <a:off x="4357686" y="3643314"/>
            <a:ext cx="1939786" cy="1357322"/>
          </a:xfrm>
          <a:prstGeom prst="rect">
            <a:avLst/>
          </a:prstGeom>
          <a:noFill/>
          <a:ln w="9525">
            <a:solidFill>
              <a:srgbClr val="FF0000"/>
            </a:solidFill>
            <a:miter lim="800000"/>
            <a:headEnd/>
            <a:tailEnd/>
          </a:ln>
          <a:effectLst/>
        </p:spPr>
      </p:pic>
      <p:pic>
        <p:nvPicPr>
          <p:cNvPr id="37894" name="Picture 6"/>
          <p:cNvPicPr>
            <a:picLocks noChangeAspect="1" noChangeArrowheads="1"/>
          </p:cNvPicPr>
          <p:nvPr/>
        </p:nvPicPr>
        <p:blipFill>
          <a:blip r:embed="rId6" cstate="print"/>
          <a:srcRect/>
          <a:stretch>
            <a:fillRect/>
          </a:stretch>
        </p:blipFill>
        <p:spPr bwMode="auto">
          <a:xfrm rot="16200000">
            <a:off x="7091969" y="4052303"/>
            <a:ext cx="1603796" cy="2214577"/>
          </a:xfrm>
          <a:prstGeom prst="rect">
            <a:avLst/>
          </a:prstGeom>
          <a:noFill/>
          <a:ln w="9525">
            <a:solidFill>
              <a:srgbClr val="FF0000"/>
            </a:solidFill>
            <a:miter lim="800000"/>
            <a:headEnd/>
            <a:tailEnd/>
          </a:ln>
          <a:effectLst/>
        </p:spPr>
      </p:pic>
      <p:pic>
        <p:nvPicPr>
          <p:cNvPr id="37895" name="Picture 7"/>
          <p:cNvPicPr>
            <a:picLocks noChangeAspect="1" noChangeArrowheads="1"/>
          </p:cNvPicPr>
          <p:nvPr/>
        </p:nvPicPr>
        <p:blipFill>
          <a:blip r:embed="rId7" cstate="print"/>
          <a:srcRect/>
          <a:stretch>
            <a:fillRect/>
          </a:stretch>
        </p:blipFill>
        <p:spPr bwMode="auto">
          <a:xfrm rot="16200000">
            <a:off x="508443" y="4134970"/>
            <a:ext cx="1571675" cy="2159998"/>
          </a:xfrm>
          <a:prstGeom prst="rect">
            <a:avLst/>
          </a:prstGeom>
          <a:noFill/>
          <a:ln w="9525">
            <a:solidFill>
              <a:srgbClr val="FF0000"/>
            </a:solidFill>
            <a:miter lim="800000"/>
            <a:headEnd/>
            <a:tailEnd/>
          </a:ln>
          <a:effectLst/>
        </p:spPr>
      </p:pic>
      <p:pic>
        <p:nvPicPr>
          <p:cNvPr id="37896" name="Picture 8"/>
          <p:cNvPicPr>
            <a:picLocks noChangeAspect="1" noChangeArrowheads="1"/>
          </p:cNvPicPr>
          <p:nvPr/>
        </p:nvPicPr>
        <p:blipFill>
          <a:blip r:embed="rId8" cstate="print"/>
          <a:srcRect/>
          <a:stretch>
            <a:fillRect/>
          </a:stretch>
        </p:blipFill>
        <p:spPr bwMode="auto">
          <a:xfrm rot="16200000">
            <a:off x="4779146" y="5007804"/>
            <a:ext cx="1371659" cy="1928826"/>
          </a:xfrm>
          <a:prstGeom prst="rect">
            <a:avLst/>
          </a:prstGeom>
          <a:noFill/>
          <a:ln w="9525">
            <a:noFill/>
            <a:miter lim="800000"/>
            <a:headEnd/>
            <a:tailEnd/>
          </a:ln>
          <a:effectLst/>
        </p:spPr>
      </p:pic>
      <p:pic>
        <p:nvPicPr>
          <p:cNvPr id="37897" name="Picture 9"/>
          <p:cNvPicPr>
            <a:picLocks noChangeAspect="1" noChangeArrowheads="1"/>
          </p:cNvPicPr>
          <p:nvPr/>
        </p:nvPicPr>
        <p:blipFill>
          <a:blip r:embed="rId9" cstate="print"/>
          <a:srcRect/>
          <a:stretch>
            <a:fillRect/>
          </a:stretch>
        </p:blipFill>
        <p:spPr bwMode="auto">
          <a:xfrm>
            <a:off x="2571736" y="4071942"/>
            <a:ext cx="1594560" cy="2157190"/>
          </a:xfrm>
          <a:prstGeom prst="rect">
            <a:avLst/>
          </a:prstGeom>
          <a:noFill/>
          <a:ln w="9525">
            <a:solidFill>
              <a:srgbClr val="FF0000"/>
            </a:solid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500042"/>
            <a:ext cx="8229600" cy="1143000"/>
          </a:xfrm>
        </p:spPr>
        <p:txBody>
          <a:bodyPr>
            <a:normAutofit fontScale="90000"/>
          </a:bodyPr>
          <a:lstStyle/>
          <a:p>
            <a:r>
              <a:rPr lang="ru-RU" dirty="0" smtClean="0"/>
              <a:t/>
            </a:r>
            <a:br>
              <a:rPr lang="ru-RU" dirty="0" smtClean="0"/>
            </a:br>
            <a:r>
              <a:rPr lang="ru-RU" dirty="0" smtClean="0"/>
              <a:t>Третьим (заключительным) этапом проекта станет праздник</a:t>
            </a:r>
            <a:br>
              <a:rPr lang="ru-RU" dirty="0" smtClean="0"/>
            </a:br>
            <a:r>
              <a:rPr lang="ru-RU" dirty="0" smtClean="0"/>
              <a:t>«САЛЮТ, ПОБЕДА!»</a:t>
            </a:r>
            <a:br>
              <a:rPr lang="ru-RU" dirty="0" smtClean="0"/>
            </a:br>
            <a:endParaRPr lang="ru-RU" dirty="0"/>
          </a:p>
        </p:txBody>
      </p:sp>
      <p:sp>
        <p:nvSpPr>
          <p:cNvPr id="4" name="Прямоугольник 3"/>
          <p:cNvSpPr/>
          <p:nvPr/>
        </p:nvSpPr>
        <p:spPr>
          <a:xfrm>
            <a:off x="5286380" y="2143116"/>
            <a:ext cx="3357586" cy="2862322"/>
          </a:xfrm>
          <a:prstGeom prst="rect">
            <a:avLst/>
          </a:prstGeom>
        </p:spPr>
        <p:txBody>
          <a:bodyPr wrap="square">
            <a:spAutoFit/>
          </a:bodyPr>
          <a:lstStyle/>
          <a:p>
            <a:r>
              <a:rPr lang="ru-RU" b="1" dirty="0" smtClean="0">
                <a:solidFill>
                  <a:schemeClr val="tx1">
                    <a:lumMod val="10000"/>
                  </a:schemeClr>
                </a:solidFill>
              </a:rPr>
              <a:t>Почетными гостями будут ветераны Великой Отечественной войны. Зазвучат военные песни,   стихи, посвященные героям войны, народу-победителю</a:t>
            </a:r>
            <a:r>
              <a:rPr lang="ru-RU" dirty="0" smtClean="0"/>
              <a:t>.</a:t>
            </a:r>
          </a:p>
          <a:p>
            <a:r>
              <a:rPr lang="ru-RU" b="1" dirty="0" smtClean="0">
                <a:solidFill>
                  <a:schemeClr val="bg1">
                    <a:lumMod val="10000"/>
                  </a:schemeClr>
                </a:solidFill>
              </a:rPr>
              <a:t>Подарком для ветеранов станет наш сборник «Чтобы помнили…»</a:t>
            </a:r>
            <a:endParaRPr lang="ru-RU" b="1" dirty="0">
              <a:solidFill>
                <a:schemeClr val="bg1">
                  <a:lumMod val="10000"/>
                </a:schemeClr>
              </a:solidFill>
            </a:endParaRPr>
          </a:p>
        </p:txBody>
      </p:sp>
      <p:pic>
        <p:nvPicPr>
          <p:cNvPr id="38914" name="Picture 2"/>
          <p:cNvPicPr>
            <a:picLocks noChangeAspect="1" noChangeArrowheads="1"/>
          </p:cNvPicPr>
          <p:nvPr/>
        </p:nvPicPr>
        <p:blipFill>
          <a:blip r:embed="rId2" cstate="print"/>
          <a:srcRect/>
          <a:stretch>
            <a:fillRect/>
          </a:stretch>
        </p:blipFill>
        <p:spPr bwMode="auto">
          <a:xfrm>
            <a:off x="428596" y="2071678"/>
            <a:ext cx="4143143" cy="4572032"/>
          </a:xfrm>
          <a:prstGeom prst="rect">
            <a:avLst/>
          </a:prstGeom>
          <a:noFill/>
          <a:ln w="9525">
            <a:solidFill>
              <a:srgbClr val="FF0000"/>
            </a:solid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0000"/>
                </a:solidFill>
              </a:rPr>
              <a:t>Память всегда жива…</a:t>
            </a:r>
            <a:endParaRPr lang="ru-RU" dirty="0">
              <a:solidFill>
                <a:srgbClr val="FF0000"/>
              </a:solidFill>
            </a:endParaRPr>
          </a:p>
        </p:txBody>
      </p:sp>
      <p:sp>
        <p:nvSpPr>
          <p:cNvPr id="3" name="Содержимое 2"/>
          <p:cNvSpPr>
            <a:spLocks noGrp="1"/>
          </p:cNvSpPr>
          <p:nvPr>
            <p:ph idx="1"/>
          </p:nvPr>
        </p:nvSpPr>
        <p:spPr>
          <a:xfrm>
            <a:off x="457200" y="1285860"/>
            <a:ext cx="8229600" cy="5023500"/>
          </a:xfrm>
        </p:spPr>
        <p:txBody>
          <a:bodyPr>
            <a:normAutofit/>
          </a:bodyPr>
          <a:lstStyle/>
          <a:p>
            <a:pPr>
              <a:buNone/>
            </a:pPr>
            <a:r>
              <a:rPr lang="ru-RU" sz="2000" dirty="0" smtClean="0">
                <a:solidFill>
                  <a:schemeClr val="tx1">
                    <a:lumMod val="25000"/>
                  </a:schemeClr>
                </a:solidFill>
              </a:rPr>
              <a:t>      Этого праздника ждали 1418 дней. Именно столько длилось это тяжкое испытание для всего народа – Великая Отечественная война. Прошло </a:t>
            </a:r>
            <a:r>
              <a:rPr lang="en-US" sz="2000" smtClean="0">
                <a:solidFill>
                  <a:schemeClr val="tx1">
                    <a:lumMod val="25000"/>
                  </a:schemeClr>
                </a:solidFill>
              </a:rPr>
              <a:t>7</a:t>
            </a:r>
            <a:r>
              <a:rPr lang="ru-RU" sz="2000" smtClean="0">
                <a:solidFill>
                  <a:schemeClr val="tx1">
                    <a:lumMod val="25000"/>
                  </a:schemeClr>
                </a:solidFill>
              </a:rPr>
              <a:t>5 </a:t>
            </a:r>
            <a:r>
              <a:rPr lang="ru-RU" sz="2000" dirty="0" smtClean="0">
                <a:solidFill>
                  <a:schemeClr val="tx1">
                    <a:lumMod val="25000"/>
                  </a:schemeClr>
                </a:solidFill>
              </a:rPr>
              <a:t>лет… Пройдут еще десятки лет, но благодарные потомки будут чтить память павших героев, благодарить всех живых ветеранов.</a:t>
            </a:r>
          </a:p>
          <a:p>
            <a:r>
              <a:rPr lang="ru-RU" sz="2000" dirty="0" smtClean="0">
                <a:solidFill>
                  <a:schemeClr val="tx1">
                    <a:lumMod val="25000"/>
                  </a:schemeClr>
                </a:solidFill>
              </a:rPr>
              <a:t>Низкий ВАМ поклон за мужество, стойкость и терпение.</a:t>
            </a:r>
            <a:endParaRPr lang="ru-RU" sz="2000" dirty="0">
              <a:solidFill>
                <a:schemeClr val="tx1">
                  <a:lumMod val="25000"/>
                </a:schemeClr>
              </a:solidFill>
            </a:endParaRPr>
          </a:p>
        </p:txBody>
      </p:sp>
      <p:pic>
        <p:nvPicPr>
          <p:cNvPr id="1026" name="Picture 2" descr="P1050095"/>
          <p:cNvPicPr>
            <a:picLocks noChangeAspect="1" noChangeArrowheads="1"/>
          </p:cNvPicPr>
          <p:nvPr/>
        </p:nvPicPr>
        <p:blipFill>
          <a:blip r:embed="rId2" cstate="print"/>
          <a:srcRect/>
          <a:stretch>
            <a:fillRect/>
          </a:stretch>
        </p:blipFill>
        <p:spPr bwMode="auto">
          <a:xfrm>
            <a:off x="2214546" y="3286124"/>
            <a:ext cx="4500594" cy="3378633"/>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Вечный огонь на аллее Боевой славы"/>
          <p:cNvPicPr>
            <a:picLocks noGrp="1" noChangeAspect="1" noChangeArrowheads="1"/>
          </p:cNvPicPr>
          <p:nvPr>
            <p:ph idx="1"/>
          </p:nvPr>
        </p:nvPicPr>
        <p:blipFill>
          <a:blip r:embed="rId2" cstate="print"/>
          <a:srcRect/>
          <a:stretch>
            <a:fillRect/>
          </a:stretch>
        </p:blipFill>
        <p:spPr>
          <a:xfrm>
            <a:off x="4071934" y="3357562"/>
            <a:ext cx="4411137" cy="3308353"/>
          </a:xfrm>
        </p:spPr>
      </p:pic>
      <p:pic>
        <p:nvPicPr>
          <p:cNvPr id="5" name="Picture 14"/>
          <p:cNvPicPr>
            <a:picLocks noChangeAspect="1" noChangeArrowheads="1"/>
          </p:cNvPicPr>
          <p:nvPr/>
        </p:nvPicPr>
        <p:blipFill>
          <a:blip r:embed="rId3" cstate="print"/>
          <a:srcRect/>
          <a:stretch>
            <a:fillRect/>
          </a:stretch>
        </p:blipFill>
        <p:spPr>
          <a:xfrm>
            <a:off x="428596" y="3714752"/>
            <a:ext cx="3245298" cy="1793588"/>
          </a:xfrm>
          <a:prstGeom prst="rect">
            <a:avLst/>
          </a:prstGeom>
        </p:spPr>
      </p:pic>
      <p:sp>
        <p:nvSpPr>
          <p:cNvPr id="10" name="Заголовок 1"/>
          <p:cNvSpPr>
            <a:spLocks noGrp="1"/>
          </p:cNvSpPr>
          <p:nvPr>
            <p:ph type="title"/>
          </p:nvPr>
        </p:nvSpPr>
        <p:spPr>
          <a:xfrm>
            <a:off x="457200" y="357166"/>
            <a:ext cx="8229600" cy="1714512"/>
          </a:xfrm>
        </p:spPr>
        <p:txBody>
          <a:bodyPr>
            <a:noAutofit/>
          </a:bodyPr>
          <a:lstStyle/>
          <a:p>
            <a:r>
              <a:rPr lang="ru-RU" sz="2800" b="0" dirty="0" smtClean="0">
                <a:solidFill>
                  <a:schemeClr val="tx1">
                    <a:lumMod val="25000"/>
                  </a:schemeClr>
                </a:solidFill>
              </a:rPr>
              <a:t/>
            </a:r>
            <a:br>
              <a:rPr lang="ru-RU" sz="2800" b="0" dirty="0" smtClean="0">
                <a:solidFill>
                  <a:schemeClr val="tx1">
                    <a:lumMod val="25000"/>
                  </a:schemeClr>
                </a:solidFill>
              </a:rPr>
            </a:br>
            <a:r>
              <a:rPr lang="ru-RU" sz="2800" b="0" dirty="0" smtClean="0">
                <a:solidFill>
                  <a:schemeClr val="tx1">
                    <a:lumMod val="25000"/>
                  </a:schemeClr>
                </a:solidFill>
              </a:rPr>
              <a:t/>
            </a:r>
            <a:br>
              <a:rPr lang="ru-RU" sz="2800" b="0" dirty="0" smtClean="0">
                <a:solidFill>
                  <a:schemeClr val="tx1">
                    <a:lumMod val="25000"/>
                  </a:schemeClr>
                </a:solidFill>
              </a:rPr>
            </a:br>
            <a:r>
              <a:rPr lang="ru-RU" sz="2800" b="0" dirty="0" smtClean="0">
                <a:solidFill>
                  <a:schemeClr val="tx1">
                    <a:lumMod val="25000"/>
                  </a:schemeClr>
                </a:solidFill>
              </a:rPr>
              <a:t/>
            </a:r>
            <a:br>
              <a:rPr lang="ru-RU" sz="2800" b="0" dirty="0" smtClean="0">
                <a:solidFill>
                  <a:schemeClr val="tx1">
                    <a:lumMod val="25000"/>
                  </a:schemeClr>
                </a:solidFill>
              </a:rPr>
            </a:br>
            <a:r>
              <a:rPr lang="ru-RU" sz="2800" dirty="0" smtClean="0">
                <a:solidFill>
                  <a:schemeClr val="tx1">
                    <a:lumMod val="25000"/>
                  </a:schemeClr>
                </a:solidFill>
                <a:latin typeface="+mn-lt"/>
              </a:rPr>
              <a:t> К сожалению, </a:t>
            </a:r>
            <a:r>
              <a:rPr lang="ru-RU" sz="2800" dirty="0" smtClean="0">
                <a:solidFill>
                  <a:schemeClr val="tx1">
                    <a:lumMod val="25000"/>
                  </a:schemeClr>
                </a:solidFill>
              </a:rPr>
              <a:t>современные </a:t>
            </a:r>
            <a:r>
              <a:rPr lang="ru-RU" sz="2800" dirty="0" smtClean="0">
                <a:solidFill>
                  <a:schemeClr val="tx1">
                    <a:lumMod val="25000"/>
                  </a:schemeClr>
                </a:solidFill>
                <a:latin typeface="+mn-lt"/>
              </a:rPr>
              <a:t>девчонки и мальчишки говорят о войне и ее героях лишь накануне Дня Победы, когда  наш народ отдает дань памяти героям войны, приходя к Вечным огням и Мемориалам, напоминающим о подвиге во имя Победы</a:t>
            </a:r>
            <a:endParaRPr lang="ru-RU" sz="2800" dirty="0">
              <a:solidFill>
                <a:schemeClr val="tx1">
                  <a:lumMod val="25000"/>
                </a:schemeClr>
              </a:solidFill>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404664"/>
            <a:ext cx="8229600" cy="4714908"/>
          </a:xfrm>
        </p:spPr>
        <p:txBody>
          <a:bodyPr>
            <a:normAutofit lnSpcReduction="10000"/>
          </a:bodyPr>
          <a:lstStyle/>
          <a:p>
            <a:pPr>
              <a:buNone/>
            </a:pPr>
            <a:r>
              <a:rPr lang="ru-RU" dirty="0" smtClean="0">
                <a:solidFill>
                  <a:schemeClr val="tx1">
                    <a:lumMod val="25000"/>
                  </a:schemeClr>
                </a:solidFill>
              </a:rPr>
              <a:t> Мы, учащиеся </a:t>
            </a:r>
            <a:r>
              <a:rPr lang="en-US" dirty="0">
                <a:solidFill>
                  <a:schemeClr val="tx1">
                    <a:lumMod val="25000"/>
                  </a:schemeClr>
                </a:solidFill>
              </a:rPr>
              <a:t>4</a:t>
            </a:r>
            <a:r>
              <a:rPr lang="ru-RU" dirty="0" smtClean="0">
                <a:solidFill>
                  <a:schemeClr val="tx1">
                    <a:lumMod val="25000"/>
                  </a:schemeClr>
                </a:solidFill>
              </a:rPr>
              <a:t> класса Гимназии № 41 города Новоуральска, поставили перед собой </a:t>
            </a:r>
            <a:r>
              <a:rPr lang="ru-RU" b="1" i="1" dirty="0" smtClean="0">
                <a:solidFill>
                  <a:schemeClr val="tx1">
                    <a:lumMod val="25000"/>
                  </a:schemeClr>
                </a:solidFill>
              </a:rPr>
              <a:t>цель</a:t>
            </a:r>
            <a:r>
              <a:rPr lang="en-US" dirty="0" smtClean="0">
                <a:solidFill>
                  <a:schemeClr val="tx1">
                    <a:lumMod val="25000"/>
                  </a:schemeClr>
                </a:solidFill>
              </a:rPr>
              <a:t>:</a:t>
            </a:r>
            <a:r>
              <a:rPr lang="ru-RU" dirty="0" smtClean="0">
                <a:solidFill>
                  <a:schemeClr val="tx1">
                    <a:lumMod val="25000"/>
                  </a:schemeClr>
                </a:solidFill>
              </a:rPr>
              <a:t> больше узнавать о героическом прошлом своего народа через чтение и изучение литературы о Великой Отечественной войне, просмотр военных фильмов, а также через поисковую работу в течение всего года. </a:t>
            </a:r>
          </a:p>
          <a:p>
            <a:pPr>
              <a:buNone/>
            </a:pPr>
            <a:r>
              <a:rPr lang="ru-RU" dirty="0" smtClean="0">
                <a:solidFill>
                  <a:schemeClr val="tx1">
                    <a:lumMod val="25000"/>
                  </a:schemeClr>
                </a:solidFill>
              </a:rPr>
              <a:t>Результатом нашей работы должен стать сборник материалов о Великой Отечественной войне «Чтобы помнили…»</a:t>
            </a:r>
            <a:endParaRPr lang="ru-RU" dirty="0">
              <a:solidFill>
                <a:schemeClr val="bg1">
                  <a:lumMod val="10000"/>
                </a:schemeClr>
              </a:solidFill>
            </a:endParaRPr>
          </a:p>
        </p:txBody>
      </p:sp>
      <p:pic>
        <p:nvPicPr>
          <p:cNvPr id="1026" name="Picture 2" descr="G:\Зал боевой славы\DSC03576.JPG"/>
          <p:cNvPicPr>
            <a:picLocks noChangeAspect="1" noChangeArrowheads="1"/>
          </p:cNvPicPr>
          <p:nvPr/>
        </p:nvPicPr>
        <p:blipFill>
          <a:blip r:embed="rId2" cstate="print"/>
          <a:srcRect/>
          <a:stretch>
            <a:fillRect/>
          </a:stretch>
        </p:blipFill>
        <p:spPr bwMode="auto">
          <a:xfrm>
            <a:off x="-5181600" y="-3886200"/>
            <a:ext cx="2880000" cy="2160000"/>
          </a:xfrm>
          <a:prstGeom prst="rect">
            <a:avLst/>
          </a:prstGeom>
          <a:noFill/>
        </p:spPr>
      </p:pic>
      <p:pic>
        <p:nvPicPr>
          <p:cNvPr id="5" name="Рисунок 4" descr="G:\Зал боевой славы\DSC03576.JPG"/>
          <p:cNvPicPr/>
          <p:nvPr/>
        </p:nvPicPr>
        <p:blipFill>
          <a:blip r:embed="rId3" cstate="print"/>
          <a:srcRect/>
          <a:stretch>
            <a:fillRect/>
          </a:stretch>
        </p:blipFill>
        <p:spPr bwMode="auto">
          <a:xfrm>
            <a:off x="2357422" y="4857760"/>
            <a:ext cx="3429024" cy="18335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Первый этап проекта</a:t>
            </a:r>
            <a:endParaRPr lang="ru-RU" dirty="0"/>
          </a:p>
        </p:txBody>
      </p:sp>
      <p:pic>
        <p:nvPicPr>
          <p:cNvPr id="1026" name="Picture 2" descr="C:\Documents and Settings\Марина\Мои документы\1 Б\2009 год 006.jpg"/>
          <p:cNvPicPr>
            <a:picLocks noGrp="1" noChangeAspect="1" noChangeArrowheads="1"/>
          </p:cNvPicPr>
          <p:nvPr>
            <p:ph idx="1"/>
          </p:nvPr>
        </p:nvPicPr>
        <p:blipFill>
          <a:blip r:embed="rId2" cstate="print"/>
          <a:srcRect/>
          <a:stretch>
            <a:fillRect/>
          </a:stretch>
        </p:blipFill>
        <p:spPr bwMode="auto">
          <a:xfrm>
            <a:off x="6072198" y="4214818"/>
            <a:ext cx="2877078" cy="2157808"/>
          </a:xfrm>
          <a:prstGeom prst="rect">
            <a:avLst/>
          </a:prstGeom>
          <a:noFill/>
        </p:spPr>
      </p:pic>
      <p:sp>
        <p:nvSpPr>
          <p:cNvPr id="7" name="Прямоугольник 6"/>
          <p:cNvSpPr/>
          <p:nvPr/>
        </p:nvSpPr>
        <p:spPr>
          <a:xfrm>
            <a:off x="285720" y="1500174"/>
            <a:ext cx="7572428" cy="4801314"/>
          </a:xfrm>
          <a:prstGeom prst="rect">
            <a:avLst/>
          </a:prstGeom>
        </p:spPr>
        <p:txBody>
          <a:bodyPr wrap="square">
            <a:spAutoFit/>
          </a:bodyPr>
          <a:lstStyle/>
          <a:p>
            <a:r>
              <a:rPr lang="ru-RU" dirty="0" smtClean="0">
                <a:solidFill>
                  <a:schemeClr val="bg1">
                    <a:lumMod val="10000"/>
                  </a:schemeClr>
                </a:solidFill>
              </a:rPr>
              <a:t>На классном часу , посвященном Великой Отечественной войне  дети приняли решение, что каждый современный человек должен больше знать о истории своего народа, о тяжелых годах войны, о мужестве народа, ставшего победителем, несмотря на все препятствия врагов. Поэтому было принято решение  провести сбор материалов о событиях тяжелых военных лет. </a:t>
            </a:r>
          </a:p>
          <a:p>
            <a:r>
              <a:rPr lang="ru-RU" dirty="0" smtClean="0">
                <a:solidFill>
                  <a:schemeClr val="bg1">
                    <a:lumMod val="10000"/>
                  </a:schemeClr>
                </a:solidFill>
              </a:rPr>
              <a:t>Дети  разделились на три группы. Каждая группа получила свою тему исследования.</a:t>
            </a:r>
          </a:p>
          <a:p>
            <a:endParaRPr lang="ru-RU" dirty="0" smtClean="0">
              <a:solidFill>
                <a:schemeClr val="bg1">
                  <a:lumMod val="10000"/>
                </a:schemeClr>
              </a:solidFill>
            </a:endParaRPr>
          </a:p>
          <a:p>
            <a:r>
              <a:rPr lang="ru-RU" b="1" dirty="0" smtClean="0">
                <a:solidFill>
                  <a:schemeClr val="bg1">
                    <a:lumMod val="10000"/>
                  </a:schemeClr>
                </a:solidFill>
              </a:rPr>
              <a:t>Тема  первой группы</a:t>
            </a:r>
          </a:p>
          <a:p>
            <a:r>
              <a:rPr lang="ru-RU" dirty="0" smtClean="0">
                <a:solidFill>
                  <a:srgbClr val="FF0000"/>
                </a:solidFill>
              </a:rPr>
              <a:t> </a:t>
            </a:r>
            <a:r>
              <a:rPr lang="ru-RU" b="1" dirty="0" smtClean="0">
                <a:solidFill>
                  <a:srgbClr val="FF0000"/>
                </a:solidFill>
              </a:rPr>
              <a:t> «Подвиг Новоуральцев в истории Победы»</a:t>
            </a:r>
            <a:endParaRPr lang="ru-RU" dirty="0" smtClean="0">
              <a:solidFill>
                <a:srgbClr val="FF0000"/>
              </a:solidFill>
            </a:endParaRPr>
          </a:p>
          <a:p>
            <a:endParaRPr lang="ru-RU" dirty="0" smtClean="0">
              <a:solidFill>
                <a:srgbClr val="FF0000"/>
              </a:solidFill>
            </a:endParaRPr>
          </a:p>
          <a:p>
            <a:r>
              <a:rPr lang="ru-RU" b="1" dirty="0" smtClean="0">
                <a:solidFill>
                  <a:schemeClr val="bg1">
                    <a:lumMod val="10000"/>
                  </a:schemeClr>
                </a:solidFill>
              </a:rPr>
              <a:t>Тема второй группы</a:t>
            </a:r>
          </a:p>
          <a:p>
            <a:r>
              <a:rPr lang="ru-RU" b="1" dirty="0" smtClean="0">
                <a:solidFill>
                  <a:srgbClr val="FF0000"/>
                </a:solidFill>
              </a:rPr>
              <a:t>          «Детство, опаленное войной»</a:t>
            </a:r>
            <a:endParaRPr lang="ru-RU" dirty="0" smtClean="0"/>
          </a:p>
          <a:p>
            <a:endParaRPr lang="ru-RU" b="1" dirty="0" smtClean="0">
              <a:solidFill>
                <a:srgbClr val="FF0000"/>
              </a:solidFill>
            </a:endParaRPr>
          </a:p>
          <a:p>
            <a:r>
              <a:rPr lang="ru-RU" b="1" dirty="0" smtClean="0">
                <a:solidFill>
                  <a:schemeClr val="tx1">
                    <a:lumMod val="10000"/>
                  </a:schemeClr>
                </a:solidFill>
              </a:rPr>
              <a:t>Тема третьей группы</a:t>
            </a:r>
          </a:p>
          <a:p>
            <a:r>
              <a:rPr lang="ru-RU" b="1" dirty="0" smtClean="0">
                <a:solidFill>
                  <a:srgbClr val="FF0000"/>
                </a:solidFill>
              </a:rPr>
              <a:t>                            «Героизм тружеников  тыла»             </a:t>
            </a:r>
            <a:endParaRPr lang="ru-RU" b="1"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400" dirty="0" smtClean="0"/>
              <a:t/>
            </a:r>
            <a:br>
              <a:rPr lang="ru-RU" sz="2400" dirty="0" smtClean="0"/>
            </a:br>
            <a:r>
              <a:rPr lang="ru-RU" sz="2400" dirty="0" smtClean="0"/>
              <a:t/>
            </a:r>
            <a:br>
              <a:rPr lang="ru-RU" sz="2400" dirty="0" smtClean="0"/>
            </a:br>
            <a:r>
              <a:rPr lang="ru-RU" sz="2400" dirty="0" smtClean="0"/>
              <a:t/>
            </a:r>
            <a:br>
              <a:rPr lang="ru-RU" sz="2400" dirty="0" smtClean="0"/>
            </a:br>
            <a:r>
              <a:rPr lang="ru-RU" sz="2400" dirty="0" smtClean="0">
                <a:solidFill>
                  <a:schemeClr val="tx1">
                    <a:lumMod val="25000"/>
                  </a:schemeClr>
                </a:solidFill>
                <a:effectLst/>
              </a:rPr>
              <a:t>В рамках работы над проектом,  ребята посетили Муниципальное учреждение культуры Новоуральский историко - краеведческий музей, где изучили  материалы зала  боевой славы . Много интересного  узнали  о предметах военного быта, которые были привезены с поля боя, выжившими солдатами</a:t>
            </a:r>
            <a:r>
              <a:rPr lang="ru-RU" sz="2400" dirty="0" smtClean="0">
                <a:solidFill>
                  <a:schemeClr val="tx1">
                    <a:lumMod val="25000"/>
                  </a:schemeClr>
                </a:solidFill>
              </a:rPr>
              <a:t/>
            </a:r>
            <a:br>
              <a:rPr lang="ru-RU" sz="2400" dirty="0" smtClean="0">
                <a:solidFill>
                  <a:schemeClr val="tx1">
                    <a:lumMod val="25000"/>
                  </a:schemeClr>
                </a:solidFill>
              </a:rPr>
            </a:br>
            <a:endParaRPr lang="ru-RU" sz="2400" dirty="0">
              <a:solidFill>
                <a:schemeClr val="tx1">
                  <a:lumMod val="25000"/>
                </a:schemeClr>
              </a:solidFill>
            </a:endParaRPr>
          </a:p>
        </p:txBody>
      </p:sp>
      <p:pic>
        <p:nvPicPr>
          <p:cNvPr id="5" name="Picture 5"/>
          <p:cNvPicPr>
            <a:picLocks noChangeAspect="1" noChangeArrowheads="1"/>
          </p:cNvPicPr>
          <p:nvPr/>
        </p:nvPicPr>
        <p:blipFill>
          <a:blip r:embed="rId2" cstate="print"/>
          <a:srcRect/>
          <a:stretch>
            <a:fillRect/>
          </a:stretch>
        </p:blipFill>
        <p:spPr bwMode="auto">
          <a:xfrm>
            <a:off x="500034" y="2428868"/>
            <a:ext cx="2865323" cy="2109768"/>
          </a:xfrm>
          <a:prstGeom prst="rect">
            <a:avLst/>
          </a:prstGeom>
          <a:noFill/>
          <a:ln w="9525">
            <a:solidFill>
              <a:schemeClr val="tx1">
                <a:lumMod val="10000"/>
              </a:schemeClr>
            </a:solidFill>
            <a:miter lim="800000"/>
            <a:headEnd/>
            <a:tailEnd/>
          </a:ln>
        </p:spPr>
      </p:pic>
      <p:pic>
        <p:nvPicPr>
          <p:cNvPr id="6" name="Picture 6"/>
          <p:cNvPicPr>
            <a:picLocks noChangeAspect="1" noChangeArrowheads="1"/>
          </p:cNvPicPr>
          <p:nvPr/>
        </p:nvPicPr>
        <p:blipFill>
          <a:blip r:embed="rId3" cstate="print"/>
          <a:srcRect/>
          <a:stretch>
            <a:fillRect/>
          </a:stretch>
        </p:blipFill>
        <p:spPr>
          <a:xfrm>
            <a:off x="3929058" y="2285992"/>
            <a:ext cx="4071966" cy="2219327"/>
          </a:xfrm>
          <a:prstGeom prst="rect">
            <a:avLst/>
          </a:prstGeom>
          <a:ln>
            <a:solidFill>
              <a:schemeClr val="tx1">
                <a:lumMod val="25000"/>
              </a:schemeClr>
            </a:solidFill>
          </a:ln>
        </p:spPr>
      </p:pic>
      <p:pic>
        <p:nvPicPr>
          <p:cNvPr id="2051" name="Picture 3" descr="J:\Зал боевой славы\11. КП 1801.JPG"/>
          <p:cNvPicPr>
            <a:picLocks noChangeAspect="1" noChangeArrowheads="1"/>
          </p:cNvPicPr>
          <p:nvPr/>
        </p:nvPicPr>
        <p:blipFill>
          <a:blip r:embed="rId4" cstate="print"/>
          <a:srcRect/>
          <a:stretch>
            <a:fillRect/>
          </a:stretch>
        </p:blipFill>
        <p:spPr bwMode="auto">
          <a:xfrm>
            <a:off x="714348" y="4786322"/>
            <a:ext cx="1406769" cy="1800000"/>
          </a:xfrm>
          <a:prstGeom prst="rect">
            <a:avLst/>
          </a:prstGeom>
          <a:noFill/>
        </p:spPr>
      </p:pic>
      <p:pic>
        <p:nvPicPr>
          <p:cNvPr id="2052" name="Picture 4" descr="J:\Зал боевой славы\фляжка.JPG"/>
          <p:cNvPicPr>
            <a:picLocks noChangeAspect="1" noChangeArrowheads="1"/>
          </p:cNvPicPr>
          <p:nvPr/>
        </p:nvPicPr>
        <p:blipFill>
          <a:blip r:embed="rId5" cstate="print"/>
          <a:srcRect/>
          <a:stretch>
            <a:fillRect/>
          </a:stretch>
        </p:blipFill>
        <p:spPr bwMode="auto">
          <a:xfrm>
            <a:off x="2714612" y="4786322"/>
            <a:ext cx="1350000" cy="1800000"/>
          </a:xfrm>
          <a:prstGeom prst="rect">
            <a:avLst/>
          </a:prstGeom>
          <a:noFill/>
        </p:spPr>
      </p:pic>
      <p:pic>
        <p:nvPicPr>
          <p:cNvPr id="2053" name="Picture 5" descr="J:\Зал боевой славы\DSC03566.JPG"/>
          <p:cNvPicPr>
            <a:picLocks noChangeAspect="1" noChangeArrowheads="1"/>
          </p:cNvPicPr>
          <p:nvPr/>
        </p:nvPicPr>
        <p:blipFill>
          <a:blip r:embed="rId6" cstate="print"/>
          <a:srcRect/>
          <a:stretch>
            <a:fillRect/>
          </a:stretch>
        </p:blipFill>
        <p:spPr bwMode="auto">
          <a:xfrm rot="5400000">
            <a:off x="4539892" y="4961306"/>
            <a:ext cx="1971372" cy="1478529"/>
          </a:xfrm>
          <a:prstGeom prst="rect">
            <a:avLst/>
          </a:prstGeom>
          <a:noFill/>
        </p:spPr>
      </p:pic>
      <p:pic>
        <p:nvPicPr>
          <p:cNvPr id="2054" name="Picture 6" descr="J:\Зал боевой славы\1 витрина 3-6.JPG"/>
          <p:cNvPicPr>
            <a:picLocks noChangeAspect="1" noChangeArrowheads="1"/>
          </p:cNvPicPr>
          <p:nvPr/>
        </p:nvPicPr>
        <p:blipFill>
          <a:blip r:embed="rId7" cstate="print"/>
          <a:srcRect/>
          <a:stretch>
            <a:fillRect/>
          </a:stretch>
        </p:blipFill>
        <p:spPr bwMode="auto">
          <a:xfrm>
            <a:off x="6786578" y="4714884"/>
            <a:ext cx="1428760" cy="190501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643050"/>
            <a:ext cx="8258204" cy="1000132"/>
          </a:xfrm>
        </p:spPr>
        <p:txBody>
          <a:bodyPr>
            <a:normAutofit fontScale="90000"/>
          </a:bodyPr>
          <a:lstStyle/>
          <a:p>
            <a:r>
              <a:rPr lang="ru-RU" sz="2400" dirty="0" smtClean="0"/>
              <a:t>  </a:t>
            </a:r>
            <a:br>
              <a:rPr lang="ru-RU" sz="2400" dirty="0" smtClean="0"/>
            </a:br>
            <a:r>
              <a:rPr lang="ru-RU" sz="2400" dirty="0" smtClean="0"/>
              <a:t/>
            </a:r>
            <a:br>
              <a:rPr lang="ru-RU" sz="2400" dirty="0" smtClean="0"/>
            </a:br>
            <a:r>
              <a:rPr lang="ru-RU" sz="2400" dirty="0" smtClean="0"/>
              <a:t/>
            </a:r>
            <a:br>
              <a:rPr lang="ru-RU" sz="2400" dirty="0" smtClean="0"/>
            </a:br>
            <a:r>
              <a:rPr lang="ru-RU" sz="2400" dirty="0" smtClean="0"/>
              <a:t/>
            </a:r>
            <a:br>
              <a:rPr lang="ru-RU" sz="2400" dirty="0" smtClean="0"/>
            </a:br>
            <a:r>
              <a:rPr lang="ru-RU" sz="2400" dirty="0" smtClean="0"/>
              <a:t/>
            </a:r>
            <a:br>
              <a:rPr lang="ru-RU" sz="2400" dirty="0" smtClean="0"/>
            </a:br>
            <a:r>
              <a:rPr lang="ru-RU" sz="2400" dirty="0" smtClean="0"/>
              <a:t/>
            </a:r>
            <a:br>
              <a:rPr lang="ru-RU" sz="2400" dirty="0" smtClean="0"/>
            </a:br>
            <a:r>
              <a:rPr lang="ru-RU" sz="2400" dirty="0" smtClean="0"/>
              <a:t/>
            </a:r>
            <a:br>
              <a:rPr lang="ru-RU" sz="2400" dirty="0" smtClean="0"/>
            </a:br>
            <a:r>
              <a:rPr lang="ru-RU" sz="4000" dirty="0" smtClean="0"/>
              <a:t>Второй этап проекта</a:t>
            </a:r>
            <a:br>
              <a:rPr lang="ru-RU" sz="4000" dirty="0" smtClean="0"/>
            </a:br>
            <a:r>
              <a:rPr lang="ru-RU" sz="4000" dirty="0" smtClean="0"/>
              <a:t> Творческий отчет групп по темам исследования</a:t>
            </a:r>
            <a:br>
              <a:rPr lang="ru-RU" sz="4000" dirty="0" smtClean="0"/>
            </a:br>
            <a:r>
              <a:rPr lang="ru-RU" sz="4000" dirty="0" smtClean="0"/>
              <a:t/>
            </a:r>
            <a:br>
              <a:rPr lang="ru-RU" sz="4000" dirty="0" smtClean="0"/>
            </a:br>
            <a:r>
              <a:rPr lang="ru-RU" sz="3600" dirty="0" smtClean="0">
                <a:solidFill>
                  <a:srgbClr val="FF0000"/>
                </a:solidFill>
              </a:rPr>
              <a:t> </a:t>
            </a:r>
            <a:br>
              <a:rPr lang="ru-RU" sz="3600" dirty="0" smtClean="0">
                <a:solidFill>
                  <a:srgbClr val="FF0000"/>
                </a:solidFill>
              </a:rPr>
            </a:br>
            <a:r>
              <a:rPr lang="ru-RU" sz="3600" dirty="0" smtClean="0">
                <a:solidFill>
                  <a:srgbClr val="FF0000"/>
                </a:solidFill>
              </a:rPr>
              <a:t>«Подвиг Новоуральцев в истории Победы» </a:t>
            </a:r>
            <a:r>
              <a:rPr lang="ru-RU" sz="4000" dirty="0" smtClean="0"/>
              <a:t/>
            </a:r>
            <a:br>
              <a:rPr lang="ru-RU" sz="4000" dirty="0" smtClean="0"/>
            </a:br>
            <a:r>
              <a:rPr lang="ru-RU" sz="4000" dirty="0" smtClean="0"/>
              <a:t>            </a:t>
            </a:r>
            <a:br>
              <a:rPr lang="ru-RU" sz="4000" dirty="0" smtClean="0"/>
            </a:br>
            <a:r>
              <a:rPr lang="ru-RU" sz="4000" dirty="0" smtClean="0"/>
              <a:t/>
            </a:r>
            <a:br>
              <a:rPr lang="ru-RU" sz="4000" dirty="0" smtClean="0"/>
            </a:br>
            <a:r>
              <a:rPr lang="ru-RU" sz="4000" dirty="0" smtClean="0"/>
              <a:t>                   </a:t>
            </a:r>
            <a:r>
              <a:rPr lang="ru-RU" sz="2400" dirty="0" smtClean="0"/>
              <a:t>Кирилл </a:t>
            </a:r>
            <a:r>
              <a:rPr lang="ru-RU" sz="2400" dirty="0" err="1" smtClean="0"/>
              <a:t>Оляницкий</a:t>
            </a:r>
            <a:r>
              <a:rPr lang="ru-RU" sz="2400" dirty="0" smtClean="0"/>
              <a:t> вел поисковую работу в архивных фондах ветеранов </a:t>
            </a:r>
            <a:r>
              <a:rPr lang="ru-RU" sz="2400" dirty="0" err="1" smtClean="0"/>
              <a:t>ВОв</a:t>
            </a:r>
            <a:r>
              <a:rPr lang="ru-RU" sz="2400" dirty="0" smtClean="0"/>
              <a:t> и с гордостью сообщил всем ребятам класса, что жительницы нашего города стояли на защите Москвы.</a:t>
            </a:r>
            <a:endParaRPr lang="ru-RU" sz="2400" dirty="0"/>
          </a:p>
        </p:txBody>
      </p:sp>
      <p:sp>
        <p:nvSpPr>
          <p:cNvPr id="3075" name="Text Box 3"/>
          <p:cNvSpPr txBox="1">
            <a:spLocks noChangeArrowheads="1"/>
          </p:cNvSpPr>
          <p:nvPr/>
        </p:nvSpPr>
        <p:spPr bwMode="auto">
          <a:xfrm>
            <a:off x="-1825625" y="657225"/>
            <a:ext cx="18351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3085" name="Rectangle 13"/>
          <p:cNvSpPr>
            <a:spLocks noChangeArrowheads="1"/>
          </p:cNvSpPr>
          <p:nvPr/>
        </p:nvSpPr>
        <p:spPr bwMode="auto">
          <a:xfrm>
            <a:off x="0" y="457200"/>
            <a:ext cx="1385316"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rPr>
              <a:t>               </a:t>
            </a:r>
            <a:endParaRPr kumimoji="0" lang="ru-RU" sz="1100" b="0" i="0" u="none" strike="noStrike" cap="none" normalizeH="0" baseline="0" dirty="0" smtClean="0">
              <a:ln>
                <a:noFill/>
              </a:ln>
              <a:solidFill>
                <a:schemeClr val="tx1"/>
              </a:solidFill>
              <a:effectLst/>
              <a:latin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3087" name="Rectangle 15"/>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3089" name="Rectangle 17"/>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rPr>
              <a:t>                                                                                         </a:t>
            </a:r>
            <a:endParaRPr kumimoji="0" lang="ru-RU" sz="1100" b="0" i="0" u="none" strike="noStrike" cap="none" normalizeH="0" baseline="0" dirty="0" smtClean="0">
              <a:ln>
                <a:noFill/>
              </a:ln>
              <a:solidFill>
                <a:schemeClr val="tx1"/>
              </a:solidFill>
              <a:effectLst/>
              <a:latin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3093" name="Rectangle 2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endParaRPr>
          </a:p>
        </p:txBody>
      </p:sp>
      <p:pic>
        <p:nvPicPr>
          <p:cNvPr id="3094" name="Picture 22"/>
          <p:cNvPicPr>
            <a:picLocks noChangeAspect="1" noChangeArrowheads="1"/>
          </p:cNvPicPr>
          <p:nvPr/>
        </p:nvPicPr>
        <p:blipFill>
          <a:blip r:embed="rId2" cstate="print"/>
          <a:srcRect l="27025" t="64302" r="54216" b="1285"/>
          <a:stretch>
            <a:fillRect/>
          </a:stretch>
        </p:blipFill>
        <p:spPr bwMode="auto">
          <a:xfrm>
            <a:off x="1357290" y="3571876"/>
            <a:ext cx="1071570" cy="1596115"/>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1000108"/>
            <a:ext cx="8229600" cy="5857892"/>
          </a:xfrm>
        </p:spPr>
        <p:txBody>
          <a:bodyPr>
            <a:normAutofit fontScale="55000" lnSpcReduction="20000"/>
          </a:bodyPr>
          <a:lstStyle/>
          <a:p>
            <a:r>
              <a:rPr lang="ru-RU" sz="3300" dirty="0" smtClean="0">
                <a:solidFill>
                  <a:schemeClr val="tx1">
                    <a:lumMod val="10000"/>
                  </a:schemeClr>
                </a:solidFill>
              </a:rPr>
              <a:t>Чем дальше от нас грозовые сороковые годы прошлого столетия, тем меньше очевидцев того героического времени остается среди нас. И тем дороже оказываются их воспоминания. Надо знать и помнить, что в гитлеровских планах значилось повальное уничтожение цыган, евреев, армян, украинцев и более половины остальных славян, чтобы будущее население России не оказалось перед такой же бедой-угрозой. Лишь зная это, можно понять то героическое самоотречение, которое проявляли и проявляют люди старшего поколения, живые свидетели истории.</a:t>
            </a:r>
          </a:p>
          <a:p>
            <a:r>
              <a:rPr lang="ru-RU" sz="3300" dirty="0" smtClean="0">
                <a:solidFill>
                  <a:schemeClr val="tx1">
                    <a:lumMod val="10000"/>
                  </a:schemeClr>
                </a:solidFill>
              </a:rPr>
              <a:t> Возвращаясь к временам Великой Отечественной войны 1941-1945 годов, впору сейчас, в канун </a:t>
            </a:r>
            <a:r>
              <a:rPr lang="en-US" sz="3300" dirty="0" smtClean="0">
                <a:solidFill>
                  <a:schemeClr val="tx1">
                    <a:lumMod val="10000"/>
                  </a:schemeClr>
                </a:solidFill>
              </a:rPr>
              <a:t>7</a:t>
            </a:r>
            <a:r>
              <a:rPr lang="ru-RU" sz="3300" dirty="0" smtClean="0">
                <a:solidFill>
                  <a:schemeClr val="tx1">
                    <a:lumMod val="10000"/>
                  </a:schemeClr>
                </a:solidFill>
              </a:rPr>
              <a:t>5-летия Победы привести слова известного авиаконструктора А.Я. Яковлева: «Если бы когда-нибудь решено было поставить памятник героям, защищавшим столицу СССР от воздушных налетов, я предложил бы воздвигнуть на высоком постаменте бронзовую фигуру молодой зенитчицы в пилотке»…</a:t>
            </a:r>
          </a:p>
          <a:p>
            <a:r>
              <a:rPr lang="ru-RU" sz="3300" dirty="0" smtClean="0">
                <a:solidFill>
                  <a:schemeClr val="tx1">
                    <a:lumMod val="10000"/>
                  </a:schemeClr>
                </a:solidFill>
              </a:rPr>
              <a:t>Эти слова имеют самое непосредственное отношение к Уралу. Потому что 15 апреля 1942 года, из Свердловска в Москву ушел первый эшелон под номером 1237 с двумя тысячами девушек добровольцев, подавших заявления идти на фронт, бить проклятых фашистов. Им, была уготована судьба, быть не только санитарками, медсестрами, радистками, но и зенитчицами, пулеметчицами.</a:t>
            </a:r>
          </a:p>
          <a:p>
            <a:r>
              <a:rPr lang="ru-RU" sz="3300" dirty="0" smtClean="0">
                <a:solidFill>
                  <a:schemeClr val="tx1">
                    <a:lumMod val="10000"/>
                  </a:schemeClr>
                </a:solidFill>
              </a:rPr>
              <a:t> </a:t>
            </a:r>
          </a:p>
          <a:p>
            <a:r>
              <a:rPr lang="ru-RU" dirty="0" smtClean="0">
                <a:solidFill>
                  <a:schemeClr val="tx1">
                    <a:lumMod val="10000"/>
                  </a:schemeClr>
                </a:solidFill>
              </a:rPr>
              <a:t> </a:t>
            </a:r>
          </a:p>
          <a:p>
            <a:endParaRPr lang="ru-RU" dirty="0">
              <a:solidFill>
                <a:schemeClr val="tx1">
                  <a:lumMod val="10000"/>
                </a:schemeClr>
              </a:solidFill>
            </a:endParaRPr>
          </a:p>
        </p:txBody>
      </p:sp>
      <p:sp>
        <p:nvSpPr>
          <p:cNvPr id="7" name="Прямоугольник 6"/>
          <p:cNvSpPr/>
          <p:nvPr/>
        </p:nvSpPr>
        <p:spPr>
          <a:xfrm>
            <a:off x="1357290" y="214290"/>
            <a:ext cx="6405600" cy="584775"/>
          </a:xfrm>
          <a:prstGeom prst="rect">
            <a:avLst/>
          </a:prstGeom>
        </p:spPr>
        <p:txBody>
          <a:bodyPr wrap="none">
            <a:spAutoFit/>
          </a:bodyPr>
          <a:lstStyle/>
          <a:p>
            <a:r>
              <a:rPr lang="ru-RU" sz="3200" b="1" dirty="0" smtClean="0">
                <a:solidFill>
                  <a:srgbClr val="FF0000"/>
                </a:solidFill>
              </a:rPr>
              <a:t>«</a:t>
            </a:r>
            <a:r>
              <a:rPr lang="ru-RU" sz="3200" b="1" dirty="0" err="1" smtClean="0">
                <a:solidFill>
                  <a:srgbClr val="FF0000"/>
                </a:solidFill>
              </a:rPr>
              <a:t>Уралочки</a:t>
            </a:r>
            <a:r>
              <a:rPr lang="ru-RU" sz="3200" b="1" dirty="0" smtClean="0">
                <a:solidFill>
                  <a:srgbClr val="FF0000"/>
                </a:solidFill>
              </a:rPr>
              <a:t> на защите Москвы»</a:t>
            </a:r>
            <a:endParaRPr lang="ru-RU" sz="3200"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14480" y="428604"/>
            <a:ext cx="7115196" cy="6000792"/>
          </a:xfrm>
        </p:spPr>
        <p:txBody>
          <a:bodyPr>
            <a:normAutofit fontScale="55000" lnSpcReduction="20000"/>
          </a:bodyPr>
          <a:lstStyle/>
          <a:p>
            <a:r>
              <a:rPr lang="ru-RU" sz="3600" dirty="0" smtClean="0">
                <a:solidFill>
                  <a:schemeClr val="tx1">
                    <a:lumMod val="10000"/>
                  </a:schemeClr>
                </a:solidFill>
              </a:rPr>
              <a:t>В начале апреля 1942 года девушки-комсомолки Свердловской области обратились в военкоматы с просьбой отправить  их добровольно на фронт. Правительство дало добро. Отбор был строгим. Девушки не знали, куда их привезут, чему обучат, что им придется делать на войне. Они шли воевать, чтобы защитить Родину. Они были готовы ко всему, к самому трудному, к самому опасному. В нашем городе и сейчас живут те самые девушки, которые защищали небо Москвы. Уральским девушкам выпала честь до конца войны защищать московское небо. Прибытие девушек в часть и соединения ПВО Москвы позволило командованию высвободить для  фронта сразу около 10 тысяч мужчин. Всего же в течение года сюда было направлено более 20 тысяч девушек из Московской, Кировской, Ивановской областей и с Урала. Из первого призыва было сформировано 13 дивизий Противовоздушной обороны. </a:t>
            </a:r>
          </a:p>
          <a:p>
            <a:r>
              <a:rPr lang="ru-RU" sz="3600" dirty="0" smtClean="0">
                <a:solidFill>
                  <a:schemeClr val="tx1">
                    <a:lumMod val="10000"/>
                  </a:schemeClr>
                </a:solidFill>
              </a:rPr>
              <a:t>Надев солдатские шинели и приняв присягу, они становились зенитчицами, пулеметчицами, авиационными специалистами, прожектористами, аэростатчицами, связистами, шоферами. </a:t>
            </a:r>
          </a:p>
          <a:p>
            <a:endParaRPr lang="ru-RU" dirty="0"/>
          </a:p>
        </p:txBody>
      </p:sp>
      <p:pic>
        <p:nvPicPr>
          <p:cNvPr id="4" name="Picture 10" descr="DSC03425"/>
          <p:cNvPicPr>
            <a:picLocks noChangeAspect="1" noChangeArrowheads="1"/>
          </p:cNvPicPr>
          <p:nvPr/>
        </p:nvPicPr>
        <p:blipFill>
          <a:blip r:embed="rId2" cstate="print"/>
          <a:srcRect/>
          <a:stretch>
            <a:fillRect/>
          </a:stretch>
        </p:blipFill>
        <p:spPr bwMode="auto">
          <a:xfrm>
            <a:off x="500034" y="285728"/>
            <a:ext cx="1571635" cy="2030215"/>
          </a:xfrm>
          <a:prstGeom prst="rect">
            <a:avLst/>
          </a:prstGeom>
          <a:noFill/>
          <a:ln>
            <a:solidFill>
              <a:srgbClr val="FF0000"/>
            </a:solidFill>
          </a:ln>
        </p:spPr>
      </p:pic>
      <p:pic>
        <p:nvPicPr>
          <p:cNvPr id="1026" name="Picture 2"/>
          <p:cNvPicPr>
            <a:picLocks noChangeAspect="1" noChangeArrowheads="1"/>
          </p:cNvPicPr>
          <p:nvPr/>
        </p:nvPicPr>
        <p:blipFill>
          <a:blip r:embed="rId3" cstate="print"/>
          <a:srcRect/>
          <a:stretch>
            <a:fillRect/>
          </a:stretch>
        </p:blipFill>
        <p:spPr bwMode="auto">
          <a:xfrm>
            <a:off x="500034" y="2571744"/>
            <a:ext cx="1500198" cy="3971112"/>
          </a:xfrm>
          <a:prstGeom prst="rect">
            <a:avLst/>
          </a:prstGeom>
          <a:noFill/>
          <a:ln>
            <a:solidFill>
              <a:srgbClr val="FF0000"/>
            </a:solidFill>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Другая 2">
      <a:dk1>
        <a:srgbClr val="DEE3EE"/>
      </a:dk1>
      <a:lt1>
        <a:srgbClr val="D8D8D8"/>
      </a:lt1>
      <a:dk2>
        <a:srgbClr val="969DAB"/>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595</TotalTime>
  <Words>3881</Words>
  <Application>Microsoft Office PowerPoint</Application>
  <PresentationFormat>Экран (4:3)</PresentationFormat>
  <Paragraphs>144</Paragraphs>
  <Slides>29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Апекс</vt:lpstr>
      <vt:lpstr>« Чтобы помнили…»</vt:lpstr>
      <vt:lpstr>Еще горячкой боя сердце билось, А в мир уже вступила тишина, Как будто время тут остановилось, не веря вдруг, что кончилась война… </vt:lpstr>
      <vt:lpstr>    К сожалению, современные девчонки и мальчишки говорят о войне и ее героях лишь накануне Дня Победы, когда  наш народ отдает дань памяти героям войны, приходя к Вечным огням и Мемориалам, напоминающим о подвиге во имя Победы</vt:lpstr>
      <vt:lpstr>Презентация PowerPoint</vt:lpstr>
      <vt:lpstr>Первый этап проекта</vt:lpstr>
      <vt:lpstr>   В рамках работы над проектом,  ребята посетили Муниципальное учреждение культуры Новоуральский историко - краеведческий музей, где изучили  материалы зала  боевой славы . Много интересного  узнали  о предметах военного быта, которые были привезены с поля боя, выжившими солдатами </vt:lpstr>
      <vt:lpstr>         Второй этап проекта  Творческий отчет групп по темам исследования    «Подвиг Новоуральцев в истории Победы»                                   Кирилл Оляницкий вел поисковую работу в архивных фондах ветеранов ВОв и с гордостью сообщил всем ребятам класса, что жительницы нашего города стояли на защите Москвы.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Женя Зайцева подготовила интересное сообщение о  героях войны, чьи имена носят улицы нашего города</vt:lpstr>
      <vt:lpstr>Презентация PowerPoint</vt:lpstr>
      <vt:lpstr>Презентация PowerPoint</vt:lpstr>
      <vt:lpstr>     Бессмертен подвиг пионеров- героев.  Группа ребят Лыкова Вероника, Сидорина Аня , Дедюхин Никита подобрали и изучили литературу, где описана жизнь и  подвиг детей. Интересные рассказы мы услышали на классном часу. А еще мы постарались и выпустили целую  стенгазету, посвященную юным героям.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Война –глазами детей</vt:lpstr>
      <vt:lpstr> Третьим (заключительным) этапом проекта станет праздник «САЛЮТ, ПОБЕДА!» </vt:lpstr>
      <vt:lpstr>Память всегда жива…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«Годы, опаленные  Войной…»</dc:title>
  <dc:creator>ADM</dc:creator>
  <cp:lastModifiedBy>Марина</cp:lastModifiedBy>
  <cp:revision>71</cp:revision>
  <dcterms:created xsi:type="dcterms:W3CDTF">2010-02-17T17:57:59Z</dcterms:created>
  <dcterms:modified xsi:type="dcterms:W3CDTF">2020-05-31T11:45:54Z</dcterms:modified>
</cp:coreProperties>
</file>