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80" r:id="rId3"/>
    <p:sldId id="286" r:id="rId4"/>
    <p:sldId id="258" r:id="rId5"/>
    <p:sldId id="260" r:id="rId6"/>
    <p:sldId id="257" r:id="rId7"/>
    <p:sldId id="261" r:id="rId8"/>
    <p:sldId id="264" r:id="rId9"/>
    <p:sldId id="278" r:id="rId10"/>
    <p:sldId id="293" r:id="rId11"/>
    <p:sldId id="263" r:id="rId12"/>
    <p:sldId id="287" r:id="rId13"/>
    <p:sldId id="279" r:id="rId14"/>
    <p:sldId id="262" r:id="rId15"/>
    <p:sldId id="288" r:id="rId16"/>
    <p:sldId id="285" r:id="rId17"/>
    <p:sldId id="282" r:id="rId18"/>
    <p:sldId id="284" r:id="rId19"/>
    <p:sldId id="294" r:id="rId20"/>
    <p:sldId id="291" r:id="rId21"/>
    <p:sldId id="289" r:id="rId22"/>
    <p:sldId id="29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1" autoAdjust="0"/>
    <p:restoredTop sz="94660"/>
  </p:normalViewPr>
  <p:slideViewPr>
    <p:cSldViewPr>
      <p:cViewPr varScale="1">
        <p:scale>
          <a:sx n="98" d="100"/>
          <a:sy n="98" d="100"/>
        </p:scale>
        <p:origin x="-11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энергетическая ценность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завтрака</c:v>
                </c:pt>
                <c:pt idx="1">
                  <c:v>обеда</c:v>
                </c:pt>
                <c:pt idx="2">
                  <c:v>полдника</c:v>
                </c:pt>
                <c:pt idx="3">
                  <c:v>ужина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0.3000000000000001</c:v>
                </c:pt>
                <c:pt idx="1">
                  <c:v>0.4</c:v>
                </c:pt>
                <c:pt idx="2">
                  <c:v>0.15000000000000005</c:v>
                </c:pt>
                <c:pt idx="3">
                  <c:v>0.25</c:v>
                </c:pt>
              </c:numCache>
            </c:numRef>
          </c:val>
        </c:ser>
        <c:shape val="box"/>
        <c:axId val="154924928"/>
        <c:axId val="150475136"/>
        <c:axId val="0"/>
      </c:bar3DChart>
      <c:catAx>
        <c:axId val="154924928"/>
        <c:scaling>
          <c:orientation val="minMax"/>
        </c:scaling>
        <c:axPos val="b"/>
        <c:tickLblPos val="nextTo"/>
        <c:crossAx val="150475136"/>
        <c:crosses val="autoZero"/>
        <c:auto val="1"/>
        <c:lblAlgn val="ctr"/>
        <c:lblOffset val="100"/>
      </c:catAx>
      <c:valAx>
        <c:axId val="150475136"/>
        <c:scaling>
          <c:orientation val="minMax"/>
        </c:scaling>
        <c:axPos val="l"/>
        <c:numFmt formatCode="0%" sourceLinked="1"/>
        <c:tickLblPos val="nextTo"/>
        <c:crossAx val="154924928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FDD1-3EF8-46D9-9961-D3C05A11F4C6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07DB-7328-4596-9002-FE2AAA25B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FDD1-3EF8-46D9-9961-D3C05A11F4C6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07DB-7328-4596-9002-FE2AAA25B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FDD1-3EF8-46D9-9961-D3C05A11F4C6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07DB-7328-4596-9002-FE2AAA25B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FDD1-3EF8-46D9-9961-D3C05A11F4C6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07DB-7328-4596-9002-FE2AAA25B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FDD1-3EF8-46D9-9961-D3C05A11F4C6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07DB-7328-4596-9002-FE2AAA25B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FDD1-3EF8-46D9-9961-D3C05A11F4C6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07DB-7328-4596-9002-FE2AAA25B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FDD1-3EF8-46D9-9961-D3C05A11F4C6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07DB-7328-4596-9002-FE2AAA25B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FDD1-3EF8-46D9-9961-D3C05A11F4C6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07DB-7328-4596-9002-FE2AAA25B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FDD1-3EF8-46D9-9961-D3C05A11F4C6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07DB-7328-4596-9002-FE2AAA25B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FDD1-3EF8-46D9-9961-D3C05A11F4C6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07DB-7328-4596-9002-FE2AAA25B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FDD1-3EF8-46D9-9961-D3C05A11F4C6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8A707DB-7328-4596-9002-FE2AAA25B0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5AFDD1-3EF8-46D9-9961-D3C05A11F4C6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A707DB-7328-4596-9002-FE2AAA25B0B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40768"/>
            <a:ext cx="7851648" cy="1859632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Здоровый образ жизни: правильное питание</a:t>
            </a:r>
            <a:endParaRPr lang="ru-RU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3573016"/>
            <a:ext cx="3060340" cy="237626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Выполнила:</a:t>
            </a:r>
          </a:p>
          <a:p>
            <a:pPr algn="l"/>
            <a:r>
              <a:rPr lang="ru-RU" dirty="0" err="1" smtClean="0">
                <a:solidFill>
                  <a:schemeClr val="bg1"/>
                </a:solidFill>
              </a:rPr>
              <a:t>Жардецкая</a:t>
            </a:r>
            <a:r>
              <a:rPr lang="ru-RU" dirty="0" smtClean="0">
                <a:solidFill>
                  <a:schemeClr val="bg1"/>
                </a:solidFill>
              </a:rPr>
              <a:t> Ксения</a:t>
            </a:r>
            <a:endParaRPr lang="ru-RU" dirty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Группа «Б-</a:t>
            </a:r>
            <a:r>
              <a:rPr lang="en-US" dirty="0" smtClean="0">
                <a:solidFill>
                  <a:schemeClr val="bg1"/>
                </a:solidFill>
              </a:rPr>
              <a:t>2</a:t>
            </a:r>
            <a:r>
              <a:rPr lang="ru-RU" dirty="0" smtClean="0">
                <a:solidFill>
                  <a:schemeClr val="bg1"/>
                </a:solidFill>
              </a:rPr>
              <a:t>1</a:t>
            </a:r>
            <a:r>
              <a:rPr lang="ru-RU" dirty="0">
                <a:solidFill>
                  <a:schemeClr val="bg1"/>
                </a:solidFill>
              </a:rPr>
              <a:t>»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Преподаватели:</a:t>
            </a:r>
          </a:p>
          <a:p>
            <a:pPr algn="l"/>
            <a:r>
              <a:rPr lang="ru-RU" dirty="0" err="1" smtClean="0">
                <a:solidFill>
                  <a:schemeClr val="bg1"/>
                </a:solidFill>
              </a:rPr>
              <a:t>Боробова</a:t>
            </a:r>
            <a:r>
              <a:rPr lang="ru-RU" dirty="0" smtClean="0">
                <a:solidFill>
                  <a:schemeClr val="bg1"/>
                </a:solidFill>
              </a:rPr>
              <a:t> Н.Е.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Бондаренко Э.А.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116633"/>
            <a:ext cx="5688632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</a:rPr>
              <a:t>ГОСУДАРСТВЕННОЕ </a:t>
            </a:r>
            <a:r>
              <a:rPr lang="ru-RU" sz="1100" dirty="0" smtClean="0">
                <a:solidFill>
                  <a:schemeClr val="bg1"/>
                </a:solidFill>
              </a:rPr>
              <a:t>БЮДЖЕТНОЕ </a:t>
            </a:r>
            <a:r>
              <a:rPr lang="ru-RU" sz="1100" dirty="0" err="1" smtClean="0">
                <a:solidFill>
                  <a:schemeClr val="bg1"/>
                </a:solidFill>
              </a:rPr>
              <a:t>ПРОФЕССИОНАЛЬНОе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ОБРАЗОВАТЕЛЬНОЕ УЧРЕЖДЕНИЕ </a:t>
            </a:r>
          </a:p>
          <a:p>
            <a:pPr algn="ctr"/>
            <a:r>
              <a:rPr lang="ru-RU" sz="1100" dirty="0">
                <a:solidFill>
                  <a:schemeClr val="bg1"/>
                </a:solidFill>
              </a:rPr>
              <a:t>СРЕДНЕГО  ПРОФЕССИОНАЛЬНОГО ОБРАЗОВАНИЯ</a:t>
            </a:r>
          </a:p>
          <a:p>
            <a:pPr algn="ctr"/>
            <a:r>
              <a:rPr lang="ru-RU" sz="1100" dirty="0">
                <a:solidFill>
                  <a:schemeClr val="bg1"/>
                </a:solidFill>
              </a:rPr>
              <a:t>«КРАСНОДАРСКИЙ КРАЕВОЙ БАЗОВЫЙ МЕДИЦИНСКИЙ КОЛЛЕДЖ»</a:t>
            </a:r>
          </a:p>
          <a:p>
            <a:pPr algn="ctr"/>
            <a:r>
              <a:rPr lang="ru-RU" sz="1100" dirty="0">
                <a:solidFill>
                  <a:schemeClr val="bg1"/>
                </a:solidFill>
              </a:rPr>
              <a:t>МИНИСТЕРСТВА ЗДРАВООХРАНЕНИЯ КРАСНОДАРСКОГО </a:t>
            </a:r>
            <a:r>
              <a:rPr lang="ru-RU" sz="1100" dirty="0" smtClean="0">
                <a:solidFill>
                  <a:schemeClr val="bg1"/>
                </a:solidFill>
              </a:rPr>
              <a:t>КРАЯ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Специальность «Сестринское дело»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5602" name="Picture 2" descr="C:\Users\admin\Desktop\пп\images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29001"/>
            <a:ext cx="3653271" cy="2592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12436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Белки </a:t>
            </a: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32856"/>
            <a:ext cx="4896544" cy="407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87042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Жиры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Оптимальной объем: </a:t>
            </a:r>
            <a:r>
              <a:rPr lang="ru-RU" dirty="0" smtClean="0"/>
              <a:t>15-30 </a:t>
            </a:r>
            <a:r>
              <a:rPr lang="ru-RU" dirty="0"/>
              <a:t>% суточной </a:t>
            </a:r>
            <a:r>
              <a:rPr lang="ru-RU" dirty="0" smtClean="0"/>
              <a:t>калорийности</a:t>
            </a:r>
          </a:p>
          <a:p>
            <a:r>
              <a:rPr lang="ru-RU" dirty="0" smtClean="0"/>
              <a:t>1 г на 1 кг веса</a:t>
            </a:r>
          </a:p>
          <a:p>
            <a:r>
              <a:rPr lang="ru-RU" dirty="0" smtClean="0"/>
              <a:t>Соотношение животного и растительного должно быть 30% и 70%.</a:t>
            </a:r>
          </a:p>
        </p:txBody>
      </p:sp>
      <p:pic>
        <p:nvPicPr>
          <p:cNvPr id="20482" name="Picture 2" descr="C:\Users\admin\Desktop\пп\images (2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196668"/>
            <a:ext cx="3423146" cy="26106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63498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Жиры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Вместе с жирами в организм поступают жирорастворимые витамины</a:t>
            </a:r>
          </a:p>
          <a:p>
            <a:r>
              <a:rPr lang="ru-RU" sz="2400" dirty="0"/>
              <a:t>В семенах и зерне содержится жира больше, чем в стеблях и листьях. Меньше всего жира в корнеплодах</a:t>
            </a:r>
          </a:p>
          <a:p>
            <a:r>
              <a:rPr lang="ru-RU" sz="2400" dirty="0"/>
              <a:t>В теле животного в зависимости т вида и возраста содержится от 3 до 50% жира.</a:t>
            </a:r>
          </a:p>
          <a:p>
            <a:endParaRPr lang="ru-RU" dirty="0"/>
          </a:p>
        </p:txBody>
      </p:sp>
      <p:pic>
        <p:nvPicPr>
          <p:cNvPr id="21506" name="Picture 2" descr="C:\Users\admin\Desktop\пп\images (2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4430858"/>
            <a:ext cx="3240360" cy="24271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84383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Жиры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Насыщенные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Ненасыщенные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Должны составлять 7-10%</a:t>
            </a:r>
          </a:p>
          <a:p>
            <a:r>
              <a:rPr lang="ru-RU" dirty="0" smtClean="0"/>
              <a:t>Содержатся в твердых маргаринах, сливочном масле и жирах животных и птиц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Должны составлять 13-20%</a:t>
            </a:r>
          </a:p>
          <a:p>
            <a:r>
              <a:rPr lang="ru-RU" dirty="0" smtClean="0"/>
              <a:t>Содержаться в подсолнечном, кукурузном, оливковом, арахисовом, рапсовом маслах, рыбе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82804"/>
            <a:ext cx="3796918" cy="2534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 descr="C:\Users\admin\Desktop\пп\images (3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23078"/>
            <a:ext cx="2448272" cy="2394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05752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Углеводы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Оптимальной </a:t>
            </a:r>
            <a:r>
              <a:rPr lang="ru-RU" dirty="0"/>
              <a:t>объем: 55-75</a:t>
            </a:r>
            <a:r>
              <a:rPr lang="ru-RU" dirty="0" smtClean="0"/>
              <a:t>% </a:t>
            </a:r>
            <a:r>
              <a:rPr lang="ru-RU" dirty="0"/>
              <a:t>суточной калорийности</a:t>
            </a:r>
          </a:p>
          <a:p>
            <a:r>
              <a:rPr lang="ru-RU" dirty="0" smtClean="0"/>
              <a:t>Основная доля приходится на крахмалосодержащие и некрахмалосодержащие и лишь 5-10% - на простые углеводы (сахара)</a:t>
            </a:r>
          </a:p>
        </p:txBody>
      </p:sp>
      <p:pic>
        <p:nvPicPr>
          <p:cNvPr id="18436" name="Picture 4" descr="C:\Users\admin\Desktop\пп\images (8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21088"/>
            <a:ext cx="3743573" cy="24911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-99392"/>
            <a:ext cx="42926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99230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Углеводы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России потребление углеводов превышает физиологические нормы в среднем на 35%, т. к. население пытается восполнить дефицит, возникший вследствие повышения цен на продукты животного происхождения, фрукты и овощи.</a:t>
            </a:r>
          </a:p>
          <a:p>
            <a:endParaRPr lang="ru-RU" dirty="0"/>
          </a:p>
        </p:txBody>
      </p:sp>
      <p:pic>
        <p:nvPicPr>
          <p:cNvPr id="12291" name="Picture 3" descr="C:\Users\admin\Desktop\пп\скачанные файлы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365104"/>
            <a:ext cx="4939754" cy="22399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59853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Углеводы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Простые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419205" y="836712"/>
            <a:ext cx="4041775" cy="654843"/>
          </a:xfrm>
        </p:spPr>
        <p:txBody>
          <a:bodyPr/>
          <a:lstStyle/>
          <a:p>
            <a:r>
              <a:rPr lang="ru-RU" dirty="0" smtClean="0"/>
              <a:t>Сложные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90364" y="2564904"/>
            <a:ext cx="2885492" cy="429309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Быстро усваиваются организмом</a:t>
            </a:r>
          </a:p>
          <a:p>
            <a:r>
              <a:rPr lang="ru-RU" sz="2400" dirty="0" smtClean="0"/>
              <a:t>Содержатся в сахаре, меде, варенье, сладостях.</a:t>
            </a:r>
            <a:endParaRPr lang="ru-RU" sz="24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995936" y="1448438"/>
            <a:ext cx="4464496" cy="38457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Плохо усваиваются организмом</a:t>
            </a:r>
          </a:p>
          <a:p>
            <a:r>
              <a:rPr lang="ru-RU" sz="2000" dirty="0" smtClean="0"/>
              <a:t>Содержатся в хлебе грубого помола, крупах, картофеле, бобовых, орехах, овощах, фруктах.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708" y="3068960"/>
            <a:ext cx="5140291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C:\Users\admin\Desktop\пп\images (3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85" y="5300918"/>
            <a:ext cx="4057994" cy="14687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41181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Режим питания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4330824" cy="466187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Питание должно быть:</a:t>
            </a:r>
          </a:p>
          <a:p>
            <a:r>
              <a:rPr lang="ru-RU" dirty="0"/>
              <a:t>Д</a:t>
            </a:r>
            <a:r>
              <a:rPr lang="ru-RU" dirty="0" smtClean="0"/>
              <a:t>робным (3-4 раза в сутки), </a:t>
            </a:r>
          </a:p>
          <a:p>
            <a:r>
              <a:rPr lang="ru-RU" dirty="0" smtClean="0"/>
              <a:t>Регулярным (в одно и то же время),</a:t>
            </a:r>
          </a:p>
          <a:p>
            <a:r>
              <a:rPr lang="ru-RU" dirty="0" smtClean="0"/>
              <a:t>Равномерным </a:t>
            </a:r>
          </a:p>
          <a:p>
            <a:r>
              <a:rPr lang="ru-RU" dirty="0" smtClean="0"/>
              <a:t>Последний прием пищи должен быть за 2-3 часа до сна.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017" y="3284984"/>
            <a:ext cx="4192260" cy="344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 descr="C:\Users\admin\Desktop\пп\скачанные файлы (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611" y="188640"/>
            <a:ext cx="4234666" cy="2792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67328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30929197"/>
              </p:ext>
            </p:extLst>
          </p:nvPr>
        </p:nvGraphicFramePr>
        <p:xfrm>
          <a:off x="457200" y="1052737"/>
          <a:ext cx="8363272" cy="5271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045354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836" y="260648"/>
            <a:ext cx="8229600" cy="1143000"/>
          </a:xfrm>
        </p:spPr>
        <p:txBody>
          <a:bodyPr/>
          <a:lstStyle/>
          <a:p>
            <a:r>
              <a:rPr lang="ru-RU" dirty="0" smtClean="0"/>
              <a:t>Пирамида питания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8836" y="1340768"/>
            <a:ext cx="8229600" cy="43891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Современная модель питания имеет вид пирамиды. В ней представлены не конкретные продукты, а пять больших групп продуктов, что позволяет разнообразить свой рацион, и выбирать те продукты, которые вам больше всего нравятся</a:t>
            </a:r>
            <a:endParaRPr lang="ru-RU" sz="2000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3324"/>
            <a:ext cx="7704856" cy="423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99940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ЗОЖ и правильное питание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Питание человека – один из самых важных факторов, напрямую влияющих на здоровье </a:t>
            </a:r>
            <a:r>
              <a:rPr lang="ru-RU" dirty="0" smtClean="0"/>
              <a:t>человека.</a:t>
            </a:r>
          </a:p>
          <a:p>
            <a:r>
              <a:rPr lang="ru-RU" dirty="0" smtClean="0"/>
              <a:t>Правильное питание – главное условие здорового образа жизни человека.</a:t>
            </a:r>
          </a:p>
        </p:txBody>
      </p:sp>
      <p:pic>
        <p:nvPicPr>
          <p:cNvPr id="1026" name="Picture 2" descr="C:\Users\admin\Desktop\пп\images (1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77072"/>
            <a:ext cx="3960440" cy="2673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77609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8"/>
            <a:ext cx="666750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43097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53462"/>
            <a:ext cx="8229600" cy="4389120"/>
          </a:xfrm>
        </p:spPr>
        <p:txBody>
          <a:bodyPr/>
          <a:lstStyle/>
          <a:p>
            <a:r>
              <a:rPr lang="ru-RU" dirty="0" smtClean="0"/>
              <a:t>Рациональное питание – это не диеты и не особая строгость к своему организму. Это та норма, освоив которую вы почувствуете себя лучше, а ваш организм скажет вам за это «спасибо» в виде сохранения здоровья, высокой умственной и физической работоспособности и активному долголетию!</a:t>
            </a:r>
            <a:endParaRPr lang="ru-RU" dirty="0"/>
          </a:p>
        </p:txBody>
      </p:sp>
      <p:pic>
        <p:nvPicPr>
          <p:cNvPr id="11268" name="Picture 4" descr="C:\Users\admin\Desktop\пп\скачанные файлы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38709"/>
            <a:ext cx="3638574" cy="32122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42477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628800"/>
            <a:ext cx="6624736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29000"/>
            <a:ext cx="4291956" cy="206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37727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Правильное питание дает возможность: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Сохранить здоровье и привлекательную внешность</a:t>
            </a:r>
          </a:p>
          <a:p>
            <a:r>
              <a:rPr lang="ru-RU" dirty="0" smtClean="0"/>
              <a:t>Предупредить и уменьшить риск развития хронических заболеваний</a:t>
            </a:r>
          </a:p>
          <a:p>
            <a:r>
              <a:rPr lang="ru-RU" dirty="0" smtClean="0"/>
              <a:t>Оставаться стройными, красивыми и активными</a:t>
            </a:r>
            <a:endParaRPr lang="ru-RU" dirty="0"/>
          </a:p>
        </p:txBody>
      </p:sp>
      <p:pic>
        <p:nvPicPr>
          <p:cNvPr id="2050" name="Picture 2" descr="C:\Users\admin\Desktop\пп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69657"/>
            <a:ext cx="4176464" cy="30883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22399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такое правильное питание?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988840"/>
            <a:ext cx="4690864" cy="4407768"/>
          </a:xfrm>
        </p:spPr>
        <p:txBody>
          <a:bodyPr/>
          <a:lstStyle/>
          <a:p>
            <a:r>
              <a:rPr lang="ru-RU" b="1" i="1" u="sng" dirty="0" smtClean="0"/>
              <a:t>Правильное или рациональное питание </a:t>
            </a:r>
            <a:r>
              <a:rPr lang="ru-RU" dirty="0" smtClean="0"/>
              <a:t>– это питание, обеспечивающее рост, нормальное развитие и жизнедеятельность человека, способствующее улучшению его здоровья и профилактике заболеваний</a:t>
            </a:r>
            <a:endParaRPr lang="ru-RU" dirty="0"/>
          </a:p>
        </p:txBody>
      </p:sp>
      <p:pic>
        <p:nvPicPr>
          <p:cNvPr id="3074" name="Picture 2" descr="C:\Users\admin\Desktop\пп\images (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15746"/>
            <a:ext cx="3655791" cy="3168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812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Рациональное питание предполагает: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389120"/>
          </a:xfrm>
        </p:spPr>
        <p:txBody>
          <a:bodyPr/>
          <a:lstStyle/>
          <a:p>
            <a:r>
              <a:rPr lang="ru-RU" dirty="0" smtClean="0"/>
              <a:t>Энергетическое равновесие</a:t>
            </a:r>
          </a:p>
          <a:p>
            <a:r>
              <a:rPr lang="ru-RU" dirty="0" smtClean="0"/>
              <a:t>Сбалансированное питание</a:t>
            </a:r>
          </a:p>
          <a:p>
            <a:r>
              <a:rPr lang="ru-RU" dirty="0" smtClean="0"/>
              <a:t>Соблюдение режима питания</a:t>
            </a:r>
            <a:endParaRPr lang="ru-RU" dirty="0"/>
          </a:p>
        </p:txBody>
      </p:sp>
      <p:pic>
        <p:nvPicPr>
          <p:cNvPr id="4098" name="Picture 2" descr="C:\Users\admin\Desktop\пп\images (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77072"/>
            <a:ext cx="4290291" cy="24105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2638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Энергетическое равновесие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4474840" cy="4589864"/>
          </a:xfrm>
        </p:spPr>
        <p:txBody>
          <a:bodyPr/>
          <a:lstStyle/>
          <a:p>
            <a:r>
              <a:rPr lang="ru-RU" dirty="0" smtClean="0"/>
              <a:t>Энергетическая ценность суточного рациона должна соответствовать энергозатратам организма. Они, в свою очередь, зависят от пола (у женщин ниже на 10 %), возраста (у пожилых ниже на 7 % каждые 10 лет), физической активности, профессии.</a:t>
            </a:r>
            <a:endParaRPr lang="ru-RU" dirty="0"/>
          </a:p>
        </p:txBody>
      </p:sp>
      <p:pic>
        <p:nvPicPr>
          <p:cNvPr id="5122" name="Picture 2" descr="C:\Users\admin\Desktop\пп\images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2492896"/>
            <a:ext cx="3719509" cy="29785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61498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Сбалансированность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7355160" cy="296760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Согласно принципу сбалансированного питания, обеспеченность основными пищевыми веществами подразумевает поступление белков, жиров и углеводов в организм в строгом соотношении, а также поступление пищевых волокон, минеральных веществ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ru-RU" dirty="0" smtClean="0"/>
              <a:t>и витаминов.</a:t>
            </a:r>
            <a:endParaRPr lang="ru-RU" dirty="0"/>
          </a:p>
        </p:txBody>
      </p:sp>
      <p:pic>
        <p:nvPicPr>
          <p:cNvPr id="6146" name="Picture 2" descr="C:\Users\admin\Desktop\пп\images (1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33056"/>
            <a:ext cx="3376141" cy="26450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59047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Оптимальной объем: 10-15 % суточной калорийности</a:t>
            </a:r>
          </a:p>
          <a:p>
            <a:r>
              <a:rPr lang="ru-RU" dirty="0" smtClean="0"/>
              <a:t>1 г на 1 кг веса</a:t>
            </a:r>
          </a:p>
          <a:p>
            <a:r>
              <a:rPr lang="ru-RU" dirty="0" smtClean="0"/>
              <a:t>Соотношение животного и растительного белка должно быть 3:2</a:t>
            </a:r>
            <a:endParaRPr lang="ru-RU" dirty="0"/>
          </a:p>
        </p:txBody>
      </p:sp>
      <p:pic>
        <p:nvPicPr>
          <p:cNvPr id="9220" name="Picture 4" descr="C:\Users\admin\Desktop\пп\скачанные файлы (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01898"/>
            <a:ext cx="3456632" cy="2636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55466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4968552" cy="1296144"/>
          </a:xfrm>
        </p:spPr>
        <p:txBody>
          <a:bodyPr/>
          <a:lstStyle/>
          <a:p>
            <a:r>
              <a:rPr lang="ru-RU" dirty="0" smtClean="0"/>
              <a:t>Белки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4040188" cy="659352"/>
          </a:xfrm>
        </p:spPr>
        <p:txBody>
          <a:bodyPr/>
          <a:lstStyle/>
          <a:p>
            <a:r>
              <a:rPr lang="ru-RU" dirty="0" smtClean="0"/>
              <a:t>Животные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572000" y="1484784"/>
            <a:ext cx="4041775" cy="654843"/>
          </a:xfrm>
        </p:spPr>
        <p:txBody>
          <a:bodyPr/>
          <a:lstStyle/>
          <a:p>
            <a:r>
              <a:rPr lang="ru-RU" dirty="0" smtClean="0"/>
              <a:t>Растительные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67544" y="2204864"/>
            <a:ext cx="4040188" cy="3845720"/>
          </a:xfrm>
        </p:spPr>
        <p:txBody>
          <a:bodyPr/>
          <a:lstStyle/>
          <a:p>
            <a:r>
              <a:rPr lang="ru-RU" dirty="0" smtClean="0"/>
              <a:t>Мясо</a:t>
            </a:r>
          </a:p>
          <a:p>
            <a:r>
              <a:rPr lang="ru-RU" dirty="0" smtClean="0"/>
              <a:t>Рыба</a:t>
            </a:r>
          </a:p>
          <a:p>
            <a:r>
              <a:rPr lang="ru-RU" dirty="0" smtClean="0"/>
              <a:t>Творог</a:t>
            </a:r>
          </a:p>
          <a:p>
            <a:r>
              <a:rPr lang="ru-RU" dirty="0" smtClean="0"/>
              <a:t>Яйца</a:t>
            </a:r>
          </a:p>
          <a:p>
            <a:r>
              <a:rPr lang="ru-RU" dirty="0" smtClean="0"/>
              <a:t>Сыр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4008" y="2132856"/>
            <a:ext cx="4041775" cy="3845720"/>
          </a:xfrm>
        </p:spPr>
        <p:txBody>
          <a:bodyPr/>
          <a:lstStyle/>
          <a:p>
            <a:r>
              <a:rPr lang="ru-RU" dirty="0" smtClean="0"/>
              <a:t>Грибы</a:t>
            </a:r>
          </a:p>
          <a:p>
            <a:r>
              <a:rPr lang="ru-RU" dirty="0" smtClean="0"/>
              <a:t>Орехи и семена</a:t>
            </a:r>
          </a:p>
          <a:p>
            <a:r>
              <a:rPr lang="ru-RU" dirty="0"/>
              <a:t>Крупы </a:t>
            </a:r>
            <a:r>
              <a:rPr lang="ru-RU" dirty="0" smtClean="0"/>
              <a:t>(гречка, фасоль, чечевица, горох, рис)</a:t>
            </a:r>
          </a:p>
          <a:p>
            <a:r>
              <a:rPr lang="ru-RU" dirty="0" smtClean="0"/>
              <a:t>Макаронные изделия</a:t>
            </a:r>
          </a:p>
          <a:p>
            <a:r>
              <a:rPr lang="ru-RU" dirty="0" smtClean="0"/>
              <a:t>Тофу</a:t>
            </a:r>
          </a:p>
          <a:p>
            <a:r>
              <a:rPr lang="ru-RU" dirty="0"/>
              <a:t>Зеленые листовые </a:t>
            </a:r>
            <a:r>
              <a:rPr lang="ru-RU" dirty="0" smtClean="0"/>
              <a:t>овощи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858280"/>
            <a:ext cx="4392488" cy="199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76872"/>
            <a:ext cx="2160240" cy="216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702008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580</TotalTime>
  <Words>609</Words>
  <Application>Microsoft Office PowerPoint</Application>
  <PresentationFormat>Экран (4:3)</PresentationFormat>
  <Paragraphs>92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Здоровый образ жизни: правильное питание</vt:lpstr>
      <vt:lpstr>ЗОЖ и правильное питание</vt:lpstr>
      <vt:lpstr>Правильное питание дает возможность:</vt:lpstr>
      <vt:lpstr>Что такое правильное питание?</vt:lpstr>
      <vt:lpstr>Рациональное питание предполагает:</vt:lpstr>
      <vt:lpstr>Энергетическое равновесие</vt:lpstr>
      <vt:lpstr>Сбалансированность</vt:lpstr>
      <vt:lpstr>Белки </vt:lpstr>
      <vt:lpstr>Белки</vt:lpstr>
      <vt:lpstr>Белки </vt:lpstr>
      <vt:lpstr>Жиры </vt:lpstr>
      <vt:lpstr>Жиры </vt:lpstr>
      <vt:lpstr>Жиры </vt:lpstr>
      <vt:lpstr>Углеводы </vt:lpstr>
      <vt:lpstr>Углеводы </vt:lpstr>
      <vt:lpstr>Углеводы</vt:lpstr>
      <vt:lpstr>Режим питания</vt:lpstr>
      <vt:lpstr>   </vt:lpstr>
      <vt:lpstr>Пирамида питания</vt:lpstr>
      <vt:lpstr>  </vt:lpstr>
      <vt:lpstr>  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я выбрала профессию мед. сестры? </dc:title>
  <dc:creator>Студент</dc:creator>
  <cp:lastModifiedBy>Наталья Боробова</cp:lastModifiedBy>
  <cp:revision>37</cp:revision>
  <dcterms:created xsi:type="dcterms:W3CDTF">2014-11-14T09:36:47Z</dcterms:created>
  <dcterms:modified xsi:type="dcterms:W3CDTF">2020-05-10T16:50:01Z</dcterms:modified>
</cp:coreProperties>
</file>