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</p:sldMasterIdLst>
  <p:notesMasterIdLst>
    <p:notesMasterId r:id="rId57"/>
  </p:notesMasterIdLst>
  <p:handoutMasterIdLst>
    <p:handoutMasterId r:id="rId58"/>
  </p:handoutMasterIdLst>
  <p:sldIdLst>
    <p:sldId id="257" r:id="rId2"/>
    <p:sldId id="264" r:id="rId3"/>
    <p:sldId id="259" r:id="rId4"/>
    <p:sldId id="262" r:id="rId5"/>
    <p:sldId id="265" r:id="rId6"/>
    <p:sldId id="263" r:id="rId7"/>
    <p:sldId id="266" r:id="rId8"/>
    <p:sldId id="267" r:id="rId9"/>
    <p:sldId id="270" r:id="rId10"/>
    <p:sldId id="284" r:id="rId11"/>
    <p:sldId id="320" r:id="rId12"/>
    <p:sldId id="268" r:id="rId13"/>
    <p:sldId id="280" r:id="rId14"/>
    <p:sldId id="272" r:id="rId15"/>
    <p:sldId id="273" r:id="rId16"/>
    <p:sldId id="274" r:id="rId17"/>
    <p:sldId id="275" r:id="rId18"/>
    <p:sldId id="276" r:id="rId19"/>
    <p:sldId id="282" r:id="rId20"/>
    <p:sldId id="271" r:id="rId21"/>
    <p:sldId id="319" r:id="rId22"/>
    <p:sldId id="285" r:id="rId23"/>
    <p:sldId id="287" r:id="rId24"/>
    <p:sldId id="321" r:id="rId25"/>
    <p:sldId id="297" r:id="rId26"/>
    <p:sldId id="317" r:id="rId27"/>
    <p:sldId id="318" r:id="rId28"/>
    <p:sldId id="311" r:id="rId29"/>
    <p:sldId id="312" r:id="rId30"/>
    <p:sldId id="313" r:id="rId31"/>
    <p:sldId id="314" r:id="rId32"/>
    <p:sldId id="315" r:id="rId33"/>
    <p:sldId id="316" r:id="rId34"/>
    <p:sldId id="269" r:id="rId35"/>
    <p:sldId id="277" r:id="rId36"/>
    <p:sldId id="288" r:id="rId37"/>
    <p:sldId id="310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6" r:id="rId54"/>
    <p:sldId id="286" r:id="rId55"/>
    <p:sldId id="278" r:id="rId56"/>
  </p:sldIdLst>
  <p:sldSz cx="9906000" cy="6858000" type="A4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">
          <p15:clr>
            <a:srgbClr val="A4A3A4"/>
          </p15:clr>
        </p15:guide>
        <p15:guide id="2" orient="horz" pos="861">
          <p15:clr>
            <a:srgbClr val="A4A3A4"/>
          </p15:clr>
        </p15:guide>
        <p15:guide id="3" orient="horz" pos="1006">
          <p15:clr>
            <a:srgbClr val="A4A3A4"/>
          </p15:clr>
        </p15:guide>
        <p15:guide id="4" orient="horz" pos="3920">
          <p15:clr>
            <a:srgbClr val="A4A3A4"/>
          </p15:clr>
        </p15:guide>
        <p15:guide id="5" orient="horz" pos="4152">
          <p15:clr>
            <a:srgbClr val="A4A3A4"/>
          </p15:clr>
        </p15:guide>
        <p15:guide id="6" pos="5524">
          <p15:clr>
            <a:srgbClr val="A4A3A4"/>
          </p15:clr>
        </p15:guide>
        <p15:guide id="7" pos="5765">
          <p15:clr>
            <a:srgbClr val="A4A3A4"/>
          </p15:clr>
        </p15:guide>
        <p15:guide id="8" pos="4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B60"/>
    <a:srgbClr val="99D5FF"/>
    <a:srgbClr val="0000FF"/>
    <a:srgbClr val="FFD100"/>
    <a:srgbClr val="C82D20"/>
    <a:srgbClr val="51AE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787" autoAdjust="0"/>
  </p:normalViewPr>
  <p:slideViewPr>
    <p:cSldViewPr snapToGrid="0">
      <p:cViewPr varScale="1">
        <p:scale>
          <a:sx n="117" d="100"/>
          <a:sy n="117" d="100"/>
        </p:scale>
        <p:origin x="1386" y="96"/>
      </p:cViewPr>
      <p:guideLst>
        <p:guide orient="horz" pos="360"/>
        <p:guide orient="horz" pos="861"/>
        <p:guide orient="horz" pos="1006"/>
        <p:guide orient="horz" pos="3920"/>
        <p:guide orient="horz" pos="4152"/>
        <p:guide pos="5524"/>
        <p:guide pos="5765"/>
        <p:guide pos="4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41746-80B9-44EA-A907-8F08695D8E30}" type="datetimeFigureOut">
              <a:rPr lang="ru-RU" smtClean="0"/>
              <a:pPr/>
              <a:t>12.04.2020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4625A-2FB0-400D-9237-5B965F32A7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35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34A03-512B-4175-A05C-244CAC0C2483}" type="datetimeFigureOut">
              <a:rPr lang="de-DE" smtClean="0"/>
              <a:pPr/>
              <a:t>12.04.2020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6462-A666-4A36-A2AC-732EB029069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27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26462-A666-4A36-A2AC-732EB029069A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862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10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12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13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14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15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16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17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18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19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20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2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22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34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35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54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55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3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4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5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6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7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8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1AB85-0913-4BC5-8285-B01E7FCCD0F4}" type="slidenum">
              <a:rPr lang="de-DE"/>
              <a:pPr/>
              <a:t>9</a:t>
            </a:fld>
            <a:endParaRPr lang="de-DE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6863" cy="3722687"/>
          </a:xfrm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kswagen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9289" y="4425950"/>
            <a:ext cx="8121649" cy="7493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dirty="0" smtClean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649289" y="5249864"/>
            <a:ext cx="8121649" cy="530225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spcBef>
                <a:spcPct val="0"/>
              </a:spcBef>
              <a:defRPr sz="2400" b="0" baseline="0">
                <a:latin typeface="VW Head Office" panose="020B0503040200000003" pitchFamily="34" charset="0"/>
              </a:defRPr>
            </a:lvl1pPr>
          </a:lstStyle>
          <a:p>
            <a:pPr lvl="0"/>
            <a:r>
              <a:rPr lang="de-DE" noProof="0" dirty="0" smtClean="0"/>
              <a:t>Formatvorlage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6444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olkswagen 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287338"/>
            <a:ext cx="8122938" cy="900112"/>
          </a:xfrm>
        </p:spPr>
        <p:txBody>
          <a:bodyPr/>
          <a:lstStyle>
            <a:lvl1pPr>
              <a:defRPr kern="100" baseline="0"/>
            </a:lvl1pPr>
          </a:lstStyle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8000" y="1368000"/>
            <a:ext cx="8122938" cy="48550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 sz="1800" b="0" i="0" baseline="0"/>
            </a:lvl1pPr>
            <a:lvl2pPr marL="180975" marR="0" indent="-179388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W Headline OT-Book" pitchFamily="34" charset="0"/>
              <a:buChar char="–"/>
              <a:tabLst/>
              <a:defRPr sz="1800" b="0" baseline="0"/>
            </a:lvl2pPr>
            <a:lvl3pPr marL="361950" marR="0" indent="-18097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W Headline OT-Book" pitchFamily="34" charset="0"/>
              <a:buChar char="–"/>
              <a:tabLst/>
              <a:defRPr sz="1800" b="0" baseline="0"/>
            </a:lvl3pPr>
            <a:lvl4pPr marL="542925" marR="0" indent="-180975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W Headline OT-Book" pitchFamily="34" charset="0"/>
              <a:buChar char="–"/>
              <a:tabLst/>
              <a:defRPr sz="1800" b="0" baseline="0"/>
            </a:lvl4pPr>
            <a:lvl5pPr marL="714375" marR="0" indent="-17145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VW Headline OT-Book" pitchFamily="34" charset="0"/>
              <a:buChar char="–"/>
              <a:tabLst/>
              <a:defRPr sz="1800" b="0" baseline="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48000" y="6480000"/>
            <a:ext cx="360000" cy="144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fld id="{7B5B499D-1953-4769-9DB5-29FDB952C71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20855614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kswagen Kapitel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4533900"/>
            <a:ext cx="8122938" cy="673100"/>
          </a:xfrm>
        </p:spPr>
        <p:txBody>
          <a:bodyPr anchor="b" anchorCtr="0">
            <a:noAutofit/>
          </a:bodyPr>
          <a:lstStyle>
            <a:lvl1pPr>
              <a:lnSpc>
                <a:spcPct val="110000"/>
              </a:lnSpc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649288" y="5314951"/>
            <a:ext cx="8121650" cy="622300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2400" b="0">
                <a:latin typeface="VW Head Office" panose="020B0503040200000003" pitchFamily="34" charset="0"/>
              </a:defRPr>
            </a:lvl1pPr>
            <a:lvl2pPr>
              <a:defRPr sz="2400" b="0">
                <a:latin typeface="VW Head Office" panose="020B0503040200000003" pitchFamily="34" charset="0"/>
              </a:defRPr>
            </a:lvl2pPr>
            <a:lvl3pPr>
              <a:defRPr sz="2400" b="0">
                <a:latin typeface="VW Head Office" panose="020B0503040200000003" pitchFamily="34" charset="0"/>
              </a:defRPr>
            </a:lvl3pPr>
            <a:lvl4pPr>
              <a:defRPr sz="2400" b="0">
                <a:latin typeface="VW Head Office" panose="020B0503040200000003" pitchFamily="34" charset="0"/>
              </a:defRPr>
            </a:lvl4pPr>
            <a:lvl5pPr>
              <a:defRPr sz="2400" b="0">
                <a:latin typeface="VW Head Office" panose="020B0503040200000003" pitchFamily="34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02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kswagen Folienlayou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9288" y="1368000"/>
            <a:ext cx="3960000" cy="485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0938" y="1368000"/>
            <a:ext cx="3960000" cy="485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48000" y="6480000"/>
            <a:ext cx="360000" cy="144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/>
            <a:fld id="{A5BB97A9-7D72-4F8F-8BC5-4E547C3F4DC5}" type="slidenum">
              <a:rPr lang="en-GB" noProof="0" smtClean="0"/>
              <a:pPr algn="l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751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lkswagen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7999" y="1368000"/>
            <a:ext cx="3960000" cy="714375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810938" y="1368000"/>
            <a:ext cx="3960000" cy="71437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0"/>
          </p:nvPr>
        </p:nvSpPr>
        <p:spPr>
          <a:xfrm>
            <a:off x="648000" y="2095500"/>
            <a:ext cx="3960000" cy="4127499"/>
          </a:xfrm>
          <a:prstGeom prst="rect">
            <a:avLst/>
          </a:prstGeom>
        </p:spPr>
        <p:txBody>
          <a:bodyPr/>
          <a:lstStyle>
            <a:lvl1pPr>
              <a:defRPr sz="1800" baseline="0"/>
            </a:lvl1pPr>
            <a:lvl2pPr>
              <a:defRPr sz="1800" baseline="0"/>
            </a:lvl2pPr>
            <a:lvl3pPr>
              <a:defRPr sz="18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1058" y="2085974"/>
            <a:ext cx="3960000" cy="41370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8000" y="287338"/>
            <a:ext cx="8122938" cy="900112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>
          <a:xfrm>
            <a:off x="648000" y="6480000"/>
            <a:ext cx="360000" cy="144000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/>
            <a:fld id="{A5BB97A9-7D72-4F8F-8BC5-4E547C3F4DC5}" type="slidenum">
              <a:rPr lang="en-GB" noProof="0" smtClean="0"/>
              <a:pPr algn="l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0801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olkswagen leere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81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8000" y="287338"/>
            <a:ext cx="8122938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de-DE" dirty="0" smtClean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8000" y="6480000"/>
            <a:ext cx="36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defRPr sz="900" kern="100" baseline="0">
                <a:latin typeface="VW Text Office" panose="020B0503040200000003" pitchFamily="34" charset="0"/>
              </a:defRPr>
            </a:lvl1pPr>
          </a:lstStyle>
          <a:p>
            <a:fld id="{A5BB97A9-7D72-4F8F-8BC5-4E547C3F4DC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9288" y="1368000"/>
            <a:ext cx="812165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6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hf sldNum="0" hdr="0" ftr="0" dt="0"/>
  <p:txStyles>
    <p:titleStyle>
      <a:lvl1pPr algn="l" defTabSz="914400" rtl="0" eaLnBrk="1" latinLnBrk="0" hangingPunct="1">
        <a:lnSpc>
          <a:spcPct val="103000"/>
        </a:lnSpc>
        <a:spcBef>
          <a:spcPct val="0"/>
        </a:spcBef>
        <a:buNone/>
        <a:defRPr sz="2400" b="1" kern="100" baseline="0">
          <a:solidFill>
            <a:schemeClr val="tx1"/>
          </a:solidFill>
          <a:latin typeface="VW Head Office" panose="020B0503040200000003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base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Tx/>
        <a:buFontTx/>
        <a:buNone/>
        <a:tabLst/>
        <a:defRPr sz="1800" b="0" kern="100" baseline="0">
          <a:solidFill>
            <a:schemeClr val="tx1"/>
          </a:solidFill>
          <a:latin typeface="VW Text Office" panose="020B0503040200000003" pitchFamily="34" charset="0"/>
          <a:ea typeface="+mn-ea"/>
          <a:cs typeface="+mn-cs"/>
        </a:defRPr>
      </a:lvl1pPr>
      <a:lvl2pPr marL="180975" marR="0" indent="-179388" algn="l" defTabSz="914400" rtl="0" eaLnBrk="1" fontAlgn="base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Tx/>
        <a:buFont typeface="VW Headline OT-Book" pitchFamily="34" charset="0"/>
        <a:buChar char="–"/>
        <a:tabLst/>
        <a:defRPr sz="1800" kern="100" baseline="0">
          <a:solidFill>
            <a:schemeClr val="tx1"/>
          </a:solidFill>
          <a:latin typeface="VW Text Office" panose="020B0503040200000003" pitchFamily="34" charset="0"/>
          <a:ea typeface="+mn-ea"/>
          <a:cs typeface="+mn-cs"/>
        </a:defRPr>
      </a:lvl2pPr>
      <a:lvl3pPr marL="361950" marR="0" indent="-180975" algn="l" defTabSz="914400" rtl="0" eaLnBrk="1" fontAlgn="base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Tx/>
        <a:buFont typeface="VW Headline OT-Book" pitchFamily="34" charset="0"/>
        <a:buChar char="–"/>
        <a:tabLst/>
        <a:defRPr sz="1800" kern="100" baseline="0">
          <a:solidFill>
            <a:schemeClr val="tx1"/>
          </a:solidFill>
          <a:latin typeface="VW Text Office" panose="020B0503040200000003" pitchFamily="34" charset="0"/>
          <a:ea typeface="+mn-ea"/>
          <a:cs typeface="+mn-cs"/>
        </a:defRPr>
      </a:lvl3pPr>
      <a:lvl4pPr marL="542925" marR="0" indent="-180975" algn="l" defTabSz="914400" rtl="0" eaLnBrk="1" fontAlgn="base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Tx/>
        <a:buFont typeface="VW Headline OT-Book" pitchFamily="34" charset="0"/>
        <a:buChar char="–"/>
        <a:tabLst/>
        <a:defRPr sz="1800" kern="100" baseline="0">
          <a:solidFill>
            <a:schemeClr val="tx1"/>
          </a:solidFill>
          <a:latin typeface="VW Text Office" panose="020B0503040200000003" pitchFamily="34" charset="0"/>
          <a:ea typeface="+mn-ea"/>
          <a:cs typeface="+mn-cs"/>
        </a:defRPr>
      </a:lvl4pPr>
      <a:lvl5pPr marL="714375" marR="0" indent="-171450" algn="l" defTabSz="914400" rtl="0" eaLnBrk="1" fontAlgn="base" latinLnBrk="0" hangingPunct="1">
        <a:lnSpc>
          <a:spcPct val="110000"/>
        </a:lnSpc>
        <a:spcBef>
          <a:spcPts val="0"/>
        </a:spcBef>
        <a:spcAft>
          <a:spcPts val="1000"/>
        </a:spcAft>
        <a:buClrTx/>
        <a:buSzTx/>
        <a:buFont typeface="VW Headline OT-Book" pitchFamily="34" charset="0"/>
        <a:buChar char="–"/>
        <a:tabLst/>
        <a:defRPr sz="1800" kern="100" baseline="0">
          <a:solidFill>
            <a:schemeClr val="tx1"/>
          </a:solidFill>
          <a:latin typeface="VW Text Office" panose="020B05030402000000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tripadvisor.ru/Attraction_Review-g298488-d13587216-Reviews-Gingerbread_History_Museum-Yaroslavl_Yaroslavl_Oblast_Central_Russia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02228" y="5347606"/>
            <a:ext cx="7168243" cy="490425"/>
          </a:xfrm>
          <a:solidFill>
            <a:schemeClr val="accent4">
              <a:lumMod val="50000"/>
              <a:lumOff val="50000"/>
            </a:schemeClr>
          </a:solidFill>
        </p:spPr>
        <p:txBody>
          <a:bodyPr/>
          <a:lstStyle/>
          <a:p>
            <a:pPr algn="ctr"/>
            <a:r>
              <a:rPr lang="ru-RU" b="0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Ярославль – город «Золотого Кольца» России    </a:t>
            </a:r>
            <a:endParaRPr lang="en-GB" b="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36896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65815" y="5838031"/>
            <a:ext cx="4705124" cy="418308"/>
          </a:xfrm>
        </p:spPr>
        <p:txBody>
          <a:bodyPr/>
          <a:lstStyle/>
          <a:p>
            <a:pPr algn="r"/>
            <a:r>
              <a:rPr lang="ru-RU" sz="1600" dirty="0" smtClean="0">
                <a:latin typeface="Calibri" panose="020F0502020204030204" pitchFamily="34" charset="0"/>
              </a:rPr>
              <a:t>  </a:t>
            </a:r>
            <a:r>
              <a:rPr lang="ru-RU" sz="1600" dirty="0" err="1" smtClean="0">
                <a:latin typeface="Calibri" panose="020F0502020204030204" pitchFamily="34" charset="0"/>
              </a:rPr>
              <a:t>Дьячкова</a:t>
            </a:r>
            <a:r>
              <a:rPr lang="ru-RU" sz="1600" dirty="0" smtClean="0">
                <a:latin typeface="Calibri" panose="020F0502020204030204" pitchFamily="34" charset="0"/>
              </a:rPr>
              <a:t> Ангелина 3 класс «З» ГБОУ школы № 1363</a:t>
            </a:r>
            <a:endParaRPr lang="en-GB" sz="1600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1" b="5039"/>
          <a:stretch/>
        </p:blipFill>
        <p:spPr>
          <a:xfrm>
            <a:off x="1159329" y="310243"/>
            <a:ext cx="7863992" cy="43760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94004" y="5429242"/>
            <a:ext cx="9742205" cy="1428758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Ярославский Зоопарк - крупнейший зоопарк ландшафтного типа в России. В зоопарке более 450 видов животных, содержащихся в максимально приближенных к естественным условиям обитания. На территории зоопарка работает учебно-демонстрационный центр "Ковчег", где есть "контактные" зоны, где все желающие могут поближе познакомиться с некоторыми животными. Экзотических животных из Африки, Южной Америки, Австралии, Азии вы можете увидеть в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Экзотариуме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который представляет из себя имитацию древнего города, затерянного в глухом тропическом лесу.</a:t>
            </a:r>
            <a:endParaRPr lang="en-GB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931349" y="159151"/>
            <a:ext cx="5554767" cy="476251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 panose="020F0502020204030204" pitchFamily="34" charset="0"/>
              </a:rPr>
              <a:t>           </a:t>
            </a:r>
            <a:r>
              <a:rPr lang="ru-RU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</a:rPr>
              <a:t>Ярославский зоопарк</a:t>
            </a:r>
            <a:endParaRPr lang="en-GB" sz="3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7634" y="924715"/>
            <a:ext cx="4600576" cy="43434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20" y="924715"/>
            <a:ext cx="4686933" cy="4343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82309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2600" y="597580"/>
            <a:ext cx="2821821" cy="382133"/>
          </a:xfrm>
          <a:solidFill>
            <a:schemeClr val="accent4">
              <a:lumMod val="25000"/>
              <a:lumOff val="75000"/>
            </a:schemeClr>
          </a:solidFill>
        </p:spPr>
        <p:txBody>
          <a:bodyPr/>
          <a:lstStyle/>
          <a:p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Контактный зоопарк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9455" y="1368425"/>
            <a:ext cx="7339728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83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438151" y="5127171"/>
            <a:ext cx="9372600" cy="1363435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>
            <a:normAutofit/>
          </a:bodyPr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Свято-Введенском Толгском женском монастыре хранится один из самых почитаемых на Руси образов Богородицы - чудотворная Толгская икона Божией Матери, покровительница Ярославских земель. Из исторических источников явствует, что монастырь был построен ради неё - на месте обретения этой иконы в начале XIV века. Согласно преданию, её образ явился Ростовскому и Ярославскому епископу Прохору, который видел икону парящей высоко в воздухе (она была на другом берегу реки </a:t>
            </a:r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Толги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перед епископом чудесным образом протянулся мост). На следующий день икону нашли уже стоящей на земле и смогли ее забрать - чтобы воздвигнуть для неё обитель. Во время смутного времени в начале XVII века Толгский монастырь был полностью разорён поляками, а часть иноков убиты. Но главная святыня монастыря - Толгская икона Божией Матери - уцелела, как уцелела она и позже в советское время и в Великую Отечественную войну.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298121" y="287339"/>
            <a:ext cx="7241722" cy="390297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Свято-Введенский Толгский женский монастырь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913" y="742951"/>
            <a:ext cx="6890657" cy="4245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95728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Спасо-Преображенский монастырь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45575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Церковь Ильи Пророка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47338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Церковь Иоанна Предтечи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26130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Храм Архангела Михаила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5197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Собор Казанского женского монастыря 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488233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2"/>
          <a:stretch/>
        </p:blipFill>
        <p:spPr>
          <a:xfrm>
            <a:off x="0" y="-1"/>
            <a:ext cx="9906000" cy="6858001"/>
          </a:xfrm>
          <a:prstGeom prst="rect">
            <a:avLst/>
          </a:prstGeom>
        </p:spPr>
      </p:pic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648000" y="287338"/>
            <a:ext cx="8122938" cy="1008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Часовня Александра Невского</a:t>
            </a:r>
            <a:endParaRPr lang="en-GB" sz="3200" dirty="0">
              <a:solidFill>
                <a:schemeClr val="tx2">
                  <a:lumMod val="20000"/>
                  <a:lumOff val="80000"/>
                </a:schemeClr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9862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2370664" y="297659"/>
            <a:ext cx="4724100" cy="447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Театр драмы им. Волкова</a:t>
            </a:r>
            <a:endParaRPr lang="en-GB" sz="3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2473777" y="6266884"/>
            <a:ext cx="5176157" cy="319539"/>
          </a:xfrm>
          <a:solidFill>
            <a:schemeClr val="tx2">
              <a:lumMod val="50000"/>
              <a:alpha val="87059"/>
            </a:schemeClr>
          </a:solidFill>
        </p:spPr>
        <p:txBody>
          <a:bodyPr rIns="72000"/>
          <a:lstStyle/>
          <a:p>
            <a:pPr algn="r"/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Это старейший театр России. Ему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почти 300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Calibri" panose="020F0502020204030204" pitchFamily="34" charset="0"/>
              </a:rPr>
              <a:t>лет!</a:t>
            </a:r>
            <a:endParaRPr lang="en-GB" sz="1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93" y="840922"/>
            <a:ext cx="8964386" cy="5330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29399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691357" y="988093"/>
            <a:ext cx="2503918" cy="5318703"/>
          </a:xfrm>
          <a:solidFill>
            <a:schemeClr val="accent4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/>
            <a:r>
              <a:rPr lang="ru-RU" sz="1400" b="0" dirty="0" smtClean="0">
                <a:solidFill>
                  <a:srgbClr val="305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Старейший город России, Ярославль, расположен на знаменитой реке Волге. Город включен в знаменитый туристический маршрут "Золотое кольцо России". Многочисленные средневековые церкви и </a:t>
            </a:r>
            <a:r>
              <a:rPr lang="ru-RU" sz="1400" b="0" dirty="0">
                <a:solidFill>
                  <a:srgbClr val="305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монастыри Ярославля включены в список объектов всемирного наследия ЮНЕСКО. И хотя до города </a:t>
            </a:r>
            <a:r>
              <a:rPr lang="ru-RU" sz="1400" b="0" dirty="0" smtClean="0">
                <a:solidFill>
                  <a:srgbClr val="305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1400" b="0" dirty="0">
                <a:solidFill>
                  <a:srgbClr val="305B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легкостью добраться из Москвы, здесь золотые купола церквей смотрятся совершенно по-иному. Летом народ обычно прогуливается по набережной Волги, усыпанной различными павильонами, а в марте каждого нечетного года в Ярославле проводится традиционный международный фестиваль джаза.</a:t>
            </a:r>
            <a:r>
              <a:rPr lang="ru-RU" sz="1800" b="0" dirty="0" smtClean="0">
                <a:latin typeface="Calibri" panose="020F0502020204030204" pitchFamily="34" charset="0"/>
              </a:rPr>
              <a:t/>
            </a:r>
            <a:br>
              <a:rPr lang="ru-RU" sz="1800" b="0" dirty="0" smtClean="0">
                <a:latin typeface="Calibri" panose="020F0502020204030204" pitchFamily="34" charset="0"/>
              </a:rPr>
            </a:br>
            <a:endParaRPr lang="en-GB" sz="1800" b="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/>
          <a:stretch/>
        </p:blipFill>
        <p:spPr>
          <a:xfrm>
            <a:off x="424543" y="204106"/>
            <a:ext cx="5685700" cy="6415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8519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&amp;tcy;&amp;ucy;&amp;rcy;-&amp;pcy;&amp;yacy;&amp;tcy;&amp;softcy;-&amp;zcy;&amp;vcy;&amp;iecy;&amp;zcy;&amp;dcy;.&amp;rcy;&amp;fcy;/images/tur/nerehta/f_65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&amp;tcy;&amp;ucy;&amp;rcy;-&amp;pcy;&amp;yacy;&amp;tcy;&amp;softcy;-&amp;zcy;&amp;vcy;&amp;iecy;&amp;zcy;&amp;dcy;.&amp;rcy;&amp;fcy;/images/tur/nerehta/f_650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Rectangle 169"/>
          <p:cNvSpPr>
            <a:spLocks noGrp="1" noChangeArrowheads="1"/>
          </p:cNvSpPr>
          <p:nvPr>
            <p:ph type="title"/>
          </p:nvPr>
        </p:nvSpPr>
        <p:spPr>
          <a:xfrm>
            <a:off x="1763487" y="312738"/>
            <a:ext cx="6834868" cy="462869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85725"/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Планетарий имени Валентины Терешковой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GB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38893"/>
            <a:ext cx="9608911" cy="5568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2482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2" y="450624"/>
            <a:ext cx="5886450" cy="431119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</a:rPr>
              <a:t>Ярославский государственный театр кукол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579" y="1273629"/>
            <a:ext cx="7731577" cy="49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912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32389" y="5588951"/>
            <a:ext cx="8545794" cy="1136589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придачу к коллекции музыкальных инструментов и механизмов (граммофоны, патефоны, фисгармонии, музыкальные шкатулки, шарманка) и колоколов всех мастей там оказалась довольно большая коллекция утюгов, часов и даже парочка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золотофонных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икон. А всё почему? Всё потому, что этот музей не что иное, как частная коллекция актёра-фокусника и коллекционера Джона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Мостославского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он не хотел останавливаться на коллекционировании только одного, определённого предмета.</a:t>
            </a:r>
            <a:endParaRPr lang="en-GB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623701" y="269397"/>
            <a:ext cx="6896456" cy="52229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        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Частный 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"Музыка и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время" 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7" y="942974"/>
            <a:ext cx="4532832" cy="434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34" y="942974"/>
            <a:ext cx="4578934" cy="4343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47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4020" y="311831"/>
            <a:ext cx="5363937" cy="488269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</a:rPr>
              <a:t>музей занимательных наук </a:t>
            </a:r>
            <a:r>
              <a:rPr lang="ru-RU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</a:rPr>
              <a:t>эйнштейна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257299"/>
            <a:ext cx="8474528" cy="5021037"/>
          </a:xfrm>
        </p:spPr>
      </p:pic>
      <p:sp>
        <p:nvSpPr>
          <p:cNvPr id="6" name="Прямоугольник 5"/>
          <p:cNvSpPr/>
          <p:nvPr/>
        </p:nvSpPr>
        <p:spPr>
          <a:xfrm>
            <a:off x="2792601" y="3244334"/>
            <a:ext cx="4320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музей занимательных наук </a:t>
            </a:r>
            <a:r>
              <a:rPr lang="ru-RU" dirty="0" err="1"/>
              <a:t>эйнштейна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89129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5014" y="426131"/>
            <a:ext cx="3532114" cy="455612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Музей Истории Пряника</a:t>
            </a:r>
            <a:r>
              <a:rPr lang="ru-RU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</a:t>
            </a:r>
            <a:endParaRPr lang="ru-RU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24" y="1368425"/>
            <a:ext cx="4215389" cy="4854575"/>
          </a:xfrm>
        </p:spPr>
      </p:pic>
    </p:spTree>
    <p:extLst>
      <p:ext uri="{BB962C8B-B14F-4D97-AF65-F5344CB8AC3E}">
        <p14:creationId xmlns:p14="http://schemas.microsoft.com/office/powerpoint/2010/main" val="914902326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640" y="777196"/>
            <a:ext cx="4985357" cy="42295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Ярославский художественный музей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8764" y="1717517"/>
            <a:ext cx="8123238" cy="415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664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971" y="450624"/>
            <a:ext cx="5303764" cy="463776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Мой любимый Мишка частный музей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744" y="1343932"/>
            <a:ext cx="6472766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534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743" y="328159"/>
            <a:ext cx="3728057" cy="414791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Дом-Музей Л. В. Собинова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28" y="1187450"/>
            <a:ext cx="7094765" cy="52786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06236"/>
            <a:ext cx="9154886" cy="555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314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2165" y="458788"/>
            <a:ext cx="3238200" cy="480105"/>
          </a:xfrm>
          <a:solidFill>
            <a:schemeClr val="accent1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</a:rPr>
              <a:t>Музей пожарного дела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1" y="1368425"/>
            <a:ext cx="7290976" cy="4854575"/>
          </a:xfrm>
        </p:spPr>
      </p:pic>
    </p:spTree>
    <p:extLst>
      <p:ext uri="{BB962C8B-B14F-4D97-AF65-F5344CB8AC3E}">
        <p14:creationId xmlns:p14="http://schemas.microsoft.com/office/powerpoint/2010/main" val="280837450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093" y="695553"/>
            <a:ext cx="2895300" cy="41479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Музей боевой славы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694875"/>
            <a:ext cx="8123238" cy="4201674"/>
          </a:xfrm>
        </p:spPr>
      </p:pic>
    </p:spTree>
    <p:extLst>
      <p:ext uri="{BB962C8B-B14F-4D97-AF65-F5344CB8AC3E}">
        <p14:creationId xmlns:p14="http://schemas.microsoft.com/office/powerpoint/2010/main" val="165700423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21" name="Rectangle 169"/>
          <p:cNvSpPr>
            <a:spLocks noGrp="1" noChangeArrowheads="1"/>
          </p:cNvSpPr>
          <p:nvPr>
            <p:ph type="title"/>
          </p:nvPr>
        </p:nvSpPr>
        <p:spPr>
          <a:xfrm>
            <a:off x="938892" y="287338"/>
            <a:ext cx="7832045" cy="504598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r>
              <a:rPr lang="ru-RU" sz="3200" dirty="0" smtClean="0">
                <a:latin typeface="Calibri" panose="020F0502020204030204" pitchFamily="34" charset="0"/>
              </a:rPr>
              <a:t>                 </a:t>
            </a:r>
            <a:r>
              <a:rPr lang="ru-RU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25000"/>
                    <a:lumOff val="75000"/>
                  </a:schemeClr>
                </a:solidFill>
                <a:latin typeface="Calibri" panose="020F0502020204030204" pitchFamily="34" charset="0"/>
              </a:rPr>
              <a:t>Ярославлю – более 1000 лет</a:t>
            </a:r>
            <a:r>
              <a:rPr lang="ru-RU" sz="3200" dirty="0" smtClean="0">
                <a:latin typeface="Calibri" panose="020F0502020204030204" pitchFamily="34" charset="0"/>
              </a:rPr>
              <a:t>!    </a:t>
            </a:r>
            <a:endParaRPr lang="en-GB" sz="3200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2" y="1085850"/>
            <a:ext cx="8626415" cy="5772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1342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6607" y="458787"/>
            <a:ext cx="4593471" cy="520926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Музей истории города Ярославля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23" y="1518556"/>
            <a:ext cx="6947806" cy="5021036"/>
          </a:xfrm>
        </p:spPr>
      </p:pic>
    </p:spTree>
    <p:extLst>
      <p:ext uri="{BB962C8B-B14F-4D97-AF65-F5344CB8AC3E}">
        <p14:creationId xmlns:p14="http://schemas.microsoft.com/office/powerpoint/2010/main" val="82596976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1122" y="532267"/>
            <a:ext cx="4147457" cy="439283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Музей зарубежного искусства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26" y="1368425"/>
            <a:ext cx="7247186" cy="4854575"/>
          </a:xfrm>
        </p:spPr>
      </p:pic>
    </p:spTree>
    <p:extLst>
      <p:ext uri="{BB962C8B-B14F-4D97-AF65-F5344CB8AC3E}">
        <p14:creationId xmlns:p14="http://schemas.microsoft.com/office/powerpoint/2010/main" val="209560898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4964" y="426131"/>
            <a:ext cx="4234243" cy="488269"/>
          </a:xfrm>
          <a:solidFill>
            <a:schemeClr val="accent4">
              <a:lumMod val="25000"/>
              <a:lumOff val="7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Музей современного искусства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743" y="1368425"/>
            <a:ext cx="7289151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035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886" y="385309"/>
            <a:ext cx="5099657" cy="390298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Эмалис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 музей эмальерного искусства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7" y="1045029"/>
            <a:ext cx="8033656" cy="5177971"/>
          </a:xfrm>
        </p:spPr>
      </p:pic>
    </p:spTree>
    <p:extLst>
      <p:ext uri="{BB962C8B-B14F-4D97-AF65-F5344CB8AC3E}">
        <p14:creationId xmlns:p14="http://schemas.microsoft.com/office/powerpoint/2010/main" val="373093632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614443" y="2043133"/>
            <a:ext cx="2709195" cy="3810737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b="0" dirty="0" smtClean="0">
                <a:latin typeface="Calibri" panose="020F0502020204030204" pitchFamily="34" charset="0"/>
              </a:rPr>
              <a:t/>
            </a:r>
            <a:br>
              <a:rPr lang="ru-RU" b="0" dirty="0" smtClean="0">
                <a:latin typeface="Calibri" panose="020F0502020204030204" pitchFamily="34" charset="0"/>
              </a:rPr>
            </a:b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основателю Ярославля князю Ярославу Мудрому расположен в центре города на площади Богоявления.</a:t>
            </a:r>
            <a:b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давние времена Московский проспект назывался Московской дорогой. Именно в конце этой дороги и лицом к ней было решено установить Памятник Ярославу Мудрому. Он как бы встречает всех приезжающих с московского направления гостей города, символично подчеркивая тесные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ярославско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-московские отношения. </a:t>
            </a:r>
            <a:r>
              <a:rPr lang="ru-RU" sz="1800" dirty="0"/>
              <a:t/>
            </a:r>
            <a:br>
              <a:rPr lang="ru-RU" sz="1800" dirty="0"/>
            </a:br>
            <a:endParaRPr lang="en-GB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623700" y="287338"/>
            <a:ext cx="7147237" cy="447600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 panose="020F0502020204030204" pitchFamily="34" charset="0"/>
              </a:rPr>
              <a:t>           </a:t>
            </a:r>
            <a:r>
              <a:rPr lang="ru-RU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 pitchFamily="34" charset="0"/>
              </a:rPr>
              <a:t>Памятник Ярославу Мудрому</a:t>
            </a:r>
            <a:endParaRPr lang="en-GB" sz="320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35" y="932179"/>
            <a:ext cx="4794191" cy="5673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24691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71" y="400051"/>
            <a:ext cx="9144000" cy="5959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531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8685" y="466952"/>
            <a:ext cx="2952450" cy="455612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Памятник медведю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138" y="1368425"/>
            <a:ext cx="7326362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79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4871" y="409802"/>
            <a:ext cx="2887136" cy="46377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Скульптура медведя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20" y="1347107"/>
            <a:ext cx="7374845" cy="4776107"/>
          </a:xfrm>
        </p:spPr>
      </p:pic>
    </p:spTree>
    <p:extLst>
      <p:ext uri="{BB962C8B-B14F-4D97-AF65-F5344CB8AC3E}">
        <p14:creationId xmlns:p14="http://schemas.microsoft.com/office/powerpoint/2010/main" val="2860053479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943" y="426131"/>
            <a:ext cx="4781250" cy="439283"/>
          </a:xfrm>
          <a:solidFill>
            <a:schemeClr val="accent4">
              <a:lumMod val="50000"/>
              <a:lumOff val="5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Памятник Афоне и штукатуру Коле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36" y="1187450"/>
            <a:ext cx="7756071" cy="5205186"/>
          </a:xfrm>
        </p:spPr>
      </p:pic>
    </p:spTree>
    <p:extLst>
      <p:ext uri="{BB962C8B-B14F-4D97-AF65-F5344CB8AC3E}">
        <p14:creationId xmlns:p14="http://schemas.microsoft.com/office/powerpoint/2010/main" val="236712131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5264" y="491446"/>
            <a:ext cx="4128107" cy="431119"/>
          </a:xfrm>
          <a:solidFill>
            <a:schemeClr val="accent1">
              <a:lumMod val="25000"/>
              <a:lumOff val="7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Памятник копейке 1612 года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27" y="1368425"/>
            <a:ext cx="3218583" cy="4854575"/>
          </a:xfrm>
        </p:spPr>
      </p:pic>
    </p:spTree>
    <p:extLst>
      <p:ext uri="{BB962C8B-B14F-4D97-AF65-F5344CB8AC3E}">
        <p14:creationId xmlns:p14="http://schemas.microsoft.com/office/powerpoint/2010/main" val="106406959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121" name="Rectangle 169"/>
          <p:cNvSpPr>
            <a:spLocks noGrp="1" noChangeArrowheads="1"/>
          </p:cNvSpPr>
          <p:nvPr>
            <p:ph type="title"/>
          </p:nvPr>
        </p:nvSpPr>
        <p:spPr>
          <a:xfrm>
            <a:off x="648000" y="287338"/>
            <a:ext cx="8122938" cy="1231220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1438275" indent="-361950"/>
            <a:r>
              <a:rPr lang="ru-RU" i="1" dirty="0" smtClean="0">
                <a:latin typeface="Calibri" panose="020F0502020204030204" pitchFamily="34" charset="0"/>
              </a:rPr>
              <a:t>«Ярославль – не просто город,</a:t>
            </a:r>
            <a:br>
              <a:rPr lang="ru-RU" i="1" dirty="0" smtClean="0">
                <a:latin typeface="Calibri" panose="020F0502020204030204" pitchFamily="34" charset="0"/>
              </a:rPr>
            </a:br>
            <a:r>
              <a:rPr lang="ru-RU" i="1" dirty="0" smtClean="0">
                <a:latin typeface="Calibri" panose="020F0502020204030204" pitchFamily="34" charset="0"/>
              </a:rPr>
              <a:t>	В нём российская душа!</a:t>
            </a:r>
            <a:br>
              <a:rPr lang="ru-RU" i="1" dirty="0" smtClean="0">
                <a:latin typeface="Calibri" panose="020F0502020204030204" pitchFamily="34" charset="0"/>
              </a:rPr>
            </a:br>
            <a:r>
              <a:rPr lang="ru-RU" i="1" dirty="0" smtClean="0">
                <a:latin typeface="Calibri" panose="020F0502020204030204" pitchFamily="34" charset="0"/>
              </a:rPr>
              <a:t>		Он, как прежде, ныне молод.</a:t>
            </a:r>
            <a:br>
              <a:rPr lang="ru-RU" i="1" dirty="0" smtClean="0">
                <a:latin typeface="Calibri" panose="020F0502020204030204" pitchFamily="34" charset="0"/>
              </a:rPr>
            </a:br>
            <a:r>
              <a:rPr lang="ru-RU" i="1" dirty="0" smtClean="0">
                <a:latin typeface="Calibri" panose="020F0502020204030204" pitchFamily="34" charset="0"/>
              </a:rPr>
              <a:t>			А как Волга хороша!»</a:t>
            </a:r>
            <a:endParaRPr lang="en-GB" i="1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122464"/>
            <a:ext cx="9593036" cy="6555922"/>
          </a:xfrm>
          <a:prstGeom prst="rect">
            <a:avLst/>
          </a:prstGeom>
        </p:spPr>
      </p:pic>
      <p:sp>
        <p:nvSpPr>
          <p:cNvPr id="8" name="Rectangle 169"/>
          <p:cNvSpPr txBox="1">
            <a:spLocks noChangeArrowheads="1"/>
          </p:cNvSpPr>
          <p:nvPr/>
        </p:nvSpPr>
        <p:spPr bwMode="auto">
          <a:xfrm>
            <a:off x="1624693" y="230187"/>
            <a:ext cx="5715000" cy="1010784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marL="1438275" indent="-361950"/>
            <a:r>
              <a:rPr lang="ru-RU" sz="1600" i="1" dirty="0" smtClean="0">
                <a:latin typeface="Calibri" panose="020F0502020204030204" pitchFamily="34" charset="0"/>
              </a:rPr>
              <a:t>«Ярославль – не просто город,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	В нём российская душа!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		Он, как прежде, ныне молод.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			А как Волга хороша!»</a:t>
            </a:r>
            <a:endParaRPr lang="en-GB" sz="1600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752076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4133" y="711881"/>
            <a:ext cx="2650371" cy="537255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Скульптура кошки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819" y="1833562"/>
            <a:ext cx="6985000" cy="3924300"/>
          </a:xfrm>
        </p:spPr>
      </p:pic>
    </p:spTree>
    <p:extLst>
      <p:ext uri="{BB962C8B-B14F-4D97-AF65-F5344CB8AC3E}">
        <p14:creationId xmlns:p14="http://schemas.microsoft.com/office/powerpoint/2010/main" val="255182344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293" y="434295"/>
            <a:ext cx="3858686" cy="47194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Памятник Петру и </a:t>
            </a:r>
            <a:r>
              <a:rPr lang="ru-RU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Февронье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86" y="1257299"/>
            <a:ext cx="6564085" cy="5233307"/>
          </a:xfrm>
        </p:spPr>
      </p:pic>
    </p:spTree>
    <p:extLst>
      <p:ext uri="{BB962C8B-B14F-4D97-AF65-F5344CB8AC3E}">
        <p14:creationId xmlns:p14="http://schemas.microsoft.com/office/powerpoint/2010/main" val="355653995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872" y="532267"/>
            <a:ext cx="4675114" cy="44744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Скульптурная композиция Троица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29" y="1368425"/>
            <a:ext cx="7288980" cy="4854575"/>
          </a:xfrm>
        </p:spPr>
      </p:pic>
    </p:spTree>
    <p:extLst>
      <p:ext uri="{BB962C8B-B14F-4D97-AF65-F5344CB8AC3E}">
        <p14:creationId xmlns:p14="http://schemas.microsoft.com/office/powerpoint/2010/main" val="40916885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650" y="311831"/>
            <a:ext cx="6650871" cy="414791"/>
          </a:xfrm>
          <a:solidFill>
            <a:schemeClr val="accent1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Памятный знак на месте основания Ярославля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72" y="877206"/>
            <a:ext cx="5396593" cy="5703207"/>
          </a:xfrm>
        </p:spPr>
      </p:pic>
    </p:spTree>
    <p:extLst>
      <p:ext uri="{BB962C8B-B14F-4D97-AF65-F5344CB8AC3E}">
        <p14:creationId xmlns:p14="http://schemas.microsoft.com/office/powerpoint/2010/main" val="354271776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9121" y="548595"/>
            <a:ext cx="3050421" cy="471941"/>
          </a:xfrm>
          <a:solidFill>
            <a:schemeClr val="accent4">
              <a:lumMod val="25000"/>
              <a:lumOff val="75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Скульптура Динозавр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88" y="1368425"/>
            <a:ext cx="7281862" cy="4854575"/>
          </a:xfrm>
        </p:spPr>
      </p:pic>
    </p:spTree>
    <p:extLst>
      <p:ext uri="{BB962C8B-B14F-4D97-AF65-F5344CB8AC3E}">
        <p14:creationId xmlns:p14="http://schemas.microsoft.com/office/powerpoint/2010/main" val="35874688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1635" y="589416"/>
            <a:ext cx="2193171" cy="504598"/>
          </a:xfrm>
          <a:solidFill>
            <a:schemeClr val="tx1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Конь в яблоках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186" y="1445078"/>
            <a:ext cx="6310992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316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639" y="352653"/>
            <a:ext cx="7271357" cy="512762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Резиденция Государыни Главной Масленицы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страны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" y="1368425"/>
            <a:ext cx="8360229" cy="4854575"/>
          </a:xfrm>
        </p:spPr>
      </p:pic>
    </p:spTree>
    <p:extLst>
      <p:ext uri="{BB962C8B-B14F-4D97-AF65-F5344CB8AC3E}">
        <p14:creationId xmlns:p14="http://schemas.microsoft.com/office/powerpoint/2010/main" val="111853457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9121" y="393474"/>
            <a:ext cx="2691193" cy="44744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Скульптура выдры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924"/>
          <a:stretch/>
        </p:blipFill>
        <p:spPr>
          <a:xfrm>
            <a:off x="1143000" y="1298121"/>
            <a:ext cx="7135585" cy="467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169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0679" y="687388"/>
            <a:ext cx="2397279" cy="512762"/>
          </a:xfrm>
          <a:solidFill>
            <a:schemeClr val="accent1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Парк Динозавров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15934"/>
            <a:ext cx="8123238" cy="4559557"/>
          </a:xfrm>
        </p:spPr>
      </p:pic>
    </p:spTree>
    <p:extLst>
      <p:ext uri="{BB962C8B-B14F-4D97-AF65-F5344CB8AC3E}">
        <p14:creationId xmlns:p14="http://schemas.microsoft.com/office/powerpoint/2010/main" val="92583268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9743" y="393473"/>
            <a:ext cx="5744636" cy="46377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Парк развлечений на острове </a:t>
            </a:r>
            <a:r>
              <a:rPr lang="ru-RU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Даманском</a:t>
            </a: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98" y="1368425"/>
            <a:ext cx="7299842" cy="4854575"/>
          </a:xfrm>
        </p:spPr>
      </p:pic>
    </p:spTree>
    <p:extLst>
      <p:ext uri="{BB962C8B-B14F-4D97-AF65-F5344CB8AC3E}">
        <p14:creationId xmlns:p14="http://schemas.microsoft.com/office/powerpoint/2010/main" val="8023419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28650" y="209551"/>
            <a:ext cx="9182100" cy="1668236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 algn="ctr"/>
            <a:r>
              <a:rPr lang="ru-RU" sz="1600" dirty="0" smtClean="0">
                <a:latin typeface="Calibri" panose="020F0502020204030204" pitchFamily="34" charset="0"/>
              </a:rPr>
              <a:t/>
            </a:r>
            <a:br>
              <a:rPr lang="ru-RU" sz="1600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«Ах ты, батюшка, Ярославль город!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Ты хорош, пригож, на горе стоишь,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На горе стоишь во всей красе,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Промеж двух рек, промеж быстрых,</a:t>
            </a:r>
            <a:br>
              <a:rPr lang="ru-RU" sz="1600" i="1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latin typeface="Calibri" panose="020F0502020204030204" pitchFamily="34" charset="0"/>
              </a:rPr>
              <a:t>Промеж Волги-реки, промеж Которосли.»</a:t>
            </a:r>
            <a:endParaRPr lang="en-GB" sz="1600" i="1" dirty="0"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09550"/>
            <a:ext cx="9753600" cy="6476999"/>
          </a:xfrm>
          <a:prstGeom prst="rect">
            <a:avLst/>
          </a:prstGeom>
        </p:spPr>
      </p:pic>
      <p:sp>
        <p:nvSpPr>
          <p:cNvPr id="7" name="Rectangle 169"/>
          <p:cNvSpPr txBox="1">
            <a:spLocks noChangeArrowheads="1"/>
          </p:cNvSpPr>
          <p:nvPr/>
        </p:nvSpPr>
        <p:spPr bwMode="auto">
          <a:xfrm>
            <a:off x="2163535" y="370114"/>
            <a:ext cx="5894615" cy="1507673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marL="85725" algn="ctr"/>
            <a:r>
              <a:rPr lang="ru-RU" sz="1600" dirty="0" smtClean="0">
                <a:latin typeface="Calibri" panose="020F0502020204030204" pitchFamily="34" charset="0"/>
              </a:rPr>
              <a:t/>
            </a:r>
            <a:br>
              <a:rPr lang="ru-RU" sz="1600" dirty="0" smtClean="0"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«Ах ты, батюшка, Ярославль город!</a:t>
            </a:r>
            <a:b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Ты хорош, пригож, на горе стоишь,</a:t>
            </a:r>
            <a:b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На горе стоишь во всей красе,</a:t>
            </a:r>
            <a:b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Промеж двух рек, промеж быстрых,</a:t>
            </a:r>
            <a:b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Промеж Волги-реки, промеж </a:t>
            </a:r>
            <a:r>
              <a:rPr lang="ru-RU" sz="1600" i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Которосли</a:t>
            </a:r>
            <a:r>
              <a:rPr lang="ru-RU" sz="1600" i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.»</a:t>
            </a:r>
            <a:endParaRPr lang="en-GB" sz="1600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48481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814" y="556759"/>
            <a:ext cx="4119943" cy="46377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Аквапарк Тропический 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50000"/>
                    <a:lumOff val="50000"/>
                  </a:schemeClr>
                </a:solidFill>
              </a:rPr>
              <a:t>остров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511052"/>
            <a:ext cx="8123238" cy="4569321"/>
          </a:xfrm>
        </p:spPr>
      </p:pic>
    </p:spTree>
    <p:extLst>
      <p:ext uri="{BB962C8B-B14F-4D97-AF65-F5344CB8AC3E}">
        <p14:creationId xmlns:p14="http://schemas.microsoft.com/office/powerpoint/2010/main" val="1162578338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378" y="311831"/>
            <a:ext cx="5058836" cy="431119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Колесо Обозрения "Золотое Кольцо"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179" y="947057"/>
            <a:ext cx="7796893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550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9264" y="368980"/>
            <a:ext cx="3744386" cy="447448"/>
          </a:xfrm>
          <a:solidFill>
            <a:schemeClr val="accent4">
              <a:lumMod val="10000"/>
              <a:lumOff val="90000"/>
            </a:schemeClr>
          </a:solidFill>
        </p:spPr>
        <p:txBody>
          <a:bodyPr/>
          <a:lstStyle/>
          <a:p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Шоу-макет Золотое кольцо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4" y="1154793"/>
            <a:ext cx="8207602" cy="5412922"/>
          </a:xfrm>
        </p:spPr>
      </p:pic>
    </p:spTree>
    <p:extLst>
      <p:ext uri="{BB962C8B-B14F-4D97-AF65-F5344CB8AC3E}">
        <p14:creationId xmlns:p14="http://schemas.microsoft.com/office/powerpoint/2010/main" val="241829110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478" y="416378"/>
            <a:ext cx="8122938" cy="718458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Ярославская </a:t>
            </a:r>
            <a: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областная универсальная научная библиотека имени Н. А. Некрасова</a:t>
            </a:r>
            <a:br>
              <a:rPr lang="ru-RU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260" y="1502229"/>
            <a:ext cx="7310418" cy="48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2335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228599" y="5429243"/>
            <a:ext cx="4600576" cy="492994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Ушинский </a:t>
            </a: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(1824-1871) писатель, основатель научной педагогики в России.</a:t>
            </a:r>
            <a:endParaRPr lang="en-GB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375873" y="189156"/>
            <a:ext cx="7528846" cy="447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Calibri" panose="020F0502020204030204" pitchFamily="34" charset="0"/>
              </a:rPr>
              <a:t>       </a:t>
            </a:r>
            <a:r>
              <a:rPr lang="ru-RU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Великие люди земли Ярославской</a:t>
            </a:r>
            <a:r>
              <a:rPr lang="en-US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          </a:t>
            </a:r>
            <a:endParaRPr lang="en-GB" sz="3200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169"/>
          <p:cNvSpPr txBox="1">
            <a:spLocks noChangeArrowheads="1"/>
          </p:cNvSpPr>
          <p:nvPr/>
        </p:nvSpPr>
        <p:spPr bwMode="auto">
          <a:xfrm>
            <a:off x="5137634" y="5419721"/>
            <a:ext cx="4600576" cy="502515"/>
          </a:xfrm>
          <a:prstGeom prst="rect">
            <a:avLst/>
          </a:prstGeom>
          <a:solidFill>
            <a:schemeClr val="accent1">
              <a:lumMod val="25000"/>
              <a:lumOff val="75000"/>
              <a:alpha val="5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Терешкова 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(1937 г.р.), первая женщина-космонавт.</a:t>
            </a:r>
            <a:endParaRPr lang="en-GB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www.prlib.ru/sites/default/files/book_preview/f1ba6597-92ae-4533-8471-4cf6f5d99859/1383264-doc1-5baf6dbb-5273-47b7-a0bc-48c6e3859a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862" y="866061"/>
            <a:ext cx="3230310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1435" y="866062"/>
            <a:ext cx="4309188" cy="4333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5067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48000" y="287338"/>
            <a:ext cx="8122938" cy="545420"/>
          </a:xfrm>
          <a:noFill/>
        </p:spPr>
        <p:txBody>
          <a:bodyPr/>
          <a:lstStyle/>
          <a:p>
            <a:r>
              <a:rPr lang="ru-RU" dirty="0" smtClean="0">
                <a:latin typeface="Calibri" panose="020F0502020204030204" pitchFamily="34" charset="0"/>
              </a:rPr>
              <a:t>  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Сейчас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в Ярославле 785 памятников истории и культуры. </a:t>
            </a:r>
            <a:b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  </a:t>
            </a:r>
            <a:endParaRPr lang="en-GB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169"/>
          <p:cNvSpPr txBox="1">
            <a:spLocks noChangeArrowheads="1"/>
          </p:cNvSpPr>
          <p:nvPr/>
        </p:nvSpPr>
        <p:spPr bwMode="auto">
          <a:xfrm>
            <a:off x="1649712" y="6097588"/>
            <a:ext cx="8122938" cy="588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7200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3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Спасибо за внимание!</a:t>
            </a:r>
            <a:endParaRPr lang="en-GB" sz="3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51" y="652010"/>
            <a:ext cx="9144000" cy="5445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9942" y="6101898"/>
            <a:ext cx="4841422" cy="5646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ru-RU" sz="3600" b="1" dirty="0" smtClean="0">
                <a:latin typeface="VW Text Office" panose="020B0504040200000003" pitchFamily="34" charset="0"/>
              </a:rPr>
              <a:t>Спасибо за внимание!</a:t>
            </a:r>
            <a:endParaRPr lang="ru-RU" sz="3600" b="1" dirty="0" smtClean="0">
              <a:latin typeface="VW Text Office" panose="020B05040402000000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5763" y="5945415"/>
            <a:ext cx="852488" cy="695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5315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5362574" y="2188029"/>
            <a:ext cx="4333876" cy="2726871"/>
          </a:xfrm>
          <a:solidFill>
            <a:schemeClr val="accent4">
              <a:lumMod val="10000"/>
              <a:lumOff val="90000"/>
              <a:alpha val="50196"/>
            </a:schemeClr>
          </a:solidFill>
        </p:spPr>
        <p:txBody>
          <a:bodyPr/>
          <a:lstStyle/>
          <a:p>
            <a:pPr marL="85725" algn="ctr"/>
            <a:r>
              <a:rPr lang="ru-RU" dirty="0" smtClean="0">
                <a:latin typeface="Calibri" panose="020F0502020204030204" pitchFamily="34" charset="0"/>
              </a:rPr>
              <a:t/>
            </a:r>
            <a:br>
              <a:rPr lang="ru-RU" dirty="0" smtClean="0">
                <a:latin typeface="Calibri" panose="020F0502020204030204" pitchFamily="34" charset="0"/>
              </a:rPr>
            </a:br>
            <a:r>
              <a:rPr lang="ru-RU" dirty="0" smtClean="0">
                <a:latin typeface="Calibri" panose="020F0502020204030204" pitchFamily="34" charset="0"/>
              </a:rPr>
              <a:t>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Ярослав Мудрый</a:t>
            </a:r>
            <a:b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b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великий князь киевский, сын Владимира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I </a:t>
            </a:r>
            <a:r>
              <a:rPr lang="ru-RU" sz="2000" b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Святославовича.</a:t>
            </a:r>
            <a:br>
              <a:rPr lang="ru-RU" sz="2000" b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10 сентября 1010 года </a:t>
            </a:r>
            <a:r>
              <a:rPr lang="ru-RU" sz="2000" b="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он основал город Ярославль в период своего ростовского княжения.</a:t>
            </a:r>
            <a:endParaRPr lang="en-GB" sz="2000" b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00" y="65314"/>
            <a:ext cx="4784271" cy="6490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1811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://&amp;tcy;&amp;ucy;&amp;rcy;-&amp;pcy;&amp;yacy;&amp;tcy;&amp;softcy;-&amp;zcy;&amp;vcy;&amp;iecy;&amp;zcy;&amp;dcy;.&amp;rcy;&amp;fcy;/images/tur/nerehta/f_650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&amp;tcy;&amp;ucy;&amp;rcy;-&amp;pcy;&amp;yacy;&amp;tcy;&amp;softcy;-&amp;zcy;&amp;vcy;&amp;iecy;&amp;zcy;&amp;dcy;.&amp;rcy;&amp;fcy;/images/tur/nerehta/f_650-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Rectangle 169"/>
          <p:cNvSpPr>
            <a:spLocks noGrp="1" noChangeArrowheads="1"/>
          </p:cNvSpPr>
          <p:nvPr>
            <p:ph type="title"/>
          </p:nvPr>
        </p:nvSpPr>
        <p:spPr>
          <a:xfrm>
            <a:off x="1624692" y="287338"/>
            <a:ext cx="7146245" cy="790348"/>
          </a:xfrm>
          <a:solidFill>
            <a:schemeClr val="accent5">
              <a:lumMod val="20000"/>
              <a:lumOff val="80000"/>
              <a:alpha val="50196"/>
            </a:schemeClr>
          </a:solidFill>
        </p:spPr>
        <p:txBody>
          <a:bodyPr/>
          <a:lstStyle/>
          <a:p>
            <a:pPr algn="ctr"/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Город, основанный в </a:t>
            </a:r>
            <a:r>
              <a:rPr lang="en-US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XI </a:t>
            </a:r>
            <a:r>
              <a:rPr lang="ru-RU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>веке, радует нас своей красотой, историей и сегодня.</a:t>
            </a:r>
            <a:endParaRPr lang="en-GB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1208313"/>
            <a:ext cx="8944882" cy="5591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9260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6172200" y="1879372"/>
            <a:ext cx="3026229" cy="2586492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sz="1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имеет </a:t>
            </a:r>
            <a:r>
              <a:rPr lang="ru-RU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уровня: первый пешеходный у воды, второй чуть выше для вело-прогулок (широкая асфальтированная дорога, как </a:t>
            </a:r>
            <a:r>
              <a:rPr lang="ru-RU" sz="14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двухполосная</a:t>
            </a:r>
            <a:r>
              <a:rPr lang="ru-RU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автомобильная), третий уровень наверху пешеходный.</a:t>
            </a:r>
            <a:br>
              <a:rPr lang="ru-RU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Велодорожка везде размечена, проходит от начала набережной, до стрелки, вокруг нее, уходит в парк аттракционов и доходит до пляжа. </a:t>
            </a:r>
            <a:endParaRPr lang="en-GB" sz="1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2870010" y="328726"/>
            <a:ext cx="4926883" cy="44688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solidFill>
                  <a:srgbClr val="FF0000"/>
                </a:solidFill>
              </a:rPr>
              <a:t>    Набережная Ярославл</a:t>
            </a:r>
            <a:r>
              <a:rPr lang="ru-RU" sz="3200" i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endParaRPr lang="en-GB" sz="32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9" y="1077686"/>
            <a:ext cx="5661894" cy="4674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33111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9"/>
          <p:cNvSpPr>
            <a:spLocks noGrp="1" noChangeArrowheads="1"/>
          </p:cNvSpPr>
          <p:nvPr>
            <p:ph type="title"/>
          </p:nvPr>
        </p:nvSpPr>
        <p:spPr>
          <a:xfrm>
            <a:off x="7733944" y="1358780"/>
            <a:ext cx="1829155" cy="3461047"/>
          </a:xfrm>
          <a:solidFill>
            <a:schemeClr val="accent1">
              <a:lumMod val="25000"/>
              <a:lumOff val="75000"/>
              <a:alpha val="50196"/>
            </a:schemeClr>
          </a:solidFill>
        </p:spPr>
        <p:txBody>
          <a:bodyPr/>
          <a:lstStyle/>
          <a:p>
            <a:pPr marL="85725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музыкальных фонтана на стрелке на берегу Волги, у подножия красивейшего белокаменного собора</a:t>
            </a:r>
            <a:endParaRPr lang="en-GB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69"/>
          <p:cNvSpPr txBox="1">
            <a:spLocks noChangeArrowheads="1"/>
          </p:cNvSpPr>
          <p:nvPr/>
        </p:nvSpPr>
        <p:spPr bwMode="auto">
          <a:xfrm>
            <a:off x="1751889" y="287338"/>
            <a:ext cx="4067798" cy="512762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103000"/>
              </a:lnSpc>
              <a:spcBef>
                <a:spcPct val="0"/>
              </a:spcBef>
              <a:buNone/>
              <a:defRPr sz="2400" b="1" kern="100" baseline="0">
                <a:solidFill>
                  <a:schemeClr val="tx1"/>
                </a:solidFill>
                <a:latin typeface="VW Head Office" panose="020B0503040200000003" pitchFamily="34" charset="0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latin typeface="Calibri" panose="020F0502020204030204" pitchFamily="34" charset="0"/>
              </a:rPr>
              <a:t>      </a:t>
            </a:r>
            <a:r>
              <a:rPr lang="ru-RU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Фонтаны </a:t>
            </a:r>
            <a:r>
              <a:rPr lang="ru-RU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Стрелке</a:t>
            </a:r>
            <a:endParaRPr lang="en-GB" sz="3200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6121" y="718457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ru-RU" sz="1400" dirty="0" smtClean="0">
              <a:latin typeface="VW Text Office" panose="020B05040402000000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56" y="942973"/>
            <a:ext cx="6775359" cy="517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96781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OL" val="Visual"/>
  <p:tag name="NAME" val="v_4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PYRIGHT" val="Templeton &amp; Webster GmbH"/>
</p:tagLst>
</file>

<file path=ppt/theme/theme1.xml><?xml version="1.0" encoding="utf-8"?>
<a:theme xmlns:a="http://schemas.openxmlformats.org/drawingml/2006/main" name="Blank">
  <a:themeElements>
    <a:clrScheme name="Volkswagen">
      <a:dk1>
        <a:srgbClr val="33434C"/>
      </a:dk1>
      <a:lt1>
        <a:srgbClr val="FFFFFF"/>
      </a:lt1>
      <a:dk2>
        <a:srgbClr val="73B1DD"/>
      </a:dk2>
      <a:lt2>
        <a:srgbClr val="CFD7D9"/>
      </a:lt2>
      <a:accent1>
        <a:srgbClr val="003C65"/>
      </a:accent1>
      <a:accent2>
        <a:srgbClr val="2274AC"/>
      </a:accent2>
      <a:accent3>
        <a:srgbClr val="8994A0"/>
      </a:accent3>
      <a:accent4>
        <a:srgbClr val="005D4D"/>
      </a:accent4>
      <a:accent5>
        <a:srgbClr val="730019"/>
      </a:accent5>
      <a:accent6>
        <a:srgbClr val="FF871F"/>
      </a:accent6>
      <a:hlink>
        <a:srgbClr val="33434C"/>
      </a:hlink>
      <a:folHlink>
        <a:srgbClr val="8994A0"/>
      </a:folHlink>
    </a:clrScheme>
    <a:fontScheme name="Benutzerdefiniert 9">
      <a:majorFont>
        <a:latin typeface="VW Head Office"/>
        <a:ea typeface=""/>
        <a:cs typeface=""/>
      </a:majorFont>
      <a:minorFont>
        <a:latin typeface="VW Text Offic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>
          <a:defRPr sz="1400" smtClean="0">
            <a:latin typeface="VW Text Office" panose="020B05040402000000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sz="1400" dirty="0" smtClean="0">
            <a:latin typeface="VW Text Office" panose="020B05040402000000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454</TotalTime>
  <Words>688</Words>
  <Application>Microsoft Office PowerPoint</Application>
  <PresentationFormat>Лист A4 (210x297 мм)</PresentationFormat>
  <Paragraphs>93</Paragraphs>
  <Slides>55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2" baseType="lpstr">
      <vt:lpstr>Arial</vt:lpstr>
      <vt:lpstr>Calibri</vt:lpstr>
      <vt:lpstr>Times New Roman</vt:lpstr>
      <vt:lpstr>VW Head Office</vt:lpstr>
      <vt:lpstr>VW Headline OT-Book</vt:lpstr>
      <vt:lpstr>VW Text Office</vt:lpstr>
      <vt:lpstr>Blank</vt:lpstr>
      <vt:lpstr>Ярославль – город «Золотого Кольца» России    </vt:lpstr>
      <vt:lpstr>Старейший город России, Ярославль, расположен на знаменитой реке Волге. Город включен в знаменитый туристический маршрут "Золотое кольцо России". Многочисленные средневековые церкви и монастыри Ярославля включены в список объектов всемирного наследия ЮНЕСКО. И хотя до города можно с легкостью добраться из Москвы, здесь золотые купола церквей смотрятся совершенно по-иному. Летом народ обычно прогуливается по набережной Волги, усыпанной различными павильонами, а в марте каждого нечетного года в Ярославле проводится традиционный международный фестиваль джаза. </vt:lpstr>
      <vt:lpstr>                 Ярославлю – более 1000 лет!    </vt:lpstr>
      <vt:lpstr>«Ярославль – не просто город,  В нём российская душа!   Он, как прежде, ныне молод.    А как Волга хороша!»</vt:lpstr>
      <vt:lpstr> «Ах ты, батюшка, Ярославль город! Ты хорош, пригож, на горе стоишь, На горе стоишь во всей красе, Промеж двух рек, промеж быстрых, Промеж Волги-реки, промеж Которосли.»</vt:lpstr>
      <vt:lpstr>        Ярослав Мудрый великий князь киевский, сын Владимира I Святославовича. 10 сентября 1010 года он основал город Ярославль в период своего ростовского княжения.</vt:lpstr>
      <vt:lpstr>Город, основанный в XI веке, радует нас своей красотой, историей и сегодня.</vt:lpstr>
      <vt:lpstr> Она имеет три уровня: первый пешеходный у воды, второй чуть выше для вело-прогулок (широкая асфальтированная дорога, как двухполосная автомобильная), третий уровень наверху пешеходный. Велодорожка везде размечена, проходит от начала набережной, до стрелки, вокруг нее, уходит в парк аттракционов и доходит до пляжа. </vt:lpstr>
      <vt:lpstr> Три музыкальных фонтана на стрелке на берегу Волги, у подножия красивейшего белокаменного собора</vt:lpstr>
      <vt:lpstr>Ярославский Зоопарк - крупнейший зоопарк ландшафтного типа в России. В зоопарке более 450 видов животных, содержащихся в максимально приближенных к естественным условиям обитания. На территории зоопарка работает учебно-демонстрационный центр "Ковчег", где есть "контактные" зоны, где все желающие могут поближе познакомиться с некоторыми животными. Экзотических животных из Африки, Южной Америки, Австралии, Азии вы можете увидеть в "Экзотариуме", который представляет из себя имитацию древнего города, затерянного в глухом тропическом лесу.</vt:lpstr>
      <vt:lpstr>Контактный зоопарк</vt:lpstr>
      <vt:lpstr>В Свято-Введенском Толгском женском монастыре хранится один из самых почитаемых на Руси образов Богородицы - чудотворная Толгская икона Божией Матери, покровительница Ярославских земель. Из исторических источников явствует, что монастырь был построен ради неё - на месте обретения этой иконы в начале XIV века. Согласно преданию, её образ явился Ростовскому и Ярославскому епископу Прохору, который видел икону парящей высоко в воздухе (она была на другом берегу реки Толги, но перед епископом чудесным образом протянулся мост). На следующий день икону нашли уже стоящей на земле и смогли ее забрать - чтобы воздвигнуть для неё обитель. Во время смутного времени в начале XVII века Толгский монастырь был полностью разорён поляками, а часть иноков убиты. Но главная святыня монастыря - Толгская икона Божией Матери - уцелела, как уцелела она и позже в советское время и в Великую Отечественную войну.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Это старейший театр России. Ему  почти 300 лет!</vt:lpstr>
      <vt:lpstr>Планетарий имени Валентины Терешковой </vt:lpstr>
      <vt:lpstr>Ярославский государственный театр кукол </vt:lpstr>
      <vt:lpstr>В придачу к коллекции музыкальных инструментов и механизмов (граммофоны, патефоны, фисгармонии, музыкальные шкатулки, шарманка) и колоколов всех мастей там оказалась довольно большая коллекция утюгов, часов и даже парочка золотофонных икон. А всё почему? Всё потому, что этот музей не что иное, как частная коллекция актёра-фокусника и коллекционера Джона Мостославского. А он не хотел останавливаться на коллекционировании только одного, определённого предмета.</vt:lpstr>
      <vt:lpstr>музей занимательных наук эйнштейна</vt:lpstr>
      <vt:lpstr>Музей Истории Пряника    </vt:lpstr>
      <vt:lpstr>Ярославский художественный музей </vt:lpstr>
      <vt:lpstr>Мой любимый Мишка частный музей </vt:lpstr>
      <vt:lpstr>Дом-Музей Л. В. Собинова </vt:lpstr>
      <vt:lpstr>Музей пожарного дела</vt:lpstr>
      <vt:lpstr>Музей боевой славы </vt:lpstr>
      <vt:lpstr>Музей истории города Ярославля </vt:lpstr>
      <vt:lpstr>Музей зарубежного искусства </vt:lpstr>
      <vt:lpstr>Музей современного искусства </vt:lpstr>
      <vt:lpstr>Эмалис музей эмальерного искусства </vt:lpstr>
      <vt:lpstr> Памятник основателю Ярославля князю Ярославу Мудрому расположен в центре города на площади Богоявления. В давние времена Московский проспект назывался Московской дорогой. Именно в конце этой дороги и лицом к ней было решено установить Памятник Ярославу Мудрому. Он как бы встречает всех приезжающих с московского направления гостей города, символично подчеркивая тесные ярославско-московские отношения.  </vt:lpstr>
      <vt:lpstr>Презентация PowerPoint</vt:lpstr>
      <vt:lpstr>Памятник медведю</vt:lpstr>
      <vt:lpstr>Скульптура медведя </vt:lpstr>
      <vt:lpstr>Памятник Афоне и штукатуру Коле </vt:lpstr>
      <vt:lpstr>Памятник копейке 1612 года </vt:lpstr>
      <vt:lpstr>Скульптура кошки </vt:lpstr>
      <vt:lpstr>Памятник Петру и Февронье </vt:lpstr>
      <vt:lpstr>Скульптурная композиция Троица </vt:lpstr>
      <vt:lpstr>Памятный знак на месте основания Ярославля </vt:lpstr>
      <vt:lpstr>Скульптура Динозавр </vt:lpstr>
      <vt:lpstr>Конь в яблоках </vt:lpstr>
      <vt:lpstr>Резиденция Государыни Главной Масленицы страны </vt:lpstr>
      <vt:lpstr>Скульптура выдры </vt:lpstr>
      <vt:lpstr>Парк Динозавров </vt:lpstr>
      <vt:lpstr>Парк развлечений на острове Даманском</vt:lpstr>
      <vt:lpstr>Аквапарк Тропический остров </vt:lpstr>
      <vt:lpstr>Колесо Обозрения "Золотое Кольцо" </vt:lpstr>
      <vt:lpstr>Шоу-макет Золотое кольцо </vt:lpstr>
      <vt:lpstr> Ярославская областная универсальная научная библиотека имени Н. А. Некрасова </vt:lpstr>
      <vt:lpstr>Константин Ушинский (1824-1871) писатель, основатель научной педагогики в России.</vt:lpstr>
      <vt:lpstr>   Сейчас в Ярославле 785 памятников истории и культуры.  .   </vt:lpstr>
    </vt:vector>
  </TitlesOfParts>
  <Company>VOLKSWAGEN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Volkswagen PowerPoint</dc:title>
  <dc:creator>Stabrovsky, Ilya (VW Group Rus)</dc:creator>
  <cp:lastModifiedBy>RePack by Diakov</cp:lastModifiedBy>
  <cp:revision>67</cp:revision>
  <cp:lastPrinted>2017-04-12T16:45:17Z</cp:lastPrinted>
  <dcterms:created xsi:type="dcterms:W3CDTF">2017-04-11T17:38:40Z</dcterms:created>
  <dcterms:modified xsi:type="dcterms:W3CDTF">2020-04-12T09:05:22Z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26966586</vt:i4>
  </property>
  <property fmtid="{D5CDD505-2E9C-101B-9397-08002B2CF9AE}" pid="3" name="_NewReviewCycle">
    <vt:lpwstr/>
  </property>
  <property fmtid="{D5CDD505-2E9C-101B-9397-08002B2CF9AE}" pid="4" name="_EmailSubject">
    <vt:lpwstr>проверка актуальности шаблона презентации VW NFZ</vt:lpwstr>
  </property>
  <property fmtid="{D5CDD505-2E9C-101B-9397-08002B2CF9AE}" pid="5" name="_AuthorEmail">
    <vt:lpwstr>Ekaterina.Vorontsova@volkswagen.ru</vt:lpwstr>
  </property>
  <property fmtid="{D5CDD505-2E9C-101B-9397-08002B2CF9AE}" pid="6" name="_AuthorEmailDisplayName">
    <vt:lpwstr>Vorontsova, Ekaterina (VW Group Rus)</vt:lpwstr>
  </property>
  <property fmtid="{D5CDD505-2E9C-101B-9397-08002B2CF9AE}" pid="7" name="_PreviousAdHocReviewCycleID">
    <vt:i4>-1589005910</vt:i4>
  </property>
</Properties>
</file>