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8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2C49-D9C9-4F06-A723-9311E09EBA5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9B87-9EC7-45DC-AD08-F154AA3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9B87-9EC7-45DC-AD08-F154AA3953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«КРАСНОДАРСКИЙ КРАЕВОЙ БАЗОВЫЙ МЕДИЦИНСКИЙ КОЛЛЕДЖ»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КРАЯ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 Реализация лекарственных средств и товаров аптечного ассортимента»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 01.01.  Лекарствоведение. Раздел  первый. Фармакология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Фармация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лекции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 семестр)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Противогрибковые средства»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Преподаватели: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Боробова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Н.Е.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Бондаренко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Э.А.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 2020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39" b="95305" l="1500" r="100000">
                        <a14:foregroundMark x1="12000" y1="63380" x2="9000" y2="61972"/>
                        <a14:foregroundMark x1="24000" y1="80751" x2="25000" y2="80282"/>
                        <a14:foregroundMark x1="21000" y1="76056" x2="21000" y2="76056"/>
                        <a14:foregroundMark x1="19000" y1="76995" x2="19000" y2="76995"/>
                        <a14:foregroundMark x1="16000" y1="76526" x2="16000" y2="76526"/>
                        <a14:foregroundMark x1="16000" y1="76056" x2="16000" y2="76056"/>
                        <a14:foregroundMark x1="15000" y1="75587" x2="15000" y2="75587"/>
                        <a14:foregroundMark x1="12500" y1="75117" x2="12500" y2="75117"/>
                        <a14:foregroundMark x1="12500" y1="75117" x2="12500" y2="75117"/>
                        <a14:foregroundMark x1="8500" y1="70423" x2="8500" y2="70423"/>
                        <a14:foregroundMark x1="11000" y1="72770" x2="12500" y2="74648"/>
                        <a14:foregroundMark x1="14500" y1="76056" x2="14500" y2="76056"/>
                        <a14:foregroundMark x1="16500" y1="76056" x2="16500" y2="76056"/>
                        <a14:foregroundMark x1="17000" y1="76995" x2="18500" y2="77934"/>
                        <a14:foregroundMark x1="20500" y1="77934" x2="23500" y2="79343"/>
                        <a14:foregroundMark x1="23500" y1="79343" x2="23500" y2="79343"/>
                        <a14:foregroundMark x1="25500" y1="82160" x2="25500" y2="82160"/>
                        <a14:foregroundMark x1="27000" y1="87324" x2="27000" y2="87324"/>
                        <a14:foregroundMark x1="30500" y1="89671" x2="30500" y2="89671"/>
                        <a14:foregroundMark x1="30500" y1="89671" x2="30500" y2="89671"/>
                        <a14:foregroundMark x1="34500" y1="90610" x2="34500" y2="90610"/>
                        <a14:foregroundMark x1="39500" y1="90610" x2="41000" y2="90610"/>
                        <a14:foregroundMark x1="45500" y1="90610" x2="45500" y2="90610"/>
                        <a14:foregroundMark x1="48500" y1="91080" x2="54500" y2="91549"/>
                        <a14:foregroundMark x1="60000" y1="88732" x2="60000" y2="88732"/>
                        <a14:foregroundMark x1="58500" y1="88263" x2="56000" y2="86854"/>
                        <a14:foregroundMark x1="54000" y1="85446" x2="52500" y2="84038"/>
                        <a14:foregroundMark x1="52500" y1="84038" x2="50500" y2="83568"/>
                        <a14:foregroundMark x1="46000" y1="81221" x2="46000" y2="81221"/>
                        <a14:foregroundMark x1="44500" y1="80282" x2="44500" y2="80282"/>
                        <a14:foregroundMark x1="30000" y1="74648" x2="30000" y2="74648"/>
                        <a14:foregroundMark x1="29500" y1="74648" x2="29500" y2="74648"/>
                        <a14:foregroundMark x1="29000" y1="74648" x2="29000" y2="74648"/>
                        <a14:foregroundMark x1="28500" y1="74648" x2="30000" y2="75117"/>
                        <a14:foregroundMark x1="31500" y1="77465" x2="31500" y2="77465"/>
                        <a14:foregroundMark x1="33000" y1="79812" x2="33000" y2="79812"/>
                        <a14:foregroundMark x1="33500" y1="80282" x2="33500" y2="80282"/>
                        <a14:foregroundMark x1="37500" y1="83099" x2="37500" y2="83099"/>
                        <a14:foregroundMark x1="38000" y1="83568" x2="45000" y2="83568"/>
                        <a14:foregroundMark x1="55000" y1="82629" x2="57500" y2="82160"/>
                        <a14:foregroundMark x1="58500" y1="82160" x2="60000" y2="82160"/>
                        <a14:foregroundMark x1="63500" y1="77934" x2="65000" y2="77465"/>
                        <a14:foregroundMark x1="66500" y1="76995" x2="66500" y2="76995"/>
                        <a14:foregroundMark x1="66500" y1="74648" x2="66500" y2="72770"/>
                        <a14:foregroundMark x1="66500" y1="67606" x2="61000" y2="60563"/>
                        <a14:foregroundMark x1="49000" y1="6573" x2="49000" y2="8920"/>
                        <a14:foregroundMark x1="49500" y1="6573" x2="49500" y2="6573"/>
                        <a14:foregroundMark x1="76000" y1="85915" x2="75000" y2="84038"/>
                        <a14:foregroundMark x1="74500" y1="81690" x2="74500" y2="81690"/>
                        <a14:foregroundMark x1="74500" y1="81690" x2="77000" y2="79812"/>
                        <a14:foregroundMark x1="78000" y1="78873" x2="78000" y2="78873"/>
                        <a14:foregroundMark x1="80500" y1="77934" x2="80500" y2="77934"/>
                        <a14:foregroundMark x1="80500" y1="78404" x2="80500" y2="78404"/>
                        <a14:foregroundMark x1="81500" y1="79343" x2="81500" y2="79343"/>
                        <a14:foregroundMark x1="84500" y1="78873" x2="84500" y2="78873"/>
                        <a14:foregroundMark x1="86000" y1="76526" x2="86000" y2="76526"/>
                        <a14:foregroundMark x1="86000" y1="76056" x2="86000" y2="76056"/>
                        <a14:foregroundMark x1="86000" y1="76056" x2="86000" y2="76056"/>
                        <a14:foregroundMark x1="86000" y1="76056" x2="86000" y2="76056"/>
                        <a14:foregroundMark x1="87000" y1="73709" x2="87000" y2="72300"/>
                        <a14:foregroundMark x1="87000" y1="69953" x2="87000" y2="69953"/>
                        <a14:foregroundMark x1="87000" y1="67606" x2="87000" y2="67606"/>
                        <a14:foregroundMark x1="87000" y1="65258" x2="87000" y2="65258"/>
                        <a14:foregroundMark x1="84000" y1="67136" x2="80500" y2="70892"/>
                        <a14:foregroundMark x1="78500" y1="75117" x2="77000" y2="76056"/>
                        <a14:foregroundMark x1="73500" y1="76056" x2="73500" y2="76056"/>
                        <a14:foregroundMark x1="72500" y1="76056" x2="72500" y2="76056"/>
                        <a14:foregroundMark x1="72000" y1="75587" x2="72000" y2="75587"/>
                        <a14:foregroundMark x1="69000" y1="75587" x2="69000" y2="75587"/>
                        <a14:foregroundMark x1="69000" y1="74648" x2="69000" y2="74648"/>
                        <a14:foregroundMark x1="73000" y1="62911" x2="73000" y2="66667"/>
                        <a14:foregroundMark x1="72000" y1="73239" x2="72000" y2="73239"/>
                        <a14:foregroundMark x1="72000" y1="77465" x2="72000" y2="78873"/>
                        <a14:foregroundMark x1="72000" y1="80751" x2="72000" y2="80751"/>
                        <a14:foregroundMark x1="72000" y1="81221" x2="72000" y2="81221"/>
                        <a14:foregroundMark x1="72000" y1="81221" x2="72000" y2="81221"/>
                        <a14:foregroundMark x1="72000" y1="82160" x2="71500" y2="84038"/>
                        <a14:foregroundMark x1="71000" y1="84038" x2="71000" y2="84038"/>
                        <a14:foregroundMark x1="70500" y1="84038" x2="70500" y2="84038"/>
                        <a14:foregroundMark x1="66000" y1="85915" x2="60500" y2="86854"/>
                        <a14:foregroundMark x1="56500" y1="87324" x2="53000" y2="87793"/>
                        <a14:foregroundMark x1="49000" y1="86385" x2="49000" y2="86385"/>
                        <a14:foregroundMark x1="47000" y1="85915" x2="47000" y2="85915"/>
                        <a14:foregroundMark x1="44500" y1="85915" x2="44500" y2="85915"/>
                        <a14:foregroundMark x1="43500" y1="86385" x2="43500" y2="86385"/>
                        <a14:foregroundMark x1="43000" y1="85915" x2="43000" y2="85915"/>
                        <a14:foregroundMark x1="41500" y1="85446" x2="41500" y2="85446"/>
                        <a14:foregroundMark x1="38000" y1="85446" x2="38000" y2="85446"/>
                        <a14:foregroundMark x1="35500" y1="85446" x2="35500" y2="85446"/>
                        <a14:foregroundMark x1="34500" y1="85446" x2="34000" y2="85446"/>
                        <a14:foregroundMark x1="34000" y1="85446" x2="34000" y2="85446"/>
                        <a14:foregroundMark x1="34000" y1="86854" x2="34000" y2="86854"/>
                        <a14:foregroundMark x1="34000" y1="87793" x2="34000" y2="87793"/>
                        <a14:foregroundMark x1="35000" y1="88263" x2="36500" y2="88732"/>
                        <a14:foregroundMark x1="38500" y1="88263" x2="38500" y2="88263"/>
                        <a14:foregroundMark x1="40000" y1="85915" x2="39500" y2="83099"/>
                        <a14:foregroundMark x1="39500" y1="81221" x2="39500" y2="81221"/>
                        <a14:foregroundMark x1="38500" y1="80751" x2="38500" y2="80751"/>
                        <a14:foregroundMark x1="38000" y1="80282" x2="38000" y2="80282"/>
                        <a14:foregroundMark x1="38000" y1="73709" x2="38000" y2="73709"/>
                        <a14:foregroundMark x1="38000" y1="73709" x2="38000" y2="73709"/>
                        <a14:foregroundMark x1="38000" y1="74178" x2="38000" y2="74178"/>
                        <a14:foregroundMark x1="38500" y1="74648" x2="38500" y2="74648"/>
                        <a14:foregroundMark x1="40500" y1="69953" x2="44500" y2="69953"/>
                        <a14:foregroundMark x1="60000" y1="75117" x2="60000" y2="75117"/>
                        <a14:foregroundMark x1="55500" y1="74648" x2="53000" y2="74648"/>
                        <a14:foregroundMark x1="51500" y1="73709" x2="51500" y2="73709"/>
                        <a14:foregroundMark x1="50000" y1="72770" x2="50000" y2="72770"/>
                        <a14:foregroundMark x1="49000" y1="73239" x2="49000" y2="76526"/>
                        <a14:foregroundMark x1="48500" y1="75117" x2="46500" y2="75587"/>
                        <a14:foregroundMark x1="45500" y1="75587" x2="45500" y2="75587"/>
                        <a14:foregroundMark x1="46500" y1="76056" x2="48500" y2="75587"/>
                        <a14:foregroundMark x1="47500" y1="73239" x2="44000" y2="73709"/>
                        <a14:foregroundMark x1="41000" y1="74178" x2="41000" y2="74178"/>
                        <a14:foregroundMark x1="17000" y1="79343" x2="17000" y2="79343"/>
                        <a14:foregroundMark x1="16500" y1="79343" x2="16500" y2="79343"/>
                        <a14:foregroundMark x1="16000" y1="79812" x2="16000" y2="79812"/>
                        <a14:foregroundMark x1="20000" y1="78404" x2="20000" y2="78404"/>
                        <a14:foregroundMark x1="20000" y1="79812" x2="20000" y2="79812"/>
                        <a14:foregroundMark x1="20000" y1="80282" x2="20000" y2="80282"/>
                        <a14:foregroundMark x1="20000" y1="80282" x2="20000" y2="80282"/>
                        <a14:foregroundMark x1="31000" y1="88732" x2="31000" y2="88732"/>
                        <a14:foregroundMark x1="31000" y1="89202" x2="31000" y2="89202"/>
                        <a14:foregroundMark x1="30500" y1="88263" x2="30500" y2="88263"/>
                        <a14:foregroundMark x1="30500" y1="80282" x2="30500" y2="80282"/>
                        <a14:foregroundMark x1="30500" y1="78873" x2="30500" y2="78873"/>
                        <a14:foregroundMark x1="29500" y1="76995" x2="26500" y2="76056"/>
                        <a14:foregroundMark x1="6500" y1="49765" x2="6500" y2="49765"/>
                        <a14:foregroundMark x1="8000" y1="46479" x2="8000" y2="46479"/>
                        <a14:foregroundMark x1="8000" y1="44601" x2="8000" y2="44601"/>
                        <a14:foregroundMark x1="8000" y1="44601" x2="8000" y2="44601"/>
                        <a14:foregroundMark x1="8000" y1="44131" x2="8000" y2="42254"/>
                        <a14:foregroundMark x1="8000" y1="40845" x2="8000" y2="40845"/>
                        <a14:foregroundMark x1="8000" y1="40845" x2="8000" y2="40845"/>
                        <a14:foregroundMark x1="8000" y1="40845" x2="8000" y2="40845"/>
                        <a14:foregroundMark x1="8000" y1="40845" x2="8000" y2="40845"/>
                        <a14:foregroundMark x1="8000" y1="39437" x2="8000" y2="39437"/>
                        <a14:foregroundMark x1="61500" y1="7042" x2="61500" y2="7042"/>
                        <a14:foregroundMark x1="61500" y1="7042" x2="61500" y2="7042"/>
                        <a14:foregroundMark x1="61500" y1="7042" x2="61500" y2="7042"/>
                        <a14:foregroundMark x1="68000" y1="7512" x2="68000" y2="7512"/>
                        <a14:foregroundMark x1="65500" y1="7981" x2="65500" y2="7981"/>
                        <a14:foregroundMark x1="65500" y1="8920" x2="65500" y2="8920"/>
                        <a14:foregroundMark x1="79500" y1="16901" x2="79500" y2="16901"/>
                        <a14:foregroundMark x1="79500" y1="16901" x2="79500" y2="16901"/>
                        <a14:foregroundMark x1="79500" y1="16901" x2="79500" y2="16901"/>
                        <a14:foregroundMark x1="94500" y1="42723" x2="94500" y2="42723"/>
                        <a14:foregroundMark x1="94000" y1="43192" x2="94000" y2="43192"/>
                        <a14:foregroundMark x1="94000" y1="42723" x2="94000" y2="42723"/>
                        <a14:foregroundMark x1="94000" y1="49296" x2="94000" y2="49296"/>
                        <a14:foregroundMark x1="93500" y1="49765" x2="93500" y2="49765"/>
                        <a14:foregroundMark x1="93000" y1="50235" x2="93000" y2="50235"/>
                        <a14:foregroundMark x1="93000" y1="50235" x2="93000" y2="50235"/>
                        <a14:foregroundMark x1="78500" y1="75117" x2="78500" y2="75117"/>
                        <a14:foregroundMark x1="78500" y1="75117" x2="73000" y2="81221"/>
                        <a14:foregroundMark x1="71000" y1="80282" x2="71000" y2="80282"/>
                        <a14:foregroundMark x1="68500" y1="76056" x2="66500" y2="74178"/>
                        <a14:foregroundMark x1="66000" y1="73709" x2="66000" y2="73709"/>
                        <a14:foregroundMark x1="64000" y1="74178" x2="60500" y2="75587"/>
                        <a14:foregroundMark x1="58000" y1="76995" x2="58000" y2="76995"/>
                        <a14:foregroundMark x1="57000" y1="77934" x2="62000" y2="82160"/>
                        <a14:foregroundMark x1="62500" y1="83568" x2="62500" y2="83568"/>
                        <a14:foregroundMark x1="65500" y1="84038" x2="65500" y2="84038"/>
                        <a14:foregroundMark x1="64500" y1="84507" x2="60000" y2="84507"/>
                        <a14:foregroundMark x1="25000" y1="79812" x2="23000" y2="79812"/>
                        <a14:foregroundMark x1="23000" y1="79812" x2="23000" y2="79812"/>
                        <a14:foregroundMark x1="22500" y1="79812" x2="22500" y2="79812"/>
                        <a14:foregroundMark x1="22500" y1="79812" x2="22500" y2="79812"/>
                        <a14:foregroundMark x1="22500" y1="81221" x2="23500" y2="82629"/>
                        <a14:foregroundMark x1="24000" y1="83099" x2="24000" y2="83099"/>
                        <a14:foregroundMark x1="24000" y1="83099" x2="24000" y2="83099"/>
                        <a14:foregroundMark x1="24500" y1="83099" x2="24500" y2="83099"/>
                        <a14:foregroundMark x1="27000" y1="84977" x2="27000" y2="84977"/>
                        <a14:foregroundMark x1="27000" y1="84977" x2="30000" y2="84977"/>
                        <a14:foregroundMark x1="32000" y1="84977" x2="33000" y2="83568"/>
                        <a14:foregroundMark x1="48000" y1="75587" x2="49500" y2="76526"/>
                        <a14:foregroundMark x1="50000" y1="76995" x2="50000" y2="76995"/>
                        <a14:foregroundMark x1="55000" y1="79812" x2="58000" y2="79812"/>
                        <a14:foregroundMark x1="59500" y1="78873" x2="59500" y2="78873"/>
                        <a14:foregroundMark x1="60000" y1="79343" x2="60000" y2="79343"/>
                        <a14:foregroundMark x1="54500" y1="78873" x2="41000" y2="80751"/>
                        <a14:foregroundMark x1="41000" y1="79812" x2="39500" y2="78404"/>
                        <a14:foregroundMark x1="39500" y1="74648" x2="39500" y2="74648"/>
                        <a14:foregroundMark x1="37500" y1="75587" x2="32500" y2="75587"/>
                        <a14:foregroundMark x1="30000" y1="75587" x2="30000" y2="75587"/>
                        <a14:foregroundMark x1="23000" y1="73239" x2="23000" y2="73239"/>
                        <a14:foregroundMark x1="31000" y1="69953" x2="40500" y2="64319"/>
                        <a14:foregroundMark x1="45500" y1="59155" x2="51500" y2="56338"/>
                        <a14:foregroundMark x1="53500" y1="54930" x2="55000" y2="53991"/>
                        <a14:foregroundMark x1="50500" y1="32864" x2="49000" y2="32864"/>
                        <a14:foregroundMark x1="48000" y1="37089" x2="48000" y2="38498"/>
                        <a14:foregroundMark x1="48000" y1="39906" x2="48500" y2="41315"/>
                        <a14:foregroundMark x1="10000" y1="69953" x2="10000" y2="69953"/>
                        <a14:foregroundMark x1="12000" y1="75587" x2="12000" y2="75587"/>
                        <a14:foregroundMark x1="15000" y1="77934" x2="15500" y2="79343"/>
                        <a14:foregroundMark x1="28000" y1="88732" x2="28000" y2="88732"/>
                        <a14:foregroundMark x1="29500" y1="89671" x2="29500" y2="89671"/>
                        <a14:foregroundMark x1="31000" y1="89671" x2="37000" y2="90141"/>
                        <a14:foregroundMark x1="38500" y1="90610" x2="38500" y2="90610"/>
                        <a14:foregroundMark x1="43000" y1="91549" x2="43000" y2="91549"/>
                        <a14:foregroundMark x1="47000" y1="89671" x2="47000" y2="89671"/>
                        <a14:foregroundMark x1="47000" y1="89671" x2="47000" y2="89671"/>
                        <a14:foregroundMark x1="52000" y1="90610" x2="52000" y2="90610"/>
                        <a14:foregroundMark x1="64000" y1="88263" x2="64000" y2="88263"/>
                        <a14:foregroundMark x1="66500" y1="87324" x2="69500" y2="87324"/>
                        <a14:foregroundMark x1="75500" y1="83568" x2="75500" y2="83568"/>
                        <a14:foregroundMark x1="76000" y1="83568" x2="76000" y2="83568"/>
                        <a14:foregroundMark x1="77000" y1="83568" x2="77000" y2="83568"/>
                        <a14:foregroundMark x1="72500" y1="88732" x2="72500" y2="88732"/>
                        <a14:foregroundMark x1="81500" y1="84507" x2="81500" y2="84507"/>
                        <a14:foregroundMark x1="82500" y1="82629" x2="82500" y2="82629"/>
                        <a14:foregroundMark x1="78500" y1="85446" x2="78500" y2="85446"/>
                        <a14:foregroundMark x1="77500" y1="88263" x2="77500" y2="88263"/>
                        <a14:foregroundMark x1="74500" y1="89202" x2="74500" y2="89202"/>
                        <a14:foregroundMark x1="82500" y1="78873" x2="82500" y2="78873"/>
                        <a14:foregroundMark x1="82500" y1="78873" x2="82500" y2="78873"/>
                        <a14:foregroundMark x1="82500" y1="78873" x2="82500" y2="78873"/>
                        <a14:foregroundMark x1="82500" y1="78873" x2="82500" y2="78873"/>
                        <a14:foregroundMark x1="82500" y1="78873" x2="82500" y2="78873"/>
                        <a14:foregroundMark x1="82000" y1="80282" x2="82000" y2="80282"/>
                        <a14:foregroundMark x1="81000" y1="81221" x2="81000" y2="81221"/>
                        <a14:foregroundMark x1="80000" y1="81690" x2="80000" y2="81690"/>
                        <a14:foregroundMark x1="80000" y1="81690" x2="80000" y2="81690"/>
                        <a14:foregroundMark x1="80000" y1="82160" x2="80000" y2="82160"/>
                        <a14:foregroundMark x1="80000" y1="82160" x2="80000" y2="82160"/>
                        <a14:foregroundMark x1="80000" y1="82160" x2="80000" y2="82160"/>
                        <a14:foregroundMark x1="80000" y1="82629" x2="80000" y2="82629"/>
                        <a14:foregroundMark x1="80500" y1="84038" x2="80500" y2="84038"/>
                        <a14:foregroundMark x1="80500" y1="84977" x2="80500" y2="84977"/>
                        <a14:foregroundMark x1="79000" y1="84977" x2="79000" y2="84977"/>
                        <a14:foregroundMark x1="77500" y1="85446" x2="77500" y2="85446"/>
                        <a14:foregroundMark x1="77500" y1="85446" x2="77500" y2="85446"/>
                        <a14:foregroundMark x1="78000" y1="85915" x2="78000" y2="85915"/>
                        <a14:foregroundMark x1="78000" y1="85915" x2="78000" y2="85915"/>
                        <a14:foregroundMark x1="79000" y1="83568" x2="82500" y2="80751"/>
                        <a14:foregroundMark x1="84000" y1="76056" x2="84000" y2="76056"/>
                        <a14:foregroundMark x1="85000" y1="74648" x2="85000" y2="74648"/>
                        <a14:foregroundMark x1="86000" y1="74648" x2="88000" y2="73709"/>
                        <a14:foregroundMark x1="88500" y1="71362" x2="88500" y2="71362"/>
                        <a14:foregroundMark x1="88500" y1="71362" x2="88500" y2="71362"/>
                        <a14:foregroundMark x1="90000" y1="71362" x2="90000" y2="71362"/>
                        <a14:foregroundMark x1="90500" y1="71831" x2="90500" y2="71831"/>
                        <a14:foregroundMark x1="90500" y1="71831" x2="90500" y2="71831"/>
                        <a14:foregroundMark x1="90500" y1="71362" x2="90500" y2="71362"/>
                        <a14:foregroundMark x1="90500" y1="71362" x2="90500" y2="71362"/>
                        <a14:foregroundMark x1="90500" y1="70423" x2="90500" y2="70423"/>
                        <a14:foregroundMark x1="90500" y1="70423" x2="90500" y2="70423"/>
                        <a14:foregroundMark x1="90500" y1="70423" x2="90500" y2="70423"/>
                        <a14:foregroundMark x1="90500" y1="70423" x2="90500" y2="70423"/>
                        <a14:foregroundMark x1="90500" y1="69484" x2="90500" y2="69484"/>
                        <a14:foregroundMark x1="86500" y1="78404" x2="86500" y2="78404"/>
                        <a14:foregroundMark x1="86500" y1="78873" x2="86500" y2="78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61048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нистатин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леворин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натамицин</a:t>
            </a:r>
            <a:endParaRPr lang="ru-RU" sz="2800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системном применении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боль в животе, тошнота, рвота, диарея, сыпь, зуд, синдром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–Джонсона.</a:t>
            </a:r>
          </a:p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местном применении: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раздражение кожи и слизистых оболочек, сопровождающееся ощущением жжения.</a:t>
            </a:r>
          </a:p>
          <a:p>
            <a:endParaRPr lang="ru-RU" dirty="0"/>
          </a:p>
        </p:txBody>
      </p:sp>
      <p:pic>
        <p:nvPicPr>
          <p:cNvPr id="4" name="Рисунок 3" descr="крэээ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09120"/>
            <a:ext cx="2908414" cy="1978149"/>
          </a:xfrm>
          <a:prstGeom prst="rect">
            <a:avLst/>
          </a:prstGeom>
        </p:spPr>
      </p:pic>
      <p:pic>
        <p:nvPicPr>
          <p:cNvPr id="5" name="Рисунок 4" descr="devushka-pet-tablet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221088"/>
            <a:ext cx="27432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Амфотерицин</a:t>
            </a:r>
            <a:r>
              <a:rPr lang="ru-RU" b="1" i="1" u="sng" dirty="0" smtClean="0">
                <a:solidFill>
                  <a:schemeClr val="accent4">
                    <a:lumMod val="75000"/>
                  </a:schemeClr>
                </a:solidFill>
              </a:rPr>
              <a:t> В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нефротоксичность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нейротоксичность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гепатотоксичность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лихорадка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артериальная гипотония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диспепсия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чень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05064"/>
            <a:ext cx="3547281" cy="2364854"/>
          </a:xfrm>
          <a:prstGeom prst="rect">
            <a:avLst/>
          </a:prstGeom>
        </p:spPr>
      </p:pic>
      <p:pic>
        <p:nvPicPr>
          <p:cNvPr id="5" name="Рисунок 4" descr="Бтемператур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085184"/>
            <a:ext cx="2133600" cy="1524000"/>
          </a:xfrm>
          <a:prstGeom prst="rect">
            <a:avLst/>
          </a:prstGeom>
        </p:spPr>
      </p:pic>
      <p:pic>
        <p:nvPicPr>
          <p:cNvPr id="6" name="Рисунок 5" descr="lecenieartergipot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204864"/>
            <a:ext cx="1841190" cy="1472952"/>
          </a:xfrm>
          <a:prstGeom prst="rect">
            <a:avLst/>
          </a:prstGeom>
        </p:spPr>
      </p:pic>
      <p:pic>
        <p:nvPicPr>
          <p:cNvPr id="7" name="Рисунок 6" descr="хронический-пиелонефр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728778"/>
            <a:ext cx="1224136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 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2800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Аллергические реакции на препараты группы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 для </a:t>
            </a:r>
            <a:r>
              <a:rPr lang="ru-RU" sz="2800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амфотерицина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функции печени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функции почек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Сахарный диабет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e3636afa8e2e6af90f91a20553d0c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861048"/>
            <a:ext cx="2736304" cy="2736304"/>
          </a:xfrm>
          <a:prstGeom prst="rect">
            <a:avLst/>
          </a:prstGeom>
        </p:spPr>
      </p:pic>
      <p:pic>
        <p:nvPicPr>
          <p:cNvPr id="4" name="Рисунок 3" descr="вмес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25144"/>
            <a:ext cx="3276600" cy="1895475"/>
          </a:xfrm>
          <a:prstGeom prst="rect">
            <a:avLst/>
          </a:prstGeom>
        </p:spPr>
      </p:pic>
      <p:pic>
        <p:nvPicPr>
          <p:cNvPr id="7" name="Рисунок 6" descr="nista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437112"/>
            <a:ext cx="2193032" cy="219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ЛС для системного применения 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кетоконазол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флуконазол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итраконазол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ЛС для местного применения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бифоназол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клотримазол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эконазол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kospor_kr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49080"/>
            <a:ext cx="3384376" cy="2256250"/>
          </a:xfrm>
          <a:prstGeom prst="rect">
            <a:avLst/>
          </a:prstGeom>
        </p:spPr>
      </p:pic>
      <p:pic>
        <p:nvPicPr>
          <p:cNvPr id="6" name="Рисунок 5" descr="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155032" cy="22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действия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обладают преимущественно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фунгистатическим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эффектом.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Местные препараты при создании высоких локальных концентраций в отношении ряда грибов могут действовать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фунгицидно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lukonazol-muzhchin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77072"/>
            <a:ext cx="2501801" cy="2414782"/>
          </a:xfrm>
          <a:prstGeom prst="rect">
            <a:avLst/>
          </a:prstGeom>
        </p:spPr>
      </p:pic>
      <p:pic>
        <p:nvPicPr>
          <p:cNvPr id="5" name="Рисунок 4" descr="14498111382_86cfac2ccd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Спектр действия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обладают широким спектром противогрибковой активности. К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итраконазолу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чувствительны основные возбудители кандидоза,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spp.,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spp.,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C.neoformans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дерматомицеты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S.schenckii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P.boydii,H.capsulatum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B.dermatitidis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C.immitis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P.brasiliensis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некоторые другие грибы.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часто встречается у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C.glabrata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C.krusei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icrosporum_gypseum_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221088"/>
            <a:ext cx="4082986" cy="24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31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Итраконазол</a:t>
            </a:r>
            <a:endParaRPr lang="ru-RU" sz="31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Дерматомикозы: эпидермофития, трихофития, микроспория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Отрубевидный лишай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Кандидоз пищевода, кожи и слизистых оболочек, ногтей,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кандидозная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 паронихия,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вульвовагинит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Криптококкоз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Аспергиллез (при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резистентности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 или плохой переносимости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амфотерицина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 В)</a:t>
            </a: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Псевдоаллешериоз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Феогифомикоз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Хромомикоз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Споротрихоз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Эндемичные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 микозы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</a:rPr>
              <a:t>Профилактика микозов при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</a:rPr>
              <a:t>СПИДе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trakonaz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179941"/>
            <a:ext cx="3531096" cy="252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Флуконазол</a:t>
            </a:r>
            <a:endParaRPr lang="ru-RU" sz="30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Инвазивный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кандидоз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кожи, слизистых оболочек, пищевода,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кандидозная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паронихия,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онихомикоз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Криптококкоз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Дерматомикозы: эпидермофития, трихофития, микроспория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Отрубевидный лишай</a:t>
            </a:r>
          </a:p>
          <a:p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Споротрихоз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Псевдоаллешериоз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Трихоспороз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эндемичные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микозы</a:t>
            </a:r>
          </a:p>
          <a:p>
            <a:endParaRPr lang="ru-RU" dirty="0"/>
          </a:p>
        </p:txBody>
      </p:sp>
      <p:pic>
        <p:nvPicPr>
          <p:cNvPr id="4" name="Рисунок 3" descr="5-preparatov-flukonaz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861048"/>
            <a:ext cx="484289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Кетоконазол</a:t>
            </a:r>
            <a:endParaRPr lang="ru-RU" sz="2600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кожи, пищевода,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кандидозная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паронихия,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Отрубевидный лишай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(системно и местно)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Дерматомикоз (местно)</a:t>
            </a:r>
          </a:p>
          <a:p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Себорейная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экзема (местно)</a:t>
            </a:r>
          </a:p>
          <a:p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Паракокцидиоидоз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местного применения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кожи, полости рта и глотки,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кандидозный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Дерматомикозы: трихофития и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эпидермофития гладкой кожи, кистей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 стоп при ограниченных поражениях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Отрубевидный лишай</a:t>
            </a:r>
          </a:p>
          <a:p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Эритразма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0-thickbox_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2592288" cy="1654984"/>
          </a:xfrm>
          <a:prstGeom prst="rect">
            <a:avLst/>
          </a:prstGeom>
        </p:spPr>
      </p:pic>
      <p:pic>
        <p:nvPicPr>
          <p:cNvPr id="5" name="Рисунок 4" descr="низорал кр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1412776"/>
            <a:ext cx="2903984" cy="1937502"/>
          </a:xfrm>
          <a:prstGeom prst="rect">
            <a:avLst/>
          </a:prstGeom>
        </p:spPr>
      </p:pic>
      <p:pic>
        <p:nvPicPr>
          <p:cNvPr id="6" name="Рисунок 5" descr="низорал таблет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356992"/>
            <a:ext cx="2617440" cy="1553014"/>
          </a:xfrm>
          <a:prstGeom prst="rect">
            <a:avLst/>
          </a:prstGeom>
        </p:spPr>
      </p:pic>
      <p:pic>
        <p:nvPicPr>
          <p:cNvPr id="7" name="Рисунок 6" descr="низорал шампу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412776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для всех системных </a:t>
            </a:r>
            <a:r>
              <a:rPr lang="ru-RU" sz="30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sz="3000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 в животе, нарушение аппетита, тошнота, рвота, диарея, запор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головная боль, головокружение, сонливость, нарушения зрения, парестезии, тремор, судороги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сыпь, зуд,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эксфолиативный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дерматит, синдром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–Джонсона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тромбоцитопения,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агранулоцитоз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активности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холестатическая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желтуха</a:t>
            </a:r>
          </a:p>
          <a:p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365104"/>
            <a:ext cx="2750815" cy="220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Противогрибковые средства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Противогрибковые препараты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антимикотики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представляют собой достаточно обширный класс разнообразных химических соединений, как природного происхождения, так и полученных путем химического синтеза, которые обладают специфической активностью в отношении патогенных грибов. В зависимости от химической структуры они разделяются на несколько групп, отличающихся по особенностям спектра активности,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фармакокинетике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клиническому применению при различных грибковых инфекциях (микозах).</a:t>
            </a:r>
          </a:p>
          <a:p>
            <a:endParaRPr lang="ru-RU" dirty="0"/>
          </a:p>
        </p:txBody>
      </p:sp>
      <p:pic>
        <p:nvPicPr>
          <p:cNvPr id="4" name="Рисунок 3" descr="Naiboleye-effektivnyye-tabletki-ot-grib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941168"/>
            <a:ext cx="6048672" cy="172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 для </a:t>
            </a:r>
            <a:r>
              <a:rPr lang="ru-RU" sz="24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итраконазола</a:t>
            </a:r>
            <a:endParaRPr lang="ru-RU" sz="2400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застойная сердечная недостаточность, артериальная гипертензия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гепатотоксические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реакции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гипокалиемия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отеки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выработки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кортикостероидов</a:t>
            </a:r>
          </a:p>
          <a:p>
            <a:pPr>
              <a:buNone/>
            </a:pPr>
            <a:endParaRPr lang="ru-RU" sz="24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 для </a:t>
            </a:r>
            <a:r>
              <a:rPr lang="ru-RU" sz="24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кетоконазола</a:t>
            </a:r>
            <a:endParaRPr lang="ru-RU" sz="2400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тяжелые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гепатотоксические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реакции, вплоть до развития гепатита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выработки тестостерона и кортикостероидов</a:t>
            </a:r>
          </a:p>
          <a:p>
            <a:endParaRPr lang="ru-RU" dirty="0"/>
          </a:p>
        </p:txBody>
      </p:sp>
      <p:pic>
        <p:nvPicPr>
          <p:cNvPr id="4" name="Рисунок 3" descr="1418062570_gepatit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3691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Аллергическая реакция на препараты группы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азолов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Беременность (системно)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Кормление грудью (системно)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Тяжелые нарушения функции печени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итраконазол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до 16 лет (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итраконазол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5144"/>
            <a:ext cx="3159224" cy="1941216"/>
          </a:xfrm>
          <a:prstGeom prst="rect">
            <a:avLst/>
          </a:prstGeom>
        </p:spPr>
      </p:pic>
      <p:pic>
        <p:nvPicPr>
          <p:cNvPr id="6" name="Рисунок 5" descr="202-thickbox_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21088"/>
            <a:ext cx="3240360" cy="2448272"/>
          </a:xfrm>
          <a:prstGeom prst="rect">
            <a:avLst/>
          </a:prstGeom>
        </p:spPr>
      </p:pic>
      <p:pic>
        <p:nvPicPr>
          <p:cNvPr id="5" name="Рисунок 4" descr="2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880320" cy="1944216"/>
          </a:xfrm>
          <a:prstGeom prst="rect">
            <a:avLst/>
          </a:prstGeom>
        </p:spPr>
      </p:pic>
      <p:pic>
        <p:nvPicPr>
          <p:cNvPr id="7" name="Рисунок 6" descr="_1_15__1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20888"/>
            <a:ext cx="3240360" cy="1857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Тербинафин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Нафтифин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terbinafin_tabletki_vertex_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04864"/>
            <a:ext cx="5487473" cy="3072985"/>
          </a:xfrm>
          <a:prstGeom prst="rect">
            <a:avLst/>
          </a:prstGeom>
        </p:spPr>
      </p:pic>
      <p:pic>
        <p:nvPicPr>
          <p:cNvPr id="5" name="Рисунок 4" descr="Naftif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880320" cy="240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действия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Аллиламины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обладают преимущественно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фунгицидным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действием, связанным с нарушением синтеза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эргостерола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Они блокируют более ранние стадии биосинтеза, ингибируя фермент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скваленэпоксидазу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rbizil-maz-ot-gribka-nog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4752528" cy="317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Спектр активности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ним чувствительны дерматомицеты, </a:t>
            </a:r>
            <a:r>
              <a:rPr lang="en-US" sz="28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M.furfur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аспергиллы,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гистоплазмы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бластомицеты,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криптококк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споротрикс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возбудители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хромомикоза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Тербинафин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активен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против ряда простейших (некоторые разновидности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лейшманий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трипаносом).</a:t>
            </a:r>
          </a:p>
          <a:p>
            <a:endParaRPr lang="ru-RU" dirty="0"/>
          </a:p>
        </p:txBody>
      </p:sp>
      <p:pic>
        <p:nvPicPr>
          <p:cNvPr id="4" name="Рисунок 3" descr="aspergill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05064"/>
            <a:ext cx="403244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Дерматомикозы: эпидермофития, трихофития, микроспория (при ограниченном поражении — местно, при распространенном — внутрь)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Микоз волосистой части головы (внутрь)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Онихомикоз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(внутрь)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Хромомикоз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(внутрь)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 (местно)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Отрубевидный лишай (местно)</a:t>
            </a:r>
          </a:p>
          <a:p>
            <a:endParaRPr lang="ru-RU" dirty="0"/>
          </a:p>
        </p:txBody>
      </p:sp>
      <p:pic>
        <p:nvPicPr>
          <p:cNvPr id="5" name="Рисунок 4" descr="d567bdd6b5ff334647770b6bf48813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01008"/>
            <a:ext cx="3041104" cy="30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Тербинафин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 внутрь</a:t>
            </a:r>
            <a:endParaRPr lang="ru-RU" sz="2800" i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боль в животе, нарушение аппетита, тошнота, рвота, диарея, изменения и потеря вкуса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головная боль, головокружение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сыпь, крапивница,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эксфолиативный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дерматит, синдром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Стивенса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–Джонсона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нейтропения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панцитопения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повышение активности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трансаминаз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холестатическая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 желтуха, печеночная недостаточность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артралгия, миалгия</a:t>
            </a:r>
          </a:p>
          <a:p>
            <a:pPr>
              <a:buNone/>
            </a:pP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Тербинафин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 местно, </a:t>
            </a:r>
            <a:r>
              <a:rPr lang="ru-RU" sz="28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нафтифин</a:t>
            </a:r>
            <a:endParaRPr lang="ru-RU" sz="28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зуд, жжение, гиперемия, сухость</a:t>
            </a:r>
          </a:p>
          <a:p>
            <a:endParaRPr lang="ru-RU" dirty="0"/>
          </a:p>
        </p:txBody>
      </p:sp>
      <p:pic>
        <p:nvPicPr>
          <p:cNvPr id="5" name="Рисунок 4" descr="Krem-Terbina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301208"/>
            <a:ext cx="3786668" cy="133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Аллергическая реакция на препараты группы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аллиламинов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Беременность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Кормление грудью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до 2 лет</a:t>
            </a:r>
          </a:p>
          <a:p>
            <a:endParaRPr lang="ru-RU" dirty="0"/>
          </a:p>
        </p:txBody>
      </p:sp>
      <p:pic>
        <p:nvPicPr>
          <p:cNvPr id="4" name="Рисунок 3" descr="exoder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149081"/>
            <a:ext cx="4186927" cy="2348862"/>
          </a:xfrm>
          <a:prstGeom prst="rect">
            <a:avLst/>
          </a:prstGeom>
        </p:spPr>
      </p:pic>
      <p:pic>
        <p:nvPicPr>
          <p:cNvPr id="5" name="Рисунок 4" descr="Lamiz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104456" cy="2768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Препараты других групп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Гризеофульвин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Флуцитозин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Хлорнитрофенол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Калия йодид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Аморолфин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Циклопирокс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Гризеофульв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249891"/>
            <a:ext cx="2641808" cy="2289567"/>
          </a:xfrm>
          <a:prstGeom prst="rect">
            <a:avLst/>
          </a:prstGeom>
        </p:spPr>
      </p:pic>
      <p:pic>
        <p:nvPicPr>
          <p:cNvPr id="6" name="Рисунок 5" descr="1488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474218" cy="2474218"/>
          </a:xfrm>
          <a:prstGeom prst="rect">
            <a:avLst/>
          </a:prstGeom>
        </p:spPr>
      </p:pic>
      <p:pic>
        <p:nvPicPr>
          <p:cNvPr id="7" name="Рисунок 6" descr="foto-1-lek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56992"/>
            <a:ext cx="256490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Гризеофульвин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Спектор</a:t>
            </a: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действия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гризеофульвину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чувствительны только дерматомицеты</a:t>
            </a:r>
            <a:endParaRPr lang="ru-RU" sz="24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действия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фунгистатическим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эффектом, который обусловлен ингибированием митотической активности грибковых клеток в метафазе и нарушением синтеза ДНК. 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Дерматомикозы: эпидермофития,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трихофития, микроспория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Микоз волосистой части головы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Онихомикоз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gryzeovulfin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77072"/>
            <a:ext cx="3505572" cy="260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UDlETvx8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526802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Гризеофульвин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Побочные эффекты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 в животе, тошнота, рвота, диарея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головная боль, головокружение, бессонница, периферические невриты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сыпь, зуд,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фотодерматит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гранулоцитопения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лейкопения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активности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желтуха, гепатит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полости рта,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волчаночноподобный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синдром</a:t>
            </a:r>
          </a:p>
          <a:p>
            <a:pPr>
              <a:buNone/>
            </a:pPr>
            <a:r>
              <a:rPr lang="ru-RU" sz="31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Аллергическая реакция на </a:t>
            </a:r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гризеофульвин</a:t>
            </a:r>
            <a:endParaRPr lang="ru-RU" sz="31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Беременность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функции печени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Системная красная волчанка</a:t>
            </a:r>
          </a:p>
          <a:p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Порфирия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kak-le4it-z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305" y="4797152"/>
            <a:ext cx="2819164" cy="18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Аморолфин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Синтетический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антимикотик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местного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применения (в виде лака для ногтей),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являющийся производным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морфолина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b="1" i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действия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концентрации может оказывать как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фунгистатическое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действие, обусловленное нарушением структуры клеточной мембраны грибов.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 активности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Широкий спектр противогрибковой активности. К нему чувствительны </a:t>
            </a:r>
            <a:r>
              <a:rPr lang="ru-RU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дерматомицеты, </a:t>
            </a:r>
            <a:r>
              <a:rPr lang="ru-RU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Pityrosporum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 </a:t>
            </a:r>
            <a:r>
              <a:rPr lang="ru-RU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Cryptococcus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ряд других грибов.</a:t>
            </a:r>
          </a:p>
          <a:p>
            <a:endParaRPr lang="ru-RU" dirty="0"/>
          </a:p>
        </p:txBody>
      </p:sp>
      <p:pic>
        <p:nvPicPr>
          <p:cNvPr id="4" name="Рисунок 3" descr="brushing-toenails-300x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700808"/>
            <a:ext cx="241018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Аморолфин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</a:p>
          <a:p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Онихомикоз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вызванный дерматомицетами, дрожжевыми и плесневыми грибами (если поражено не более 2/3 ногтевой пластинки)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онихомикоза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Побочные эффекты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жжение, зуд или раздражение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кожи около ногтя</a:t>
            </a:r>
          </a:p>
          <a:p>
            <a:pPr>
              <a:buNone/>
            </a:pPr>
            <a:r>
              <a:rPr lang="ru-RU" sz="2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Гиперчувствительность к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аморолфину</a:t>
            </a:r>
            <a:endParaRPr lang="ru-RU" sz="2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Беременность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Кормление грудью</a:t>
            </a:r>
          </a:p>
          <a:p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до 6 лет</a:t>
            </a:r>
          </a:p>
          <a:p>
            <a:endParaRPr lang="ru-RU" dirty="0"/>
          </a:p>
        </p:txBody>
      </p:sp>
      <p:pic>
        <p:nvPicPr>
          <p:cNvPr id="4" name="Рисунок 3" descr="locer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468" y="3429000"/>
            <a:ext cx="4249970" cy="309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1.Разновидности    грибковых инфекций, патогенных для человека.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Классификация противогрибковых препаратов.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Лекарственные средства для лечения поверхностных микозов (дать краткую характеристику препаратам).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Лекарственные средства для лечения глубоких (системных) микозов (дать краткую характеристику препаратам).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ри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Нистатин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Леворин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Натамицин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Амфотерицин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истатин147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84784"/>
            <a:ext cx="2232248" cy="2232248"/>
          </a:xfrm>
          <a:prstGeom prst="rect">
            <a:avLst/>
          </a:prstGeom>
        </p:spPr>
      </p:pic>
      <p:pic>
        <p:nvPicPr>
          <p:cNvPr id="5" name="Рисунок 4" descr="levo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140968"/>
            <a:ext cx="2340313" cy="2251381"/>
          </a:xfrm>
          <a:prstGeom prst="rect">
            <a:avLst/>
          </a:prstGeom>
        </p:spPr>
      </p:pic>
      <p:pic>
        <p:nvPicPr>
          <p:cNvPr id="6" name="Рисунок 5" descr="tнатамицинradeboarddR9yJL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2325885" cy="2244096"/>
          </a:xfrm>
          <a:prstGeom prst="rect">
            <a:avLst/>
          </a:prstGeom>
        </p:spPr>
      </p:pic>
      <p:pic>
        <p:nvPicPr>
          <p:cNvPr id="7" name="Рисунок 6" descr="amfotericin_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254624"/>
            <a:ext cx="23762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действия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Оказывают как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фунгистатическое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действие, обусловленное связыванием препарата с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эргостеролом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грибковой мембраны, что ведет к нарушению ее целостности, потере содержимого цитоплазмы и гибели клетки.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rozhzhevy-e-griby-kand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89040"/>
            <a:ext cx="4231225" cy="287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Спектр действия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Полиены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обладают самым широким среди противогрибковых препаратов спектром активности!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системном применении чувствительны 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spp.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C.neoformans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S.schenckii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возбудители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микозов и некоторые другие грибы.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местном применении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они действуют преимущественно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 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spp.</a:t>
            </a:r>
          </a:p>
          <a:p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Полиены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активны также в отношении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некоторых простейших — трихомонад,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лейшманий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амеб.</a:t>
            </a:r>
          </a:p>
          <a:p>
            <a:endParaRPr lang="ru-RU" dirty="0"/>
          </a:p>
        </p:txBody>
      </p:sp>
      <p:pic>
        <p:nvPicPr>
          <p:cNvPr id="5" name="Рисунок 4" descr="350_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56992"/>
            <a:ext cx="2952328" cy="1641783"/>
          </a:xfrm>
          <a:prstGeom prst="rect">
            <a:avLst/>
          </a:prstGeom>
        </p:spPr>
      </p:pic>
      <p:pic>
        <p:nvPicPr>
          <p:cNvPr id="6" name="Рисунок 5" descr="1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5085184"/>
            <a:ext cx="223224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Позания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Нистатин</a:t>
            </a:r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леворин</a:t>
            </a:r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кожи, полости рта и глотки, кишечника 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Кандидозный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(Профилактическое применение неэффективно!) 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истатин-при-стомати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645024"/>
            <a:ext cx="2873896" cy="2873896"/>
          </a:xfrm>
          <a:prstGeom prst="rect">
            <a:avLst/>
          </a:prstGeom>
        </p:spPr>
      </p:pic>
      <p:pic>
        <p:nvPicPr>
          <p:cNvPr id="7" name="Рисунок 6" descr="свечинистатин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069668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Позания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Натамицин</a:t>
            </a:r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кожи, полости рта и глотки, кишечника 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Кандидозный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Кандидозный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баланопостит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Трихомонадный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вульвовагинит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rem-Pimafut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149080"/>
            <a:ext cx="4896544" cy="2448272"/>
          </a:xfrm>
          <a:prstGeom prst="rect">
            <a:avLst/>
          </a:prstGeom>
        </p:spPr>
      </p:pic>
      <p:pic>
        <p:nvPicPr>
          <p:cNvPr id="5" name="Рисунок 4" descr="primafungin-sve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324036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Позания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применению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полиенов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Амфотерицин</a:t>
            </a:r>
            <a:r>
              <a:rPr lang="ru-RU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Тяжелые формы системных микозов: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инвазивный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кандидоз, аспергиллез,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криптококкоз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споротрихоз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мукормикоз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трихоспороз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фузариоз,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феогифомикоз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эндемичные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микозы (бластомикоз,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кокцидиоидоз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паракокцидиоидоз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гистоплазмоз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пенициллиоз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Кандидоз кожи и слизистых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оболочек (местно)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Лейшманиоз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Первичный амебный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менингоэнцефалит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вызванный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грибами 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3511277" cy="293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313</TotalTime>
  <Words>1079</Words>
  <Application>Microsoft Office PowerPoint</Application>
  <PresentationFormat>Экран (4:3)</PresentationFormat>
  <Paragraphs>246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ГОСУДАРСТВЕННОЕ БЮДЖЕТНОЕ ПРОФЕССИОНАЛЬНОЕ ОБРАЗОВАТЕЛЬНОЕ УЧРЕЖДЕНИЕ  «КРАСНОДАРСКИЙ КРАЕВОЙ БАЗОВЫЙ МЕДИЦИНСКИЙ КОЛЛЕДЖ» МИНИСТЕРСТВА ЗДРАВООХРАНЕНИЯ КРАСНОДАРСКОГО КРАЯ  ПМ 01 « Реализация лекарственных средств и товаров аптечного ассортимента» МДК 01.01.  Лекарствоведение. Раздел  первый. Фармакология Специальность Фармация </vt:lpstr>
      <vt:lpstr>Противогрибковые средства</vt:lpstr>
      <vt:lpstr>Классификация</vt:lpstr>
      <vt:lpstr> Полиены </vt:lpstr>
      <vt:lpstr>Механизм действия полиенов</vt:lpstr>
      <vt:lpstr>Спектр действия полиенов</vt:lpstr>
      <vt:lpstr>Позания к применению полиенов</vt:lpstr>
      <vt:lpstr>Позания к применению полиенов</vt:lpstr>
      <vt:lpstr>Позания к применению полиенов</vt:lpstr>
      <vt:lpstr>Побочные эффекты полиенов</vt:lpstr>
      <vt:lpstr>Побочные эффекты полиенов</vt:lpstr>
      <vt:lpstr>Противопоказания</vt:lpstr>
      <vt:lpstr>Азолы</vt:lpstr>
      <vt:lpstr> Механизм действия азолов </vt:lpstr>
      <vt:lpstr>Спектр действия азолов</vt:lpstr>
      <vt:lpstr>Показания к применению азолов</vt:lpstr>
      <vt:lpstr>Показания к применению азолов</vt:lpstr>
      <vt:lpstr>Показания к применению азолов</vt:lpstr>
      <vt:lpstr>Побочные эффекты азолов</vt:lpstr>
      <vt:lpstr>Побочные эффекты азолов</vt:lpstr>
      <vt:lpstr>Противопоказания азолов</vt:lpstr>
      <vt:lpstr>  Аллиламины  </vt:lpstr>
      <vt:lpstr>Механизм действия аллиламинов</vt:lpstr>
      <vt:lpstr>Спектр активности аллиламинов</vt:lpstr>
      <vt:lpstr>Показания к применению аллиламинов</vt:lpstr>
      <vt:lpstr>Побочные эффекты аллиламинов</vt:lpstr>
      <vt:lpstr>Противопоказания аллиламинов</vt:lpstr>
      <vt:lpstr>Препараты других групп</vt:lpstr>
      <vt:lpstr>Гризеофульвин</vt:lpstr>
      <vt:lpstr>Гризеофульвин</vt:lpstr>
      <vt:lpstr>Аморолфин</vt:lpstr>
      <vt:lpstr>Аморолфин</vt:lpstr>
      <vt:lpstr>КОНТРОЛЬНЫЕ ВОПРОСЫ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«КРАСНОДАРСКИЙ КРАЕВОЙ БАЗОВЫЙ МЕДИЦИНСКИЙ КОЛЛЕДЖ» МИНИСТЕРСТВА ЗДРАВООХРАНЕНИЯ КРАСНОДАРСКОГО КРАЯ</dc:title>
  <dc:creator>Ира</dc:creator>
  <cp:lastModifiedBy>Наталья Боробова</cp:lastModifiedBy>
  <cp:revision>40</cp:revision>
  <dcterms:created xsi:type="dcterms:W3CDTF">2016-10-08T06:36:59Z</dcterms:created>
  <dcterms:modified xsi:type="dcterms:W3CDTF">2020-05-12T17:49:22Z</dcterms:modified>
</cp:coreProperties>
</file>