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1"/>
  </p:notesMasterIdLst>
  <p:sldIdLst>
    <p:sldId id="256" r:id="rId2"/>
    <p:sldId id="307" r:id="rId3"/>
    <p:sldId id="278" r:id="rId4"/>
    <p:sldId id="277" r:id="rId5"/>
    <p:sldId id="282" r:id="rId6"/>
    <p:sldId id="283" r:id="rId7"/>
    <p:sldId id="284" r:id="rId8"/>
    <p:sldId id="288" r:id="rId9"/>
    <p:sldId id="286" r:id="rId10"/>
    <p:sldId id="301" r:id="rId11"/>
    <p:sldId id="310" r:id="rId12"/>
    <p:sldId id="311" r:id="rId13"/>
    <p:sldId id="287" r:id="rId14"/>
    <p:sldId id="298" r:id="rId15"/>
    <p:sldId id="299" r:id="rId16"/>
    <p:sldId id="289" r:id="rId17"/>
    <p:sldId id="312" r:id="rId18"/>
    <p:sldId id="302" r:id="rId19"/>
    <p:sldId id="303" r:id="rId20"/>
    <p:sldId id="290" r:id="rId21"/>
    <p:sldId id="274" r:id="rId22"/>
    <p:sldId id="291" r:id="rId23"/>
    <p:sldId id="259" r:id="rId24"/>
    <p:sldId id="308" r:id="rId25"/>
    <p:sldId id="260" r:id="rId26"/>
    <p:sldId id="262" r:id="rId27"/>
    <p:sldId id="264" r:id="rId28"/>
    <p:sldId id="265" r:id="rId29"/>
    <p:sldId id="266" r:id="rId30"/>
    <p:sldId id="267" r:id="rId31"/>
    <p:sldId id="268" r:id="rId32"/>
    <p:sldId id="296" r:id="rId33"/>
    <p:sldId id="292" r:id="rId34"/>
    <p:sldId id="269" r:id="rId35"/>
    <p:sldId id="293" r:id="rId36"/>
    <p:sldId id="271" r:id="rId37"/>
    <p:sldId id="270" r:id="rId38"/>
    <p:sldId id="297" r:id="rId39"/>
    <p:sldId id="30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28" autoAdjust="0"/>
    <p:restoredTop sz="94660"/>
  </p:normalViewPr>
  <p:slideViewPr>
    <p:cSldViewPr snapToGrid="0">
      <p:cViewPr varScale="1">
        <p:scale>
          <a:sx n="84" d="100"/>
          <a:sy n="84" d="100"/>
        </p:scale>
        <p:origin x="68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93B772-3A3E-4F0A-91DA-91DA968D8E3F}" type="datetimeFigureOut">
              <a:rPr lang="ru-RU" smtClean="0"/>
              <a:t>15.05.2020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6163C3-1A59-42B4-9F34-F91866802578}" type="slidenum">
              <a:rPr lang="ru-RU" smtClean="0"/>
              <a:t>‹#›</a:t>
            </a:fld>
            <a:endParaRPr lang="ru-RU"/>
          </a:p>
        </p:txBody>
      </p:sp>
    </p:spTree>
    <p:extLst>
      <p:ext uri="{BB962C8B-B14F-4D97-AF65-F5344CB8AC3E}">
        <p14:creationId xmlns:p14="http://schemas.microsoft.com/office/powerpoint/2010/main" val="1647913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66163C3-1A59-42B4-9F34-F91866802578}" type="slidenum">
              <a:rPr lang="ru-RU" smtClean="0"/>
              <a:t>13</a:t>
            </a:fld>
            <a:endParaRPr lang="ru-RU"/>
          </a:p>
        </p:txBody>
      </p:sp>
    </p:spTree>
    <p:extLst>
      <p:ext uri="{BB962C8B-B14F-4D97-AF65-F5344CB8AC3E}">
        <p14:creationId xmlns:p14="http://schemas.microsoft.com/office/powerpoint/2010/main" val="736112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ru-RU"/>
              <a:t>Образец заголовка</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5/15/2020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5/15/2020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5/15/2020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5/15/2020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5/15/2020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5/15/2020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ru-RU"/>
              <a:t>Образец заголовка</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dirty="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913795" y="2912232"/>
            <a:ext cx="5107208" cy="287896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912232"/>
            <a:ext cx="5095357" cy="287896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ru-RU"/>
              <a:t>Образец заголовка</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5/15/2020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5/15/2020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5/15/2020</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oblasti-ekologii.ru/ecology/ponyatie-o-biosfere/stroenie-biosfery"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02924" y="340963"/>
            <a:ext cx="9038365" cy="2324746"/>
          </a:xfrm>
        </p:spPr>
        <p:txBody>
          <a:bodyPr>
            <a:normAutofit fontScale="90000"/>
          </a:bodyPr>
          <a:lstStyle/>
          <a:p>
            <a:r>
              <a:rPr lang="ru-RU" sz="2400" dirty="0" smtClean="0">
                <a:effectLst/>
                <a:latin typeface="Times New Roman" panose="02020603050405020304" pitchFamily="18" charset="0"/>
                <a:cs typeface="Times New Roman" panose="02020603050405020304" pitchFamily="18" charset="0"/>
              </a:rPr>
              <a:t>Проект  по Биологии     </a:t>
            </a:r>
            <a:br>
              <a:rPr lang="ru-RU" sz="2400" dirty="0" smtClean="0">
                <a:effectLst/>
                <a:latin typeface="Times New Roman" panose="02020603050405020304" pitchFamily="18" charset="0"/>
                <a:cs typeface="Times New Roman" panose="02020603050405020304" pitchFamily="18" charset="0"/>
              </a:rPr>
            </a:br>
            <a:r>
              <a:rPr lang="ru-RU" sz="2400" dirty="0" smtClean="0">
                <a:solidFill>
                  <a:srgbClr val="00B050"/>
                </a:solidFill>
                <a:effectLst/>
                <a:latin typeface="Times New Roman" panose="02020603050405020304" pitchFamily="18" charset="0"/>
                <a:cs typeface="Times New Roman" panose="02020603050405020304" pitchFamily="18" charset="0"/>
              </a:rPr>
              <a:t>«человек </a:t>
            </a:r>
            <a:r>
              <a:rPr lang="ru-RU" sz="2400" dirty="0">
                <a:solidFill>
                  <a:srgbClr val="00B050"/>
                </a:solidFill>
                <a:effectLst/>
                <a:latin typeface="Times New Roman" panose="02020603050405020304" pitchFamily="18" charset="0"/>
                <a:cs typeface="Times New Roman" panose="02020603050405020304" pitchFamily="18" charset="0"/>
              </a:rPr>
              <a:t>как житель биосферы и его влияние на природу Земли</a:t>
            </a:r>
            <a:r>
              <a:rPr lang="ru-RU" sz="2400" dirty="0" smtClean="0">
                <a:solidFill>
                  <a:srgbClr val="00B050"/>
                </a:solidFill>
                <a:effectLst/>
                <a:latin typeface="Times New Roman" panose="02020603050405020304" pitchFamily="18" charset="0"/>
                <a:cs typeface="Times New Roman" panose="02020603050405020304" pitchFamily="18" charset="0"/>
              </a:rPr>
              <a:t>»</a:t>
            </a:r>
            <a:br>
              <a:rPr lang="ru-RU" sz="2400" dirty="0" smtClean="0">
                <a:solidFill>
                  <a:srgbClr val="00B050"/>
                </a:solidFill>
                <a:effectLst/>
                <a:latin typeface="Times New Roman" panose="02020603050405020304" pitchFamily="18" charset="0"/>
                <a:cs typeface="Times New Roman" panose="02020603050405020304" pitchFamily="18" charset="0"/>
              </a:rPr>
            </a:br>
            <a:r>
              <a:rPr lang="ru-RU" sz="2400" dirty="0" smtClean="0">
                <a:effectLst/>
                <a:latin typeface="Times New Roman" panose="02020603050405020304" pitchFamily="18" charset="0"/>
                <a:cs typeface="Times New Roman" panose="02020603050405020304" pitchFamily="18" charset="0"/>
              </a:rPr>
              <a:t>подготовил Ученик 9-3 класса Гимназии № 32</a:t>
            </a:r>
            <a:br>
              <a:rPr lang="ru-RU" sz="2400" dirty="0" smtClean="0">
                <a:effectLst/>
                <a:latin typeface="Times New Roman" panose="02020603050405020304" pitchFamily="18" charset="0"/>
                <a:cs typeface="Times New Roman" panose="02020603050405020304" pitchFamily="18" charset="0"/>
              </a:rPr>
            </a:br>
            <a:r>
              <a:rPr lang="ru-RU" sz="2400" dirty="0" smtClean="0">
                <a:effectLst/>
                <a:latin typeface="Times New Roman" panose="02020603050405020304" pitchFamily="18" charset="0"/>
                <a:cs typeface="Times New Roman" panose="02020603050405020304" pitchFamily="18" charset="0"/>
              </a:rPr>
              <a:t> </a:t>
            </a:r>
            <a:r>
              <a:rPr lang="ru-RU" sz="2400" dirty="0">
                <a:effectLst/>
                <a:latin typeface="Times New Roman" panose="02020603050405020304" pitchFamily="18" charset="0"/>
                <a:cs typeface="Times New Roman" panose="02020603050405020304" pitchFamily="18" charset="0"/>
              </a:rPr>
              <a:t>г</a:t>
            </a:r>
            <a:r>
              <a:rPr lang="ru-RU" sz="2400" dirty="0" smtClean="0">
                <a:effectLst/>
                <a:latin typeface="Times New Roman" panose="02020603050405020304" pitchFamily="18" charset="0"/>
                <a:cs typeface="Times New Roman" panose="02020603050405020304" pitchFamily="18" charset="0"/>
              </a:rPr>
              <a:t>. Иваново</a:t>
            </a:r>
            <a:br>
              <a:rPr lang="ru-RU" sz="2400" dirty="0" smtClean="0">
                <a:effectLst/>
                <a:latin typeface="Times New Roman" panose="02020603050405020304" pitchFamily="18" charset="0"/>
                <a:cs typeface="Times New Roman" panose="02020603050405020304" pitchFamily="18" charset="0"/>
              </a:rPr>
            </a:br>
            <a:r>
              <a:rPr lang="ru-RU" sz="2400" dirty="0" smtClean="0">
                <a:effectLst/>
                <a:latin typeface="Times New Roman" panose="02020603050405020304" pitchFamily="18" charset="0"/>
                <a:cs typeface="Times New Roman" panose="02020603050405020304" pitchFamily="18" charset="0"/>
              </a:rPr>
              <a:t> </a:t>
            </a:r>
            <a:r>
              <a:rPr lang="ru-RU" sz="2400" dirty="0" err="1" smtClean="0">
                <a:effectLst/>
                <a:latin typeface="Times New Roman" panose="02020603050405020304" pitchFamily="18" charset="0"/>
                <a:cs typeface="Times New Roman" panose="02020603050405020304" pitchFamily="18" charset="0"/>
              </a:rPr>
              <a:t>Опаец</a:t>
            </a:r>
            <a:r>
              <a:rPr lang="ru-RU" sz="2400" dirty="0" smtClean="0">
                <a:effectLst/>
                <a:latin typeface="Times New Roman" panose="02020603050405020304" pitchFamily="18" charset="0"/>
                <a:cs typeface="Times New Roman" panose="02020603050405020304" pitchFamily="18" charset="0"/>
              </a:rPr>
              <a:t> Артем</a:t>
            </a:r>
            <a:r>
              <a:rPr lang="ru-RU" sz="2400" dirty="0">
                <a:effectLst/>
                <a:latin typeface="Times New Roman" panose="02020603050405020304" pitchFamily="18" charset="0"/>
                <a:cs typeface="Times New Roman" panose="02020603050405020304" pitchFamily="18" charset="0"/>
              </a:rPr>
              <a:t/>
            </a:r>
            <a:br>
              <a:rPr lang="ru-RU" sz="2400" dirty="0">
                <a:effectLst/>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1407456" y="2665709"/>
            <a:ext cx="3456732" cy="3456732"/>
          </a:xfrm>
          <a:prstGeom prst="rect">
            <a:avLst/>
          </a:prstGeom>
        </p:spPr>
      </p:pic>
      <p:pic>
        <p:nvPicPr>
          <p:cNvPr id="6" name="Рисунок 5"/>
          <p:cNvPicPr>
            <a:picLocks noChangeAspect="1"/>
          </p:cNvPicPr>
          <p:nvPr/>
        </p:nvPicPr>
        <p:blipFill>
          <a:blip r:embed="rId3"/>
          <a:stretch>
            <a:fillRect/>
          </a:stretch>
        </p:blipFill>
        <p:spPr>
          <a:xfrm>
            <a:off x="6222106" y="2885184"/>
            <a:ext cx="5334462" cy="3237257"/>
          </a:xfrm>
          <a:prstGeom prst="rect">
            <a:avLst/>
          </a:prstGeom>
        </p:spPr>
      </p:pic>
    </p:spTree>
    <p:extLst>
      <p:ext uri="{BB962C8B-B14F-4D97-AF65-F5344CB8AC3E}">
        <p14:creationId xmlns:p14="http://schemas.microsoft.com/office/powerpoint/2010/main" val="1231808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821409" y="681925"/>
            <a:ext cx="10631837" cy="5982345"/>
          </a:xfrm>
          <a:prstGeom prst="rect">
            <a:avLst/>
          </a:prstGeom>
        </p:spPr>
      </p:pic>
    </p:spTree>
    <p:extLst>
      <p:ext uri="{BB962C8B-B14F-4D97-AF65-F5344CB8AC3E}">
        <p14:creationId xmlns:p14="http://schemas.microsoft.com/office/powerpoint/2010/main" val="3516733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32474" y="185980"/>
            <a:ext cx="11959526" cy="6493789"/>
          </a:xfrm>
        </p:spPr>
        <p:txBody>
          <a:bodyPr>
            <a:noAutofit/>
          </a:bodyPr>
          <a:lstStyle/>
          <a:p>
            <a:r>
              <a:rPr lang="ru-RU" sz="2200" dirty="0" smtClean="0">
                <a:latin typeface="Times New Roman" panose="02020603050405020304" pitchFamily="18" charset="0"/>
                <a:cs typeface="Times New Roman" panose="02020603050405020304" pitchFamily="18" charset="0"/>
              </a:rPr>
              <a:t>Два </a:t>
            </a:r>
            <a:r>
              <a:rPr lang="ru-RU" sz="2200" dirty="0">
                <a:latin typeface="Times New Roman" panose="02020603050405020304" pitchFamily="18" charset="0"/>
                <a:cs typeface="Times New Roman" panose="02020603050405020304" pitchFamily="18" charset="0"/>
              </a:rPr>
              <a:t>с половиной миллиона лет назад появились первые люди, это были охотники и собиратели. Человека часто называют вершиной эволюции живого, но эволюционные отношения живого нельзя изобразить в виде прямой линии от менее совершенного к более совершенному. Поэтому эволюция не может иметь одной вершины. Человек не единственный использует орудия труда, отдельные птицы и </a:t>
            </a:r>
            <a:r>
              <a:rPr lang="ru-RU" sz="2200" dirty="0" err="1">
                <a:latin typeface="Times New Roman" panose="02020603050405020304" pitchFamily="18" charset="0"/>
                <a:cs typeface="Times New Roman" panose="02020603050405020304" pitchFamily="18" charset="0"/>
              </a:rPr>
              <a:t>млекопитающиеся</a:t>
            </a:r>
            <a:r>
              <a:rPr lang="ru-RU" sz="2200" dirty="0">
                <a:latin typeface="Times New Roman" panose="02020603050405020304" pitchFamily="18" charset="0"/>
                <a:cs typeface="Times New Roman" panose="02020603050405020304" pitchFamily="18" charset="0"/>
              </a:rPr>
              <a:t> также их используют, но максимально эффективно и совершеннее это делает человек. Человеку свойственно сознание – совершенная форма отражения окружающего мира, развиваясь, человек совершенствуется, появляется речь, письменность, обучение деятельности, обмен информацией – это привело к изменению окружающей среды. Оружие человека постоянно совершенствовалось, он истребил многих копытных и мамонтов, которые служили основой рациона того времени. Альтернатива нашлась около десяти тысяч лет назад – человечество перешло от охоты и собирательства к земледелию и скотоводству, хотя охота и собирательство остались важными источниками пищи. Это был первый экологический кризис, который возник в результате деятельности человека по истреблению крупных животных.</a:t>
            </a:r>
          </a:p>
          <a:p>
            <a:r>
              <a:rPr lang="ru-RU" sz="2200" dirty="0">
                <a:latin typeface="Times New Roman" panose="02020603050405020304" pitchFamily="18" charset="0"/>
                <a:cs typeface="Times New Roman" panose="02020603050405020304" pitchFamily="18" charset="0"/>
              </a:rPr>
              <a:t>С помощью орудий производства человечество создает искусственную среду обитания – поселения, жилища, одежда, продукты питания, различные машины и </a:t>
            </a:r>
            <a:r>
              <a:rPr lang="ru-RU" sz="2200" dirty="0" smtClean="0">
                <a:latin typeface="Times New Roman" panose="02020603050405020304" pitchFamily="18" charset="0"/>
                <a:cs typeface="Times New Roman" panose="02020603050405020304" pitchFamily="18" charset="0"/>
              </a:rPr>
              <a:t>принадлежности.</a:t>
            </a:r>
            <a:endParaRPr lang="ru-RU"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7123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810" y="158212"/>
            <a:ext cx="4927600" cy="3695700"/>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11" y="3853911"/>
            <a:ext cx="11047654" cy="2690651"/>
          </a:xfrm>
          <a:prstGeom prst="rect">
            <a:avLst/>
          </a:prstGeom>
        </p:spPr>
      </p:pic>
      <p:sp>
        <p:nvSpPr>
          <p:cNvPr id="6" name="Прямоугольник 5"/>
          <p:cNvSpPr/>
          <p:nvPr/>
        </p:nvSpPr>
        <p:spPr>
          <a:xfrm>
            <a:off x="5145410" y="445053"/>
            <a:ext cx="6803783" cy="2677656"/>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Владимир Вернадский  выделил появление и деятельность человека в отдельную сферу – ноосферу. Дословно термин переводится как «сфера разума». Вернадский считал, что ноосфера – часть биосферы, преобразованная трудом и разумом человека. Сознательная деятельность человека стала фактором развития биосферы.</a:t>
            </a:r>
          </a:p>
        </p:txBody>
      </p:sp>
    </p:spTree>
    <p:extLst>
      <p:ext uri="{BB962C8B-B14F-4D97-AF65-F5344CB8AC3E}">
        <p14:creationId xmlns:p14="http://schemas.microsoft.com/office/powerpoint/2010/main" val="2503852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0482" y="269823"/>
            <a:ext cx="11716718" cy="6394448"/>
          </a:xfrm>
        </p:spPr>
        <p:txBody>
          <a:bodyPr>
            <a:noAutofit/>
          </a:bodyPr>
          <a:lstStyle/>
          <a:p>
            <a:r>
              <a:rPr lang="ru-RU" sz="2400" dirty="0" smtClean="0">
                <a:latin typeface="Times New Roman" panose="02020603050405020304" pitchFamily="18" charset="0"/>
                <a:cs typeface="Times New Roman" panose="02020603050405020304" pitchFamily="18" charset="0"/>
              </a:rPr>
              <a:t>Взаимодействие </a:t>
            </a:r>
            <a:r>
              <a:rPr lang="ru-RU" sz="2400" dirty="0">
                <a:latin typeface="Times New Roman" panose="02020603050405020304" pitchFamily="18" charset="0"/>
                <a:cs typeface="Times New Roman" panose="02020603050405020304" pitchFamily="18" charset="0"/>
              </a:rPr>
              <a:t>человека и биосферы имеет две стороны</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биологическую;</a:t>
            </a:r>
          </a:p>
          <a:p>
            <a:r>
              <a:rPr lang="ru-RU" sz="2400" dirty="0" smtClean="0">
                <a:latin typeface="Times New Roman" panose="02020603050405020304" pitchFamily="18" charset="0"/>
                <a:cs typeface="Times New Roman" panose="02020603050405020304" pitchFamily="18" charset="0"/>
              </a:rPr>
              <a:t>социальную.</a:t>
            </a:r>
          </a:p>
          <a:p>
            <a:r>
              <a:rPr lang="ru-RU" sz="2400" dirty="0" smtClean="0">
                <a:latin typeface="Times New Roman" panose="02020603050405020304" pitchFamily="18" charset="0"/>
                <a:cs typeface="Times New Roman" panose="02020603050405020304" pitchFamily="18" charset="0"/>
              </a:rPr>
              <a:t>С </a:t>
            </a:r>
            <a:r>
              <a:rPr lang="ru-RU" sz="2400" dirty="0">
                <a:latin typeface="Times New Roman" panose="02020603050405020304" pitchFamily="18" charset="0"/>
                <a:cs typeface="Times New Roman" panose="02020603050405020304" pitchFamily="18" charset="0"/>
              </a:rPr>
              <a:t>биологической точки зрения взаимоотношения человека и природы не выходят за рамки потребления энергии. Человечество, несмотря на развитый разум, как и все живые организмы, нуждается в основных природных ресурсах</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воде;воздухе;пище</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Для </a:t>
            </a:r>
            <a:r>
              <a:rPr lang="ru-RU" sz="2400" dirty="0">
                <a:latin typeface="Times New Roman" panose="02020603050405020304" pitchFamily="18" charset="0"/>
                <a:cs typeface="Times New Roman" panose="02020603050405020304" pitchFamily="18" charset="0"/>
              </a:rPr>
              <a:t>осуществления метаболизма каждый день необходимы вода, кислород, питательные вещества. Будучи гетеротрофами люди напрямую воздействуют на численность живых организмов и круговорот веществ в </a:t>
            </a:r>
            <a:r>
              <a:rPr lang="ru-RU" sz="2400" dirty="0" smtClean="0">
                <a:latin typeface="Times New Roman" panose="02020603050405020304" pitchFamily="18" charset="0"/>
                <a:cs typeface="Times New Roman" panose="02020603050405020304" pitchFamily="18" charset="0"/>
              </a:rPr>
              <a:t>природе.</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6463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95" y="144651"/>
            <a:ext cx="10353761" cy="1326321"/>
          </a:xfrm>
        </p:spPr>
        <p:txBody>
          <a:bodyPr/>
          <a:lstStyle/>
          <a:p>
            <a:r>
              <a:rPr lang="ru-RU" dirty="0"/>
              <a:t>Антропогенное воздействие на биосферу</a:t>
            </a:r>
          </a:p>
        </p:txBody>
      </p:sp>
      <p:sp>
        <p:nvSpPr>
          <p:cNvPr id="3" name="Объект 2"/>
          <p:cNvSpPr>
            <a:spLocks noGrp="1"/>
          </p:cNvSpPr>
          <p:nvPr>
            <p:ph idx="1"/>
          </p:nvPr>
        </p:nvSpPr>
        <p:spPr>
          <a:xfrm>
            <a:off x="913795" y="1224366"/>
            <a:ext cx="10353762" cy="5501898"/>
          </a:xfrm>
        </p:spPr>
        <p:txBody>
          <a:bodyPr>
            <a:normAutofit/>
          </a:bodyPr>
          <a:lstStyle/>
          <a:p>
            <a:r>
              <a:rPr lang="ru-RU" sz="2400" dirty="0">
                <a:latin typeface="Times New Roman" panose="02020603050405020304" pitchFamily="18" charset="0"/>
                <a:cs typeface="Times New Roman" panose="02020603050405020304" pitchFamily="18" charset="0"/>
              </a:rPr>
              <a:t>Уже во времена первой человеческой культуры, палеолита, человек влиял на природу, что отразилось в интенсивном истреблении крупных травоядных животных и привело к исчезновению некоторых </a:t>
            </a:r>
            <a:r>
              <a:rPr lang="ru-RU" sz="2400" dirty="0" err="1">
                <a:latin typeface="Times New Roman" panose="02020603050405020304" pitchFamily="18" charset="0"/>
                <a:cs typeface="Times New Roman" panose="02020603050405020304" pitchFamily="18" charset="0"/>
              </a:rPr>
              <a:t>видов.Теперь</a:t>
            </a:r>
            <a:r>
              <a:rPr lang="ru-RU" sz="2400" dirty="0">
                <a:latin typeface="Times New Roman" panose="02020603050405020304" pitchFamily="18" charset="0"/>
                <a:cs typeface="Times New Roman" panose="02020603050405020304" pitchFamily="18" charset="0"/>
              </a:rPr>
              <a:t> человечество своей деятельностью влияет на биосферу в масштабе всей планеты, а некоторые технические резервы, как, например, ядерное оружие, способны привести к её </a:t>
            </a:r>
            <a:r>
              <a:rPr lang="ru-RU" sz="2400" dirty="0" smtClean="0">
                <a:latin typeface="Times New Roman" panose="02020603050405020304" pitchFamily="18" charset="0"/>
                <a:cs typeface="Times New Roman" panose="02020603050405020304" pitchFamily="18" charset="0"/>
              </a:rPr>
              <a:t>гибели.</a:t>
            </a:r>
          </a:p>
          <a:p>
            <a:r>
              <a:rPr lang="ru-RU" sz="2400" dirty="0">
                <a:latin typeface="Times New Roman" panose="02020603050405020304" pitchFamily="18" charset="0"/>
                <a:cs typeface="Times New Roman" panose="02020603050405020304" pitchFamily="18" charset="0"/>
              </a:rPr>
              <a:t>Основой существования человечества являются природные ресурсы, которые делятся на </a:t>
            </a:r>
            <a:r>
              <a:rPr lang="ru-RU" sz="2400" dirty="0" err="1">
                <a:latin typeface="Times New Roman" panose="02020603050405020304" pitchFamily="18" charset="0"/>
                <a:cs typeface="Times New Roman" panose="02020603050405020304" pitchFamily="18" charset="0"/>
              </a:rPr>
              <a:t>исчерпаемые</a:t>
            </a:r>
            <a:r>
              <a:rPr lang="ru-RU" sz="2400" dirty="0">
                <a:latin typeface="Times New Roman" panose="02020603050405020304" pitchFamily="18" charset="0"/>
                <a:cs typeface="Times New Roman" panose="02020603050405020304" pitchFamily="18" charset="0"/>
              </a:rPr>
              <a:t> и неисчерпаемые. Используя их, человек значительно, а иногда и необратимо, изменяет облик Земли.</a:t>
            </a:r>
          </a:p>
        </p:txBody>
      </p:sp>
    </p:spTree>
    <p:extLst>
      <p:ext uri="{BB962C8B-B14F-4D97-AF65-F5344CB8AC3E}">
        <p14:creationId xmlns:p14="http://schemas.microsoft.com/office/powerpoint/2010/main" val="1436310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2866" y="0"/>
            <a:ext cx="5889961" cy="6416298"/>
          </a:xfrm>
        </p:spPr>
        <p:txBody>
          <a:bodyPr>
            <a:normAutofit/>
          </a:bodyPr>
          <a:lstStyle/>
          <a:p>
            <a:r>
              <a:rPr lang="ru-RU" sz="2400" dirty="0">
                <a:latin typeface="Times New Roman" panose="02020603050405020304" pitchFamily="18" charset="0"/>
                <a:cs typeface="Times New Roman" panose="02020603050405020304" pitchFamily="18" charset="0"/>
              </a:rPr>
              <a:t>Загрязнение воздуха</a:t>
            </a:r>
          </a:p>
          <a:p>
            <a:r>
              <a:rPr lang="ru-RU" sz="2400" dirty="0">
                <a:latin typeface="Times New Roman" panose="02020603050405020304" pitchFamily="18" charset="0"/>
                <a:cs typeface="Times New Roman" panose="02020603050405020304" pitchFamily="18" charset="0"/>
              </a:rPr>
              <a:t>При сжигании топлива в атмосферу выбрасывается большое количество СО₂</a:t>
            </a:r>
            <a:r>
              <a:rPr lang="ru-RU" sz="2400" dirty="0" smtClean="0">
                <a:latin typeface="Times New Roman" panose="02020603050405020304" pitchFamily="18" charset="0"/>
                <a:cs typeface="Times New Roman" panose="02020603050405020304" pitchFamily="18" charset="0"/>
              </a:rPr>
              <a:t>.</a:t>
            </a:r>
          </a:p>
          <a:p>
            <a:r>
              <a:rPr lang="ru-RU" sz="2400" dirty="0">
                <a:latin typeface="Times New Roman" panose="02020603050405020304" pitchFamily="18" charset="0"/>
                <a:cs typeface="Times New Roman" panose="02020603050405020304" pitchFamily="18" charset="0"/>
              </a:rPr>
              <a:t>Следствием повышенной концентрации СО₂ является парниковый эффект – нагрев атмосферы</a:t>
            </a:r>
            <a:r>
              <a:rPr lang="ru-RU" sz="2400" dirty="0" smtClean="0">
                <a:latin typeface="Times New Roman" panose="02020603050405020304" pitchFamily="18" charset="0"/>
                <a:cs typeface="Times New Roman" panose="02020603050405020304" pitchFamily="18" charset="0"/>
              </a:rPr>
              <a:t>.   Кроме </a:t>
            </a:r>
            <a:r>
              <a:rPr lang="ru-RU" sz="2400" dirty="0">
                <a:latin typeface="Times New Roman" panose="02020603050405020304" pitchFamily="18" charset="0"/>
                <a:cs typeface="Times New Roman" panose="02020603050405020304" pitchFamily="18" charset="0"/>
              </a:rPr>
              <a:t>СО₂ в атмосферу попадают и ядовитые вещества</a:t>
            </a:r>
            <a:r>
              <a:rPr lang="ru-RU" sz="2400" dirty="0" smtClean="0">
                <a:latin typeface="Times New Roman" panose="02020603050405020304" pitchFamily="18" charset="0"/>
                <a:cs typeface="Times New Roman" panose="02020603050405020304" pitchFamily="18" charset="0"/>
              </a:rPr>
              <a:t>: свинец; метан; сернистый  и </a:t>
            </a:r>
            <a:r>
              <a:rPr lang="ru-RU" sz="2400" dirty="0">
                <a:latin typeface="Times New Roman" panose="02020603050405020304" pitchFamily="18" charset="0"/>
                <a:cs typeface="Times New Roman" panose="02020603050405020304" pitchFamily="18" charset="0"/>
              </a:rPr>
              <a:t>многие другие</a:t>
            </a:r>
            <a:r>
              <a:rPr lang="ru-RU" sz="2400" dirty="0" smtClean="0">
                <a:latin typeface="Times New Roman" panose="02020603050405020304" pitchFamily="18" charset="0"/>
                <a:cs typeface="Times New Roman" panose="02020603050405020304" pitchFamily="18" charset="0"/>
              </a:rPr>
              <a:t>.  Чтобы </a:t>
            </a:r>
            <a:r>
              <a:rPr lang="ru-RU" sz="2400" dirty="0">
                <a:latin typeface="Times New Roman" panose="02020603050405020304" pitchFamily="18" charset="0"/>
                <a:cs typeface="Times New Roman" panose="02020603050405020304" pitchFamily="18" charset="0"/>
              </a:rPr>
              <a:t>сократить выбросы, нужно совместное принятие правительствами разных стран программ, направленных на ограничение выбросов и переход на более </a:t>
            </a:r>
            <a:r>
              <a:rPr lang="ru-RU" sz="2400" dirty="0" smtClean="0">
                <a:latin typeface="Times New Roman" panose="02020603050405020304" pitchFamily="18" charset="0"/>
                <a:cs typeface="Times New Roman" panose="02020603050405020304" pitchFamily="18" charset="0"/>
              </a:rPr>
              <a:t>чистые технологии</a:t>
            </a:r>
            <a:r>
              <a:rPr lang="ru-RU" sz="2400" dirty="0">
                <a:latin typeface="Times New Roman" panose="02020603050405020304" pitchFamily="18" charset="0"/>
                <a:cs typeface="Times New Roman" panose="02020603050405020304" pitchFamily="18" charset="0"/>
              </a:rPr>
              <a:t>.</a:t>
            </a:r>
            <a:endParaRPr lang="ru-RU" dirty="0"/>
          </a:p>
        </p:txBody>
      </p:sp>
      <p:pic>
        <p:nvPicPr>
          <p:cNvPr id="4" name="Рисунок 3"/>
          <p:cNvPicPr>
            <a:picLocks noChangeAspect="1"/>
          </p:cNvPicPr>
          <p:nvPr/>
        </p:nvPicPr>
        <p:blipFill>
          <a:blip r:embed="rId2"/>
          <a:stretch>
            <a:fillRect/>
          </a:stretch>
        </p:blipFill>
        <p:spPr>
          <a:xfrm>
            <a:off x="6044339" y="249660"/>
            <a:ext cx="6028841" cy="6358679"/>
          </a:xfrm>
          <a:prstGeom prst="rect">
            <a:avLst/>
          </a:prstGeom>
        </p:spPr>
      </p:pic>
    </p:spTree>
    <p:extLst>
      <p:ext uri="{BB962C8B-B14F-4D97-AF65-F5344CB8AC3E}">
        <p14:creationId xmlns:p14="http://schemas.microsoft.com/office/powerpoint/2010/main" val="3839025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597" y="359763"/>
            <a:ext cx="10762937" cy="6280879"/>
          </a:xfrm>
        </p:spPr>
      </p:pic>
    </p:spTree>
    <p:extLst>
      <p:ext uri="{BB962C8B-B14F-4D97-AF65-F5344CB8AC3E}">
        <p14:creationId xmlns:p14="http://schemas.microsoft.com/office/powerpoint/2010/main" val="883438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946" y="294467"/>
            <a:ext cx="11251769" cy="6354305"/>
          </a:xfrm>
        </p:spPr>
      </p:pic>
    </p:spTree>
    <p:extLst>
      <p:ext uri="{BB962C8B-B14F-4D97-AF65-F5344CB8AC3E}">
        <p14:creationId xmlns:p14="http://schemas.microsoft.com/office/powerpoint/2010/main" val="3953174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13795" y="263471"/>
            <a:ext cx="10353762" cy="5527729"/>
          </a:xfrm>
        </p:spPr>
        <p:txBody>
          <a:bodyPr>
            <a:normAutofit/>
          </a:bodyPr>
          <a:lstStyle/>
          <a:p>
            <a:r>
              <a:rPr lang="ru-RU" sz="2400" b="1" u="sng" dirty="0">
                <a:latin typeface="Times New Roman" panose="02020603050405020304" pitchFamily="18" charset="0"/>
                <a:cs typeface="Times New Roman" panose="02020603050405020304" pitchFamily="18" charset="0"/>
              </a:rPr>
              <a:t>Проблема использования водных ресурсов имеет два аспекта:</a:t>
            </a:r>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рост потребления пресной воды;</a:t>
            </a:r>
          </a:p>
          <a:p>
            <a:r>
              <a:rPr lang="ru-RU" sz="2400" dirty="0">
                <a:latin typeface="Times New Roman" panose="02020603050405020304" pitchFamily="18" charset="0"/>
                <a:cs typeface="Times New Roman" panose="02020603050405020304" pitchFamily="18" charset="0"/>
              </a:rPr>
              <a:t>загрязнение пресных вод.</a:t>
            </a:r>
          </a:p>
          <a:p>
            <a:r>
              <a:rPr lang="ru-RU" sz="2400" dirty="0">
                <a:latin typeface="Times New Roman" panose="02020603050405020304" pitchFamily="18" charset="0"/>
                <a:cs typeface="Times New Roman" panose="02020603050405020304" pitchFamily="18" charset="0"/>
              </a:rPr>
              <a:t>Все страны стремятся к повышению уровня производства. Промышленность и сельское хозяйство с каждым годом потребляют всё больше пресной воды. Для производства 1 т никеля необходимо 4000 м³, а для получения 1 т синтетических волокон 2500 – 5000 м³. На каждый гектар поливных земель в год уходит 12 – 14 м³ воды. Так как водные ресурсы распределены на планете неравномерно, в некоторых регионах воды не хватает.</a:t>
            </a:r>
          </a:p>
          <a:p>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3611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32475" y="201478"/>
            <a:ext cx="11035082" cy="5589722"/>
          </a:xfrm>
        </p:spPr>
        <p:txBody>
          <a:bodyPr>
            <a:normAutofit/>
          </a:bodyPr>
          <a:lstStyle/>
          <a:p>
            <a:r>
              <a:rPr lang="ru-RU" sz="2400" dirty="0">
                <a:latin typeface="Times New Roman" panose="02020603050405020304" pitchFamily="18" charset="0"/>
                <a:cs typeface="Times New Roman" panose="02020603050405020304" pitchFamily="18" charset="0"/>
              </a:rPr>
              <a:t>Антропогенное воздействие на биосферу проявляется также в:</a:t>
            </a:r>
          </a:p>
          <a:p>
            <a:r>
              <a:rPr lang="ru-RU" sz="2400" dirty="0">
                <a:latin typeface="Times New Roman" panose="02020603050405020304" pitchFamily="18" charset="0"/>
                <a:cs typeface="Times New Roman" panose="02020603050405020304" pitchFamily="18" charset="0"/>
              </a:rPr>
              <a:t>загрязнении океана;</a:t>
            </a:r>
          </a:p>
          <a:p>
            <a:r>
              <a:rPr lang="ru-RU" sz="2400" dirty="0">
                <a:latin typeface="Times New Roman" panose="02020603050405020304" pitchFamily="18" charset="0"/>
                <a:cs typeface="Times New Roman" panose="02020603050405020304" pitchFamily="18" charset="0"/>
              </a:rPr>
              <a:t>радиоактивном загрязнении;</a:t>
            </a:r>
          </a:p>
          <a:p>
            <a:r>
              <a:rPr lang="ru-RU" sz="2400" dirty="0">
                <a:latin typeface="Times New Roman" panose="02020603050405020304" pitchFamily="18" charset="0"/>
                <a:cs typeface="Times New Roman" panose="02020603050405020304" pitchFamily="18" charset="0"/>
              </a:rPr>
              <a:t>шумовом загрязнении;</a:t>
            </a:r>
          </a:p>
          <a:p>
            <a:r>
              <a:rPr lang="ru-RU" sz="2400" dirty="0">
                <a:latin typeface="Times New Roman" panose="02020603050405020304" pitchFamily="18" charset="0"/>
                <a:cs typeface="Times New Roman" panose="02020603050405020304" pitchFamily="18" charset="0"/>
              </a:rPr>
              <a:t>изменении среды обитания животных;</a:t>
            </a:r>
          </a:p>
          <a:p>
            <a:r>
              <a:rPr lang="ru-RU" sz="2400" dirty="0">
                <a:latin typeface="Times New Roman" panose="02020603050405020304" pitchFamily="18" charset="0"/>
                <a:cs typeface="Times New Roman" panose="02020603050405020304" pitchFamily="18" charset="0"/>
              </a:rPr>
              <a:t>разрушении почв и опустынивании.</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0016" y="2996339"/>
            <a:ext cx="6051119" cy="3752850"/>
          </a:xfrm>
          <a:prstGeom prst="rect">
            <a:avLst/>
          </a:prstGeom>
        </p:spPr>
      </p:pic>
    </p:spTree>
    <p:extLst>
      <p:ext uri="{BB962C8B-B14F-4D97-AF65-F5344CB8AC3E}">
        <p14:creationId xmlns:p14="http://schemas.microsoft.com/office/powerpoint/2010/main" val="2720325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9135" y="111917"/>
            <a:ext cx="10353761" cy="1326321"/>
          </a:xfrm>
        </p:spPr>
        <p:txBody>
          <a:bodyPr/>
          <a:lstStyle/>
          <a:p>
            <a:r>
              <a:rPr lang="ru-RU" dirty="0" smtClean="0"/>
              <a:t>План </a:t>
            </a:r>
            <a:r>
              <a:rPr lang="ru-RU" dirty="0" err="1" smtClean="0"/>
              <a:t>пРоекта</a:t>
            </a:r>
            <a:r>
              <a:rPr lang="ru-RU" dirty="0" smtClean="0"/>
              <a:t>:</a:t>
            </a:r>
            <a:endParaRPr lang="ru-RU" dirty="0"/>
          </a:p>
        </p:txBody>
      </p:sp>
      <p:sp>
        <p:nvSpPr>
          <p:cNvPr id="3" name="Объект 2"/>
          <p:cNvSpPr>
            <a:spLocks noGrp="1"/>
          </p:cNvSpPr>
          <p:nvPr>
            <p:ph idx="1"/>
          </p:nvPr>
        </p:nvSpPr>
        <p:spPr>
          <a:xfrm>
            <a:off x="913795" y="2054646"/>
            <a:ext cx="10353762" cy="4625122"/>
          </a:xfrm>
        </p:spPr>
        <p:txBody>
          <a:bodyPr>
            <a:normAutofit/>
          </a:bodyPr>
          <a:lstStyle/>
          <a:p>
            <a:r>
              <a:rPr lang="ru-RU" dirty="0" smtClean="0"/>
              <a:t>1.</a:t>
            </a:r>
          </a:p>
          <a:p>
            <a:r>
              <a:rPr lang="ru-RU" dirty="0" smtClean="0"/>
              <a:t>2</a:t>
            </a:r>
          </a:p>
          <a:p>
            <a:r>
              <a:rPr lang="ru-RU" dirty="0" smtClean="0"/>
              <a:t>3.</a:t>
            </a:r>
          </a:p>
          <a:p>
            <a:r>
              <a:rPr lang="ru-RU" dirty="0" smtClean="0"/>
              <a:t>4.</a:t>
            </a:r>
          </a:p>
          <a:p>
            <a:r>
              <a:rPr lang="ru-RU" dirty="0" smtClean="0"/>
              <a:t>5.</a:t>
            </a:r>
          </a:p>
          <a:p>
            <a:endParaRPr lang="ru-RU" dirty="0"/>
          </a:p>
          <a:p>
            <a:r>
              <a:rPr lang="ru-RU" dirty="0" smtClean="0"/>
              <a:t>6.</a:t>
            </a:r>
          </a:p>
          <a:p>
            <a:r>
              <a:rPr lang="ru-RU" dirty="0" smtClean="0"/>
              <a:t>7.</a:t>
            </a:r>
          </a:p>
          <a:p>
            <a:r>
              <a:rPr lang="ru-RU" dirty="0" smtClean="0"/>
              <a:t>8.</a:t>
            </a:r>
            <a:endParaRPr lang="ru-RU" dirty="0"/>
          </a:p>
        </p:txBody>
      </p:sp>
      <p:sp>
        <p:nvSpPr>
          <p:cNvPr id="5" name="Прямоугольник 4"/>
          <p:cNvSpPr/>
          <p:nvPr/>
        </p:nvSpPr>
        <p:spPr>
          <a:xfrm>
            <a:off x="1690282" y="2054646"/>
            <a:ext cx="4281941" cy="461665"/>
          </a:xfrm>
          <a:prstGeom prst="rect">
            <a:avLst/>
          </a:prstGeom>
        </p:spPr>
        <p:txBody>
          <a:bodyPr wrap="none">
            <a:spAutoFit/>
          </a:bodyPr>
          <a:lstStyle/>
          <a:p>
            <a:r>
              <a:rPr lang="ru-RU" sz="2400" b="1" cap="all" dirty="0">
                <a:solidFill>
                  <a:prstClr val="white"/>
                </a:solidFill>
                <a:effectLst>
                  <a:outerShdw blurRad="50800" dist="63500" dir="2700000" algn="tl" rotWithShape="0">
                    <a:srgbClr val="000000">
                      <a:alpha val="48000"/>
                    </a:srgbClr>
                  </a:outerShdw>
                </a:effectLst>
                <a:latin typeface="Bookman Old Style" panose="02050604050505020204"/>
                <a:ea typeface="+mj-ea"/>
                <a:cs typeface="+mj-cs"/>
              </a:rPr>
              <a:t>Эволюция биосферы</a:t>
            </a:r>
            <a:endParaRPr lang="ru-RU" sz="2400" dirty="0"/>
          </a:p>
        </p:txBody>
      </p:sp>
      <p:sp>
        <p:nvSpPr>
          <p:cNvPr id="6" name="Прямоугольник 5"/>
          <p:cNvSpPr/>
          <p:nvPr/>
        </p:nvSpPr>
        <p:spPr>
          <a:xfrm>
            <a:off x="1690282" y="2522565"/>
            <a:ext cx="3616696" cy="461665"/>
          </a:xfrm>
          <a:prstGeom prst="rect">
            <a:avLst/>
          </a:prstGeom>
        </p:spPr>
        <p:txBody>
          <a:bodyPr wrap="none">
            <a:spAutoFit/>
          </a:bodyPr>
          <a:lstStyle/>
          <a:p>
            <a:r>
              <a:rPr lang="ru-RU" sz="2400" b="1" cap="all" dirty="0">
                <a:solidFill>
                  <a:prstClr val="white"/>
                </a:solidFill>
                <a:effectLst>
                  <a:outerShdw blurRad="50800" dist="63500" dir="2700000" algn="tl" rotWithShape="0">
                    <a:srgbClr val="000000">
                      <a:alpha val="48000"/>
                    </a:srgbClr>
                  </a:outerShdw>
                </a:effectLst>
                <a:latin typeface="Bookman Old Style" panose="02050604050505020204"/>
                <a:ea typeface="+mj-ea"/>
                <a:cs typeface="+mj-cs"/>
              </a:rPr>
              <a:t>Состав </a:t>
            </a:r>
            <a:r>
              <a:rPr lang="ru-RU" sz="2400" b="1" cap="all" dirty="0">
                <a:solidFill>
                  <a:prstClr val="white"/>
                </a:solidFill>
                <a:effectLst>
                  <a:outerShdw blurRad="50800" dist="63500" dir="2700000" algn="tl" rotWithShape="0">
                    <a:srgbClr val="000000">
                      <a:alpha val="48000"/>
                    </a:srgbClr>
                  </a:outerShdw>
                </a:effectLst>
                <a:latin typeface="Times New Roman" panose="02020603050405020304" pitchFamily="18" charset="0"/>
                <a:ea typeface="+mj-ea"/>
                <a:cs typeface="Times New Roman" panose="02020603050405020304" pitchFamily="18" charset="0"/>
              </a:rPr>
              <a:t>биосферы</a:t>
            </a:r>
            <a:endParaRPr lang="ru-RU" sz="24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690282" y="2954685"/>
            <a:ext cx="3340979" cy="461665"/>
          </a:xfrm>
          <a:prstGeom prst="rect">
            <a:avLst/>
          </a:prstGeom>
        </p:spPr>
        <p:txBody>
          <a:bodyPr wrap="none">
            <a:spAutoFit/>
          </a:bodyPr>
          <a:lstStyle/>
          <a:p>
            <a:r>
              <a:rPr lang="ru-RU" sz="2400" b="1" cap="all" dirty="0">
                <a:solidFill>
                  <a:prstClr val="white"/>
                </a:solidFill>
                <a:effectLst>
                  <a:outerShdw blurRad="50800" dist="63500" dir="2700000" algn="tl" rotWithShape="0">
                    <a:srgbClr val="000000">
                      <a:alpha val="48000"/>
                    </a:srgbClr>
                  </a:outerShdw>
                </a:effectLst>
                <a:latin typeface="Bookman Old Style" panose="02050604050505020204"/>
                <a:ea typeface="+mj-ea"/>
                <a:cs typeface="+mj-cs"/>
              </a:rPr>
              <a:t>Этапы развития</a:t>
            </a:r>
            <a:endParaRPr lang="ru-RU" sz="2400" dirty="0"/>
          </a:p>
        </p:txBody>
      </p:sp>
      <p:sp>
        <p:nvSpPr>
          <p:cNvPr id="8" name="Прямоугольник 7"/>
          <p:cNvSpPr/>
          <p:nvPr/>
        </p:nvSpPr>
        <p:spPr>
          <a:xfrm>
            <a:off x="1690282" y="3472903"/>
            <a:ext cx="4129657" cy="461665"/>
          </a:xfrm>
          <a:prstGeom prst="rect">
            <a:avLst/>
          </a:prstGeom>
        </p:spPr>
        <p:txBody>
          <a:bodyPr wrap="none">
            <a:spAutoFit/>
          </a:bodyPr>
          <a:lstStyle/>
          <a:p>
            <a:r>
              <a:rPr lang="ru-RU" sz="2400" b="1" cap="all" dirty="0" smtClean="0">
                <a:solidFill>
                  <a:prstClr val="white"/>
                </a:solidFill>
                <a:effectLst>
                  <a:outerShdw blurRad="50800" dist="63500" dir="2700000" algn="tl" rotWithShape="0">
                    <a:srgbClr val="000000">
                      <a:alpha val="48000"/>
                    </a:srgbClr>
                  </a:outerShdw>
                </a:effectLst>
                <a:latin typeface="Bookman Old Style" panose="02050604050505020204"/>
                <a:ea typeface="+mj-ea"/>
                <a:cs typeface="+mj-cs"/>
              </a:rPr>
              <a:t>Биосфера и человек</a:t>
            </a:r>
            <a:endParaRPr lang="ru-RU" sz="2400" dirty="0"/>
          </a:p>
        </p:txBody>
      </p:sp>
      <p:sp>
        <p:nvSpPr>
          <p:cNvPr id="9" name="Прямоугольник 8"/>
          <p:cNvSpPr/>
          <p:nvPr/>
        </p:nvSpPr>
        <p:spPr>
          <a:xfrm>
            <a:off x="1690282" y="4060163"/>
            <a:ext cx="6096000" cy="830997"/>
          </a:xfrm>
          <a:prstGeom prst="rect">
            <a:avLst/>
          </a:prstGeom>
        </p:spPr>
        <p:txBody>
          <a:bodyPr>
            <a:spAutoFit/>
          </a:bodyPr>
          <a:lstStyle/>
          <a:p>
            <a:r>
              <a:rPr lang="ru-RU" sz="2400" b="1" cap="all" dirty="0">
                <a:solidFill>
                  <a:prstClr val="white"/>
                </a:solidFill>
                <a:effectLst>
                  <a:outerShdw blurRad="50800" dist="63500" dir="2700000" algn="tl" rotWithShape="0">
                    <a:srgbClr val="000000">
                      <a:alpha val="48000"/>
                    </a:srgbClr>
                  </a:outerShdw>
                </a:effectLst>
                <a:latin typeface="Bookman Old Style" panose="02050604050505020204"/>
                <a:ea typeface="+mj-ea"/>
                <a:cs typeface="+mj-cs"/>
              </a:rPr>
              <a:t>Антропогенное воздействие на биосферу</a:t>
            </a:r>
            <a:endParaRPr lang="ru-RU" sz="2400" dirty="0"/>
          </a:p>
        </p:txBody>
      </p:sp>
      <p:sp>
        <p:nvSpPr>
          <p:cNvPr id="11" name="Прямоугольник 10"/>
          <p:cNvSpPr/>
          <p:nvPr/>
        </p:nvSpPr>
        <p:spPr>
          <a:xfrm>
            <a:off x="1498170" y="5057557"/>
            <a:ext cx="6096000" cy="461665"/>
          </a:xfrm>
          <a:prstGeom prst="rect">
            <a:avLst/>
          </a:prstGeom>
        </p:spPr>
        <p:txBody>
          <a:bodyPr>
            <a:spAutoFit/>
          </a:bodyPr>
          <a:lstStyle/>
          <a:p>
            <a:r>
              <a:rPr lang="ru-RU" sz="2400" b="1" cap="all" dirty="0">
                <a:solidFill>
                  <a:prstClr val="white"/>
                </a:solidFill>
                <a:effectLst>
                  <a:outerShdw blurRad="50800" dist="63500" dir="2700000" algn="tl" rotWithShape="0">
                    <a:srgbClr val="000000">
                      <a:alpha val="48000"/>
                    </a:srgbClr>
                  </a:outerShdw>
                </a:effectLst>
                <a:latin typeface="Bookman Old Style" panose="02050604050505020204"/>
                <a:ea typeface="+mj-ea"/>
                <a:cs typeface="+mj-cs"/>
              </a:rPr>
              <a:t>Влияние – плюсы и минусы</a:t>
            </a:r>
            <a:endParaRPr lang="ru-RU" sz="2400" dirty="0"/>
          </a:p>
        </p:txBody>
      </p:sp>
      <p:sp>
        <p:nvSpPr>
          <p:cNvPr id="12" name="Прямоугольник 11"/>
          <p:cNvSpPr/>
          <p:nvPr/>
        </p:nvSpPr>
        <p:spPr>
          <a:xfrm>
            <a:off x="1690282" y="5477805"/>
            <a:ext cx="6096000" cy="461665"/>
          </a:xfrm>
          <a:prstGeom prst="rect">
            <a:avLst/>
          </a:prstGeom>
        </p:spPr>
        <p:txBody>
          <a:bodyPr>
            <a:spAutoFit/>
          </a:bodyPr>
          <a:lstStyle/>
          <a:p>
            <a:r>
              <a:rPr lang="ru-RU" sz="2400" b="1" cap="all" dirty="0">
                <a:solidFill>
                  <a:prstClr val="white"/>
                </a:solidFill>
                <a:effectLst>
                  <a:outerShdw blurRad="50800" dist="63500" dir="2700000" algn="tl" rotWithShape="0">
                    <a:srgbClr val="000000">
                      <a:alpha val="48000"/>
                    </a:srgbClr>
                  </a:outerShdw>
                </a:effectLst>
                <a:latin typeface="Bookman Old Style" panose="02050604050505020204"/>
                <a:ea typeface="+mj-ea"/>
                <a:cs typeface="+mj-cs"/>
              </a:rPr>
              <a:t>Влияние на флору и фауну</a:t>
            </a:r>
            <a:endParaRPr lang="ru-RU" sz="2400" dirty="0"/>
          </a:p>
        </p:txBody>
      </p:sp>
      <p:sp>
        <p:nvSpPr>
          <p:cNvPr id="13" name="Прямоугольник 12"/>
          <p:cNvSpPr/>
          <p:nvPr/>
        </p:nvSpPr>
        <p:spPr>
          <a:xfrm>
            <a:off x="1498170" y="6078786"/>
            <a:ext cx="6096000" cy="461665"/>
          </a:xfrm>
          <a:prstGeom prst="rect">
            <a:avLst/>
          </a:prstGeom>
        </p:spPr>
        <p:txBody>
          <a:bodyPr>
            <a:spAutoFit/>
          </a:bodyPr>
          <a:lstStyle/>
          <a:p>
            <a:r>
              <a:rPr lang="ru-RU" sz="2400" b="1" cap="all" dirty="0">
                <a:solidFill>
                  <a:prstClr val="white"/>
                </a:solidFill>
                <a:effectLst>
                  <a:outerShdw blurRad="50800" dist="63500" dir="2700000" algn="tl" rotWithShape="0">
                    <a:srgbClr val="000000">
                      <a:alpha val="48000"/>
                    </a:srgbClr>
                  </a:outerShdw>
                </a:effectLst>
                <a:latin typeface="Bookman Old Style" panose="02050604050505020204"/>
                <a:ea typeface="+mj-ea"/>
                <a:cs typeface="+mj-cs"/>
              </a:rPr>
              <a:t>Защита окружающей среды</a:t>
            </a:r>
            <a:endParaRPr lang="ru-RU" sz="2400" dirty="0"/>
          </a:p>
        </p:txBody>
      </p:sp>
    </p:spTree>
    <p:extLst>
      <p:ext uri="{BB962C8B-B14F-4D97-AF65-F5344CB8AC3E}">
        <p14:creationId xmlns:p14="http://schemas.microsoft.com/office/powerpoint/2010/main" val="3366079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95" y="609601"/>
            <a:ext cx="10353761" cy="649574"/>
          </a:xfrm>
        </p:spPr>
        <p:txBody>
          <a:bodyPr/>
          <a:lstStyle/>
          <a:p>
            <a:r>
              <a:rPr lang="ru-RU" dirty="0"/>
              <a:t>Влияние – плюсы и минусы</a:t>
            </a:r>
          </a:p>
        </p:txBody>
      </p:sp>
      <p:sp>
        <p:nvSpPr>
          <p:cNvPr id="3" name="Объект 2"/>
          <p:cNvSpPr>
            <a:spLocks noGrp="1"/>
          </p:cNvSpPr>
          <p:nvPr>
            <p:ph idx="1"/>
          </p:nvPr>
        </p:nvSpPr>
        <p:spPr>
          <a:xfrm>
            <a:off x="913794" y="1290171"/>
            <a:ext cx="10353762" cy="4906779"/>
          </a:xfrm>
        </p:spPr>
        <p:txBody>
          <a:bodyPr>
            <a:normAutofit fontScale="92500" lnSpcReduction="20000"/>
          </a:bodyPr>
          <a:lstStyle/>
          <a:p>
            <a:r>
              <a:rPr lang="ru-RU" sz="3500" dirty="0">
                <a:solidFill>
                  <a:srgbClr val="FF0000"/>
                </a:solidFill>
                <a:latin typeface="Times New Roman" panose="02020603050405020304" pitchFamily="18" charset="0"/>
                <a:cs typeface="Times New Roman" panose="02020603050405020304" pitchFamily="18" charset="0"/>
              </a:rPr>
              <a:t>Негативное воздействие деятельности человечества</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 изменение </a:t>
            </a:r>
            <a:r>
              <a:rPr lang="ru-RU" sz="2400" dirty="0">
                <a:latin typeface="Times New Roman" panose="02020603050405020304" pitchFamily="18" charset="0"/>
                <a:cs typeface="Times New Roman" panose="02020603050405020304" pitchFamily="18" charset="0"/>
              </a:rPr>
              <a:t>ландшафта в ходе добычи полезных ископаемых, постройки городов, заводов</a:t>
            </a:r>
            <a:r>
              <a:rPr lang="ru-RU" sz="2400" dirty="0" smtClean="0">
                <a:latin typeface="Times New Roman" panose="02020603050405020304" pitchFamily="18" charset="0"/>
                <a:cs typeface="Times New Roman" panose="02020603050405020304" pitchFamily="18" charset="0"/>
              </a:rPr>
              <a:t>; </a:t>
            </a:r>
          </a:p>
          <a:p>
            <a:r>
              <a:rPr lang="ru-RU" sz="2400" dirty="0" smtClean="0">
                <a:latin typeface="Times New Roman" panose="02020603050405020304" pitchFamily="18" charset="0"/>
                <a:cs typeface="Times New Roman" panose="02020603050405020304" pitchFamily="18" charset="0"/>
              </a:rPr>
              <a:t>загрязнение </a:t>
            </a:r>
            <a:r>
              <a:rPr lang="ru-RU" sz="2400" dirty="0">
                <a:latin typeface="Times New Roman" panose="02020603050405020304" pitchFamily="18" charset="0"/>
                <a:cs typeface="Times New Roman" panose="02020603050405020304" pitchFamily="18" charset="0"/>
              </a:rPr>
              <a:t>почвы, воды, атмосферы пестицидами и продуктами жизнедеятельности социума (пластик, металл, резина</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нарушение </a:t>
            </a:r>
            <a:r>
              <a:rPr lang="ru-RU" sz="2400" dirty="0">
                <a:latin typeface="Times New Roman" panose="02020603050405020304" pitchFamily="18" charset="0"/>
                <a:cs typeface="Times New Roman" panose="02020603050405020304" pitchFamily="18" charset="0"/>
              </a:rPr>
              <a:t>экологического баланса, что приводит к изменению природного сообщества (леса превращаются в пустыни</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 уничтожение </a:t>
            </a:r>
            <a:r>
              <a:rPr lang="ru-RU" sz="2400" dirty="0">
                <a:latin typeface="Times New Roman" panose="02020603050405020304" pitchFamily="18" charset="0"/>
                <a:cs typeface="Times New Roman" panose="02020603050405020304" pitchFamily="18" charset="0"/>
              </a:rPr>
              <a:t>животного мира (борьба с вредителями, уничтожение естественной среды обитания</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изменение </a:t>
            </a:r>
            <a:r>
              <a:rPr lang="ru-RU" sz="2400" dirty="0">
                <a:latin typeface="Times New Roman" panose="02020603050405020304" pitchFamily="18" charset="0"/>
                <a:cs typeface="Times New Roman" panose="02020603050405020304" pitchFamily="18" charset="0"/>
              </a:rPr>
              <a:t>климата за счёт накопления газов в атмосфере</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 радиоактивное</a:t>
            </a:r>
            <a:r>
              <a:rPr lang="ru-RU" sz="2400" dirty="0">
                <a:latin typeface="Times New Roman" panose="02020603050405020304" pitchFamily="18" charset="0"/>
                <a:cs typeface="Times New Roman" panose="02020603050405020304" pitchFamily="18" charset="0"/>
              </a:rPr>
              <a:t>, нефтяное, химическое </a:t>
            </a:r>
            <a:r>
              <a:rPr lang="ru-RU" sz="2400" dirty="0" smtClean="0">
                <a:latin typeface="Times New Roman" panose="02020603050405020304" pitchFamily="18" charset="0"/>
                <a:cs typeface="Times New Roman" panose="02020603050405020304" pitchFamily="18" charset="0"/>
              </a:rPr>
              <a:t>загрязнение</a:t>
            </a:r>
            <a:r>
              <a:rPr lang="ru-RU" dirty="0" smtClean="0"/>
              <a:t>.</a:t>
            </a:r>
            <a:endParaRPr lang="ru-RU" dirty="0"/>
          </a:p>
        </p:txBody>
      </p:sp>
    </p:spTree>
    <p:extLst>
      <p:ext uri="{BB962C8B-B14F-4D97-AF65-F5344CB8AC3E}">
        <p14:creationId xmlns:p14="http://schemas.microsoft.com/office/powerpoint/2010/main" val="1031856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246467" y="247973"/>
            <a:ext cx="11688418" cy="6470879"/>
          </a:xfrm>
        </p:spPr>
        <p:txBody>
          <a:bodyPr>
            <a:normAutofit/>
          </a:bodyPr>
          <a:lstStyle/>
          <a:p>
            <a:pPr marL="0" indent="0">
              <a:buNone/>
            </a:pPr>
            <a:r>
              <a:rPr lang="ru-RU" sz="1600" cap="all" dirty="0">
                <a:solidFill>
                  <a:prstClr val="white"/>
                </a:solidFill>
                <a:effectLst/>
                <a:latin typeface="Times New Roman" panose="02020603050405020304" pitchFamily="18" charset="0"/>
                <a:ea typeface="+mj-ea"/>
                <a:cs typeface="Times New Roman" panose="02020603050405020304" pitchFamily="18" charset="0"/>
              </a:rPr>
              <a:t>Основная причина загрязнения </a:t>
            </a:r>
            <a:r>
              <a:rPr lang="ru-RU" sz="1600" u="sng" cap="all" dirty="0">
                <a:solidFill>
                  <a:prstClr val="white"/>
                </a:solidFill>
                <a:effectLst/>
                <a:latin typeface="Times New Roman" panose="02020603050405020304" pitchFamily="18" charset="0"/>
                <a:ea typeface="+mj-ea"/>
                <a:cs typeface="Times New Roman" panose="02020603050405020304" pitchFamily="18" charset="0"/>
                <a:hlinkClick r:id="rId2"/>
              </a:rPr>
              <a:t>биосферы</a:t>
            </a:r>
            <a:r>
              <a:rPr lang="ru-RU" sz="1600" cap="all" dirty="0">
                <a:solidFill>
                  <a:prstClr val="white"/>
                </a:solidFill>
                <a:effectLst/>
                <a:latin typeface="Times New Roman" panose="02020603050405020304" pitchFamily="18" charset="0"/>
                <a:ea typeface="+mj-ea"/>
                <a:cs typeface="Times New Roman" panose="02020603050405020304" pitchFamily="18" charset="0"/>
              </a:rPr>
              <a:t> — это ресурсоемкие и загрязняющие технологии переработки и использования сырья, которые приводят к огромному накоплению отходов и к необходимости их утилизации</a:t>
            </a:r>
            <a:r>
              <a:rPr lang="ru-RU" sz="1600" cap="all" dirty="0" smtClean="0">
                <a:solidFill>
                  <a:prstClr val="white"/>
                </a:solidFill>
                <a:effectLst/>
                <a:latin typeface="Times New Roman" panose="02020603050405020304" pitchFamily="18" charset="0"/>
                <a:ea typeface="+mj-ea"/>
                <a:cs typeface="Times New Roman" panose="02020603050405020304" pitchFamily="18" charset="0"/>
              </a:rPr>
              <a:t>. Отходы </a:t>
            </a:r>
            <a:r>
              <a:rPr lang="ru-RU" sz="1600" cap="all" dirty="0">
                <a:solidFill>
                  <a:prstClr val="white"/>
                </a:solidFill>
                <a:effectLst/>
                <a:latin typeface="Times New Roman" panose="02020603050405020304" pitchFamily="18" charset="0"/>
                <a:ea typeface="+mj-ea"/>
                <a:cs typeface="Times New Roman" panose="02020603050405020304" pitchFamily="18" charset="0"/>
              </a:rPr>
              <a:t>— это продукты, которые образуются в процессе преобразования вещества и энергии при производственной и бытовой деятельности людей, но не являются ее целью и не обладают полноценными потребительскими </a:t>
            </a:r>
            <a:r>
              <a:rPr lang="ru-RU" sz="1600" cap="all" dirty="0" smtClean="0">
                <a:solidFill>
                  <a:prstClr val="white"/>
                </a:solidFill>
                <a:effectLst/>
                <a:latin typeface="Times New Roman" panose="02020603050405020304" pitchFamily="18" charset="0"/>
                <a:ea typeface="+mj-ea"/>
                <a:cs typeface="Times New Roman" panose="02020603050405020304" pitchFamily="18" charset="0"/>
              </a:rPr>
              <a:t>свойствами . Ежегодно </a:t>
            </a:r>
            <a:r>
              <a:rPr lang="ru-RU" sz="1600" cap="all" dirty="0">
                <a:solidFill>
                  <a:prstClr val="white"/>
                </a:solidFill>
                <a:effectLst/>
                <a:latin typeface="Times New Roman" panose="02020603050405020304" pitchFamily="18" charset="0"/>
                <a:ea typeface="+mj-ea"/>
                <a:cs typeface="Times New Roman" panose="02020603050405020304" pitchFamily="18" charset="0"/>
              </a:rPr>
              <a:t>в России образуется около 7 млрд т всех видов отходов, из которых используется лишь 28%. На территории страны в отвалах и хранилищах накоплено около 80 млрд т твердых отходов, причем токсично из них более 1,4 млрд т. Только под свалки и полигоны твердых бытовых отходов ежегодно официально отводится около 10 тыс. га земель</a:t>
            </a:r>
            <a:r>
              <a:rPr lang="ru-RU" sz="1600" cap="all" dirty="0" smtClean="0">
                <a:solidFill>
                  <a:prstClr val="white"/>
                </a:solidFill>
                <a:effectLst/>
                <a:latin typeface="Times New Roman" panose="02020603050405020304" pitchFamily="18" charset="0"/>
                <a:ea typeface="+mj-ea"/>
                <a:cs typeface="Times New Roman" panose="02020603050405020304" pitchFamily="18" charset="0"/>
              </a:rPr>
              <a:t>.</a:t>
            </a:r>
          </a:p>
          <a:p>
            <a:pPr marL="0" indent="0">
              <a:buNone/>
            </a:pPr>
            <a:endParaRPr lang="ru-RU" sz="1600" dirty="0"/>
          </a:p>
        </p:txBody>
      </p:sp>
      <p:pic>
        <p:nvPicPr>
          <p:cNvPr id="5" name="Рисунок 4"/>
          <p:cNvPicPr>
            <a:picLocks noChangeAspect="1"/>
          </p:cNvPicPr>
          <p:nvPr/>
        </p:nvPicPr>
        <p:blipFill>
          <a:blip r:embed="rId3"/>
          <a:stretch>
            <a:fillRect/>
          </a:stretch>
        </p:blipFill>
        <p:spPr>
          <a:xfrm>
            <a:off x="499204" y="2998705"/>
            <a:ext cx="4719644" cy="3167336"/>
          </a:xfrm>
          <a:prstGeom prst="rect">
            <a:avLst/>
          </a:prstGeom>
        </p:spPr>
      </p:pic>
      <p:pic>
        <p:nvPicPr>
          <p:cNvPr id="7" name="Рисунок 6"/>
          <p:cNvPicPr>
            <a:picLocks noChangeAspect="1"/>
          </p:cNvPicPr>
          <p:nvPr/>
        </p:nvPicPr>
        <p:blipFill>
          <a:blip r:embed="rId4"/>
          <a:stretch>
            <a:fillRect/>
          </a:stretch>
        </p:blipFill>
        <p:spPr>
          <a:xfrm>
            <a:off x="6188529" y="2943600"/>
            <a:ext cx="4979627" cy="3222441"/>
          </a:xfrm>
          <a:prstGeom prst="rect">
            <a:avLst/>
          </a:prstGeom>
        </p:spPr>
      </p:pic>
    </p:spTree>
    <p:extLst>
      <p:ext uri="{BB962C8B-B14F-4D97-AF65-F5344CB8AC3E}">
        <p14:creationId xmlns:p14="http://schemas.microsoft.com/office/powerpoint/2010/main" val="681438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6333236" y="1"/>
            <a:ext cx="5858764" cy="6972300"/>
          </a:xfrm>
          <a:prstGeom prst="rect">
            <a:avLst/>
          </a:prstGeom>
        </p:spPr>
      </p:pic>
      <p:pic>
        <p:nvPicPr>
          <p:cNvPr id="7" name="Рисунок 6"/>
          <p:cNvPicPr>
            <a:picLocks noChangeAspect="1"/>
          </p:cNvPicPr>
          <p:nvPr/>
        </p:nvPicPr>
        <p:blipFill>
          <a:blip r:embed="rId3"/>
          <a:stretch>
            <a:fillRect/>
          </a:stretch>
        </p:blipFill>
        <p:spPr>
          <a:xfrm>
            <a:off x="2196" y="0"/>
            <a:ext cx="4419600" cy="2857500"/>
          </a:xfrm>
          <a:prstGeom prst="rect">
            <a:avLst/>
          </a:prstGeom>
        </p:spPr>
      </p:pic>
      <p:pic>
        <p:nvPicPr>
          <p:cNvPr id="8" name="Рисунок 7"/>
          <p:cNvPicPr>
            <a:picLocks noChangeAspect="1"/>
          </p:cNvPicPr>
          <p:nvPr/>
        </p:nvPicPr>
        <p:blipFill>
          <a:blip r:embed="rId4"/>
          <a:stretch>
            <a:fillRect/>
          </a:stretch>
        </p:blipFill>
        <p:spPr>
          <a:xfrm>
            <a:off x="2196" y="3004994"/>
            <a:ext cx="4578493" cy="3853006"/>
          </a:xfrm>
          <a:prstGeom prst="rect">
            <a:avLst/>
          </a:prstGeom>
        </p:spPr>
      </p:pic>
      <p:pic>
        <p:nvPicPr>
          <p:cNvPr id="9" name="Рисунок 8"/>
          <p:cNvPicPr>
            <a:picLocks noChangeAspect="1"/>
          </p:cNvPicPr>
          <p:nvPr/>
        </p:nvPicPr>
        <p:blipFill>
          <a:blip r:embed="rId5"/>
          <a:stretch>
            <a:fillRect/>
          </a:stretch>
        </p:blipFill>
        <p:spPr>
          <a:xfrm>
            <a:off x="4421795" y="0"/>
            <a:ext cx="1911441" cy="6858000"/>
          </a:xfrm>
          <a:prstGeom prst="rect">
            <a:avLst/>
          </a:prstGeom>
        </p:spPr>
      </p:pic>
    </p:spTree>
    <p:extLst>
      <p:ext uri="{BB962C8B-B14F-4D97-AF65-F5344CB8AC3E}">
        <p14:creationId xmlns:p14="http://schemas.microsoft.com/office/powerpoint/2010/main" val="1867415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Влияние на флору и фауну</a:t>
            </a:r>
            <a:br>
              <a:rPr lang="ru-RU" dirty="0"/>
            </a:br>
            <a:endParaRPr lang="ru-RU" dirty="0"/>
          </a:p>
        </p:txBody>
      </p:sp>
      <p:sp>
        <p:nvSpPr>
          <p:cNvPr id="3" name="Объект 2"/>
          <p:cNvSpPr>
            <a:spLocks noGrp="1"/>
          </p:cNvSpPr>
          <p:nvPr>
            <p:ph idx="1"/>
          </p:nvPr>
        </p:nvSpPr>
        <p:spPr>
          <a:xfrm>
            <a:off x="1139081" y="2173357"/>
            <a:ext cx="10353762" cy="4174434"/>
          </a:xfrm>
        </p:spPr>
        <p:txBody>
          <a:bodyPr>
            <a:noAutofit/>
          </a:bodyPr>
          <a:lstStyle/>
          <a:p>
            <a:pPr marL="0" indent="0">
              <a:buNone/>
            </a:pPr>
            <a:r>
              <a:rPr lang="ru-RU" sz="3200" b="1" dirty="0">
                <a:effectLst/>
              </a:rPr>
              <a:t>Главной причиной исчезновения с лица Земли многих видов животных является преобразование человеком природной среды в направлении, чуждом для большинства видов, а также невежество и потребительское отношение к природе и, как следствие этого, нещадное истребление всего живого.</a:t>
            </a:r>
          </a:p>
        </p:txBody>
      </p:sp>
    </p:spTree>
    <p:extLst>
      <p:ext uri="{BB962C8B-B14F-4D97-AF65-F5344CB8AC3E}">
        <p14:creationId xmlns:p14="http://schemas.microsoft.com/office/powerpoint/2010/main" val="879684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6785" y="2407403"/>
            <a:ext cx="10353761" cy="1326321"/>
          </a:xfrm>
        </p:spPr>
        <p:txBody>
          <a:bodyPr/>
          <a:lstStyle/>
          <a:p>
            <a:r>
              <a:rPr lang="ru-RU" dirty="0">
                <a:solidFill>
                  <a:srgbClr val="FF0000"/>
                </a:solidFill>
              </a:rPr>
              <a:t>Они истреблены человеком</a:t>
            </a:r>
          </a:p>
        </p:txBody>
      </p:sp>
    </p:spTree>
    <p:extLst>
      <p:ext uri="{BB962C8B-B14F-4D97-AF65-F5344CB8AC3E}">
        <p14:creationId xmlns:p14="http://schemas.microsoft.com/office/powerpoint/2010/main" val="3147060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7047" y="251792"/>
            <a:ext cx="10353761" cy="2014330"/>
          </a:xfrm>
        </p:spPr>
        <p:txBody>
          <a:bodyPr>
            <a:normAutofit fontScale="90000"/>
          </a:bodyPr>
          <a:lstStyle/>
          <a:p>
            <a:r>
              <a:rPr lang="ru-RU" sz="2200" u="sng" dirty="0">
                <a:effectLst/>
              </a:rPr>
              <a:t>Нелетающая птица дронт или </a:t>
            </a:r>
            <a:r>
              <a:rPr lang="ru-RU" sz="2200" u="sng" dirty="0" err="1">
                <a:effectLst/>
              </a:rPr>
              <a:t>додо</a:t>
            </a:r>
            <a:r>
              <a:rPr lang="ru-RU" sz="2200" dirty="0">
                <a:effectLst/>
              </a:rPr>
              <a:t> (отряд Голубеобразных) остров Мадагаскар, вес до 10 кг (иногда 20 – 25 кг), высотой до 1 м. истреблены 1680 – 1690гг. из-за вкусного мяса португальскими и голландскими мореплавателями и переселенцами, а так же их собаками и свиньями.</a:t>
            </a:r>
            <a:r>
              <a:rPr lang="ru-RU" dirty="0">
                <a:effectLst/>
              </a:rPr>
              <a:t/>
            </a:r>
            <a:br>
              <a:rPr lang="ru-RU" dirty="0">
                <a:effectLst/>
              </a:rPr>
            </a:br>
            <a:endParaRPr lang="ru-RU" dirty="0"/>
          </a:p>
        </p:txBody>
      </p:sp>
      <p:pic>
        <p:nvPicPr>
          <p:cNvPr id="4" name="Рисунок 3"/>
          <p:cNvPicPr>
            <a:picLocks noChangeAspect="1"/>
          </p:cNvPicPr>
          <p:nvPr/>
        </p:nvPicPr>
        <p:blipFill>
          <a:blip r:embed="rId2"/>
          <a:stretch>
            <a:fillRect/>
          </a:stretch>
        </p:blipFill>
        <p:spPr>
          <a:xfrm>
            <a:off x="1172630" y="2168403"/>
            <a:ext cx="3412622" cy="4425832"/>
          </a:xfrm>
          <a:prstGeom prst="rect">
            <a:avLst/>
          </a:prstGeom>
        </p:spPr>
      </p:pic>
      <p:pic>
        <p:nvPicPr>
          <p:cNvPr id="5" name="Рисунок 4"/>
          <p:cNvPicPr>
            <a:picLocks noChangeAspect="1"/>
          </p:cNvPicPr>
          <p:nvPr/>
        </p:nvPicPr>
        <p:blipFill>
          <a:blip r:embed="rId3"/>
          <a:stretch>
            <a:fillRect/>
          </a:stretch>
        </p:blipFill>
        <p:spPr>
          <a:xfrm>
            <a:off x="5446409" y="2134851"/>
            <a:ext cx="5990217" cy="4459384"/>
          </a:xfrm>
          <a:prstGeom prst="rect">
            <a:avLst/>
          </a:prstGeom>
        </p:spPr>
      </p:pic>
    </p:spTree>
    <p:extLst>
      <p:ext uri="{BB962C8B-B14F-4D97-AF65-F5344CB8AC3E}">
        <p14:creationId xmlns:p14="http://schemas.microsoft.com/office/powerpoint/2010/main" val="1002100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95" y="172279"/>
            <a:ext cx="10353761" cy="2160104"/>
          </a:xfrm>
        </p:spPr>
        <p:txBody>
          <a:bodyPr>
            <a:normAutofit fontScale="90000"/>
          </a:bodyPr>
          <a:lstStyle/>
          <a:p>
            <a:r>
              <a:rPr lang="ru-RU" sz="2700" u="sng" dirty="0">
                <a:effectLst/>
              </a:rPr>
              <a:t>Динорнисы (или </a:t>
            </a:r>
            <a:r>
              <a:rPr lang="ru-RU" sz="2700" u="sng" dirty="0" err="1">
                <a:effectLst/>
              </a:rPr>
              <a:t>моа</a:t>
            </a:r>
            <a:r>
              <a:rPr lang="ru-RU" sz="2700" u="sng" dirty="0">
                <a:effectLst/>
              </a:rPr>
              <a:t>)</a:t>
            </a:r>
            <a:r>
              <a:rPr lang="ru-RU" sz="2700" dirty="0">
                <a:effectLst/>
              </a:rPr>
              <a:t/>
            </a:r>
            <a:br>
              <a:rPr lang="ru-RU" sz="2700" dirty="0">
                <a:effectLst/>
              </a:rPr>
            </a:br>
            <a:r>
              <a:rPr lang="ru-RU" sz="2700" dirty="0">
                <a:effectLst/>
              </a:rPr>
              <a:t>В Новой Зеландии их обитало около 20 видов. Нелетающие. Размеры от индюшки до 3-х метров. Местные жители - </a:t>
            </a:r>
            <a:r>
              <a:rPr lang="ru-RU" sz="2700" dirty="0" err="1">
                <a:effectLst/>
              </a:rPr>
              <a:t>мао</a:t>
            </a:r>
            <a:r>
              <a:rPr lang="ru-RU" sz="2700" dirty="0">
                <a:effectLst/>
              </a:rPr>
              <a:t> истребляли птиц и добывали их яйца. После 1670 года динорнисов не стало.</a:t>
            </a:r>
            <a:endParaRPr lang="ru-RU" dirty="0"/>
          </a:p>
        </p:txBody>
      </p:sp>
      <p:pic>
        <p:nvPicPr>
          <p:cNvPr id="4" name="Рисунок 3"/>
          <p:cNvPicPr>
            <a:picLocks noChangeAspect="1"/>
          </p:cNvPicPr>
          <p:nvPr/>
        </p:nvPicPr>
        <p:blipFill>
          <a:blip r:embed="rId2"/>
          <a:stretch>
            <a:fillRect/>
          </a:stretch>
        </p:blipFill>
        <p:spPr>
          <a:xfrm>
            <a:off x="648753" y="2421836"/>
            <a:ext cx="4077224" cy="4232413"/>
          </a:xfrm>
          <a:prstGeom prst="rect">
            <a:avLst/>
          </a:prstGeom>
        </p:spPr>
      </p:pic>
      <p:pic>
        <p:nvPicPr>
          <p:cNvPr id="5" name="Рисунок 4"/>
          <p:cNvPicPr>
            <a:picLocks noChangeAspect="1"/>
          </p:cNvPicPr>
          <p:nvPr/>
        </p:nvPicPr>
        <p:blipFill>
          <a:blip r:embed="rId3"/>
          <a:stretch>
            <a:fillRect/>
          </a:stretch>
        </p:blipFill>
        <p:spPr>
          <a:xfrm>
            <a:off x="5751444" y="2420180"/>
            <a:ext cx="5645426" cy="4234069"/>
          </a:xfrm>
          <a:prstGeom prst="rect">
            <a:avLst/>
          </a:prstGeom>
        </p:spPr>
      </p:pic>
    </p:spTree>
    <p:extLst>
      <p:ext uri="{BB962C8B-B14F-4D97-AF65-F5344CB8AC3E}">
        <p14:creationId xmlns:p14="http://schemas.microsoft.com/office/powerpoint/2010/main" val="3535863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2"/>
          <p:cNvSpPr>
            <a:spLocks noGrp="1"/>
          </p:cNvSpPr>
          <p:nvPr>
            <p:ph type="title"/>
          </p:nvPr>
        </p:nvSpPr>
        <p:spPr>
          <a:xfrm>
            <a:off x="900543" y="304800"/>
            <a:ext cx="10353761" cy="1842052"/>
          </a:xfrm>
        </p:spPr>
        <p:txBody>
          <a:bodyPr>
            <a:normAutofit/>
          </a:bodyPr>
          <a:lstStyle/>
          <a:p>
            <a:r>
              <a:rPr lang="ru-RU" sz="2200" dirty="0" err="1">
                <a:effectLst/>
              </a:rPr>
              <a:t>Стеллеров</a:t>
            </a:r>
            <a:r>
              <a:rPr lang="ru-RU" sz="2200" dirty="0">
                <a:effectLst/>
              </a:rPr>
              <a:t> баклан</a:t>
            </a:r>
            <a:br>
              <a:rPr lang="ru-RU" sz="2200" dirty="0">
                <a:effectLst/>
              </a:rPr>
            </a:br>
            <a:r>
              <a:rPr lang="ru-RU" sz="2200" dirty="0">
                <a:effectLst/>
              </a:rPr>
              <a:t>Был обычным видом Командорских островов. </a:t>
            </a:r>
            <a:r>
              <a:rPr lang="ru-RU" sz="2200" dirty="0" err="1">
                <a:effectLst/>
              </a:rPr>
              <a:t>Стеллеров</a:t>
            </a:r>
            <a:r>
              <a:rPr lang="ru-RU" sz="2200" dirty="0">
                <a:effectLst/>
              </a:rPr>
              <a:t> баклан не мог летать. После прихода на острова человека с 1826 популяция птиц стала быстро уменьшаться, и в1852г. Вид полностью исчез.</a:t>
            </a:r>
            <a:endParaRPr lang="ru-RU" dirty="0"/>
          </a:p>
        </p:txBody>
      </p:sp>
      <p:pic>
        <p:nvPicPr>
          <p:cNvPr id="8" name="Рисунок 7"/>
          <p:cNvPicPr>
            <a:picLocks noChangeAspect="1"/>
          </p:cNvPicPr>
          <p:nvPr/>
        </p:nvPicPr>
        <p:blipFill>
          <a:blip r:embed="rId2"/>
          <a:stretch>
            <a:fillRect/>
          </a:stretch>
        </p:blipFill>
        <p:spPr>
          <a:xfrm>
            <a:off x="669027" y="2277906"/>
            <a:ext cx="5095668" cy="4300142"/>
          </a:xfrm>
          <a:prstGeom prst="rect">
            <a:avLst/>
          </a:prstGeom>
        </p:spPr>
      </p:pic>
      <p:pic>
        <p:nvPicPr>
          <p:cNvPr id="9" name="Рисунок 8"/>
          <p:cNvPicPr>
            <a:picLocks noChangeAspect="1"/>
          </p:cNvPicPr>
          <p:nvPr/>
        </p:nvPicPr>
        <p:blipFill>
          <a:blip r:embed="rId3"/>
          <a:stretch>
            <a:fillRect/>
          </a:stretch>
        </p:blipFill>
        <p:spPr>
          <a:xfrm>
            <a:off x="6276205" y="2277906"/>
            <a:ext cx="5185841" cy="4300142"/>
          </a:xfrm>
          <a:prstGeom prst="rect">
            <a:avLst/>
          </a:prstGeom>
        </p:spPr>
      </p:pic>
    </p:spTree>
    <p:extLst>
      <p:ext uri="{BB962C8B-B14F-4D97-AF65-F5344CB8AC3E}">
        <p14:creationId xmlns:p14="http://schemas.microsoft.com/office/powerpoint/2010/main" val="3452172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784" y="238540"/>
            <a:ext cx="11714920" cy="1736033"/>
          </a:xfrm>
        </p:spPr>
        <p:txBody>
          <a:bodyPr>
            <a:normAutofit/>
          </a:bodyPr>
          <a:lstStyle/>
          <a:p>
            <a:r>
              <a:rPr lang="ru-RU" sz="2200" u="sng" dirty="0">
                <a:effectLst/>
              </a:rPr>
              <a:t>Зебра </a:t>
            </a:r>
            <a:r>
              <a:rPr lang="ru-RU" sz="2200" u="sng" dirty="0" err="1">
                <a:effectLst/>
              </a:rPr>
              <a:t>Квагга</a:t>
            </a:r>
            <a:r>
              <a:rPr lang="ru-RU" sz="2200" dirty="0">
                <a:effectLst/>
              </a:rPr>
              <a:t/>
            </a:r>
            <a:br>
              <a:rPr lang="ru-RU" sz="2200" dirty="0">
                <a:effectLst/>
              </a:rPr>
            </a:br>
            <a:r>
              <a:rPr lang="ru-RU" sz="2200" dirty="0">
                <a:effectLst/>
              </a:rPr>
              <a:t>Вид существовал на юге Африки. Заселившие эти места в 1855г. голландские поселенцы стали истреблять всех крупных животных. Зебру </a:t>
            </a:r>
            <a:r>
              <a:rPr lang="ru-RU" sz="2200" dirty="0" err="1">
                <a:effectLst/>
              </a:rPr>
              <a:t>Квагга</a:t>
            </a:r>
            <a:r>
              <a:rPr lang="ru-RU" sz="2200" dirty="0">
                <a:effectLst/>
              </a:rPr>
              <a:t> уничтожили за 23 года.</a:t>
            </a:r>
            <a:endParaRPr lang="ru-RU" dirty="0"/>
          </a:p>
        </p:txBody>
      </p:sp>
      <p:pic>
        <p:nvPicPr>
          <p:cNvPr id="6" name="Рисунок 5"/>
          <p:cNvPicPr>
            <a:picLocks noChangeAspect="1"/>
          </p:cNvPicPr>
          <p:nvPr/>
        </p:nvPicPr>
        <p:blipFill>
          <a:blip r:embed="rId2"/>
          <a:stretch>
            <a:fillRect/>
          </a:stretch>
        </p:blipFill>
        <p:spPr>
          <a:xfrm>
            <a:off x="600764" y="2315815"/>
            <a:ext cx="4660349" cy="4077805"/>
          </a:xfrm>
          <a:prstGeom prst="rect">
            <a:avLst/>
          </a:prstGeom>
        </p:spPr>
      </p:pic>
      <p:pic>
        <p:nvPicPr>
          <p:cNvPr id="7" name="Рисунок 6"/>
          <p:cNvPicPr>
            <a:picLocks noChangeAspect="1"/>
          </p:cNvPicPr>
          <p:nvPr/>
        </p:nvPicPr>
        <p:blipFill>
          <a:blip r:embed="rId3"/>
          <a:stretch>
            <a:fillRect/>
          </a:stretch>
        </p:blipFill>
        <p:spPr>
          <a:xfrm>
            <a:off x="5939459" y="2315816"/>
            <a:ext cx="5748958" cy="4077804"/>
          </a:xfrm>
          <a:prstGeom prst="rect">
            <a:avLst/>
          </a:prstGeom>
        </p:spPr>
      </p:pic>
    </p:spTree>
    <p:extLst>
      <p:ext uri="{BB962C8B-B14F-4D97-AF65-F5344CB8AC3E}">
        <p14:creationId xmlns:p14="http://schemas.microsoft.com/office/powerpoint/2010/main" val="499812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783" y="609600"/>
            <a:ext cx="11688417" cy="1326321"/>
          </a:xfrm>
        </p:spPr>
        <p:txBody>
          <a:bodyPr vert="horz" lIns="91440" tIns="45720" rIns="91440" bIns="45720" rtlCol="0">
            <a:normAutofit fontScale="90000"/>
          </a:bodyPr>
          <a:lstStyle/>
          <a:p>
            <a:r>
              <a:rPr lang="ru-RU" sz="2200" u="sng" dirty="0">
                <a:effectLst/>
              </a:rPr>
              <a:t>Сумчатый волк (или </a:t>
            </a:r>
            <a:r>
              <a:rPr lang="ru-RU" sz="2200" u="sng" dirty="0" err="1">
                <a:effectLst/>
              </a:rPr>
              <a:t>тилацин</a:t>
            </a:r>
            <a:r>
              <a:rPr lang="ru-RU" sz="2200" u="sng" dirty="0">
                <a:effectLst/>
              </a:rPr>
              <a:t>)</a:t>
            </a:r>
            <a:r>
              <a:rPr lang="ru-RU" sz="2200" dirty="0">
                <a:effectLst/>
              </a:rPr>
              <a:t/>
            </a:r>
            <a:br>
              <a:rPr lang="ru-RU" sz="2200" dirty="0">
                <a:effectLst/>
              </a:rPr>
            </a:br>
            <a:r>
              <a:rPr lang="ru-RU" sz="2200" dirty="0">
                <a:effectLst/>
              </a:rPr>
              <a:t>Еще 100 лет назад его можно было встретить в Австралии. Европейские поселенцы, появившиеся в Австралии в начале 9 в., стали истреблять животных. Последний вольный </a:t>
            </a:r>
            <a:r>
              <a:rPr lang="ru-RU" sz="2200" dirty="0" err="1">
                <a:effectLst/>
              </a:rPr>
              <a:t>тилацин</a:t>
            </a:r>
            <a:r>
              <a:rPr lang="ru-RU" sz="2200" dirty="0">
                <a:effectLst/>
              </a:rPr>
              <a:t> был застрелен 13 мая 1960 года.</a:t>
            </a:r>
            <a:r>
              <a:rPr lang="ru-RU" dirty="0">
                <a:effectLst/>
              </a:rPr>
              <a:t/>
            </a:r>
            <a:br>
              <a:rPr lang="ru-RU" dirty="0">
                <a:effectLst/>
              </a:rPr>
            </a:br>
            <a:endParaRPr lang="ru-RU" sz="2000" dirty="0">
              <a:effectLst>
                <a:outerShdw blurRad="50800" dist="38100" dir="2700000" algn="tl" rotWithShape="0">
                  <a:srgbClr val="000000">
                    <a:alpha val="48000"/>
                  </a:srgbClr>
                </a:outerShdw>
              </a:effectLst>
              <a:latin typeface="+mn-lt"/>
              <a:ea typeface="+mn-ea"/>
              <a:cs typeface="+mn-cs"/>
            </a:endParaRPr>
          </a:p>
        </p:txBody>
      </p:sp>
      <p:pic>
        <p:nvPicPr>
          <p:cNvPr id="4" name="Рисунок 3"/>
          <p:cNvPicPr>
            <a:picLocks noChangeAspect="1"/>
          </p:cNvPicPr>
          <p:nvPr/>
        </p:nvPicPr>
        <p:blipFill>
          <a:blip r:embed="rId2"/>
          <a:stretch>
            <a:fillRect/>
          </a:stretch>
        </p:blipFill>
        <p:spPr>
          <a:xfrm>
            <a:off x="556592" y="2150694"/>
            <a:ext cx="5314121" cy="4090130"/>
          </a:xfrm>
          <a:prstGeom prst="rect">
            <a:avLst/>
          </a:prstGeom>
        </p:spPr>
      </p:pic>
      <p:pic>
        <p:nvPicPr>
          <p:cNvPr id="5" name="Рисунок 4"/>
          <p:cNvPicPr>
            <a:picLocks noChangeAspect="1"/>
          </p:cNvPicPr>
          <p:nvPr/>
        </p:nvPicPr>
        <p:blipFill>
          <a:blip r:embed="rId3"/>
          <a:stretch>
            <a:fillRect/>
          </a:stretch>
        </p:blipFill>
        <p:spPr>
          <a:xfrm>
            <a:off x="6517626" y="2150694"/>
            <a:ext cx="4918974" cy="4090130"/>
          </a:xfrm>
          <a:prstGeom prst="rect">
            <a:avLst/>
          </a:prstGeom>
        </p:spPr>
      </p:pic>
    </p:spTree>
    <p:extLst>
      <p:ext uri="{BB962C8B-B14F-4D97-AF65-F5344CB8AC3E}">
        <p14:creationId xmlns:p14="http://schemas.microsoft.com/office/powerpoint/2010/main" val="2983220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95" y="154984"/>
            <a:ext cx="10353761" cy="852406"/>
          </a:xfrm>
        </p:spPr>
        <p:txBody>
          <a:bodyPr/>
          <a:lstStyle/>
          <a:p>
            <a:r>
              <a:rPr lang="ru-RU" dirty="0" smtClean="0"/>
              <a:t>Эволюция биосферы</a:t>
            </a:r>
            <a:endParaRPr lang="ru-RU" dirty="0"/>
          </a:p>
        </p:txBody>
      </p:sp>
      <p:sp>
        <p:nvSpPr>
          <p:cNvPr id="3" name="Объект 2"/>
          <p:cNvSpPr>
            <a:spLocks noGrp="1"/>
          </p:cNvSpPr>
          <p:nvPr>
            <p:ph idx="1"/>
          </p:nvPr>
        </p:nvSpPr>
        <p:spPr>
          <a:xfrm>
            <a:off x="913795" y="852407"/>
            <a:ext cx="10353762" cy="4938793"/>
          </a:xfrm>
        </p:spPr>
        <p:txBody>
          <a:bodyPr>
            <a:normAutofit/>
          </a:bodyPr>
          <a:lstStyle/>
          <a:p>
            <a:r>
              <a:rPr lang="ru-RU" sz="2400" dirty="0">
                <a:latin typeface="Times New Roman" panose="02020603050405020304" pitchFamily="18" charset="0"/>
                <a:cs typeface="Times New Roman" panose="02020603050405020304" pitchFamily="18" charset="0"/>
              </a:rPr>
              <a:t>Формирование жизни началось примерно 3,8 млрд. лет назад. Развитие и усложнение жизни на Земле называют эволюцией биосферы.</a:t>
            </a:r>
          </a:p>
          <a:p>
            <a:r>
              <a:rPr lang="ru-RU" sz="2400" dirty="0" smtClean="0">
                <a:latin typeface="Times New Roman" panose="02020603050405020304" pitchFamily="18" charset="0"/>
                <a:cs typeface="Times New Roman" panose="02020603050405020304" pitchFamily="18" charset="0"/>
              </a:rPr>
              <a:t>Условная </a:t>
            </a:r>
            <a:r>
              <a:rPr lang="ru-RU" sz="2400" dirty="0">
                <a:latin typeface="Times New Roman" panose="02020603050405020304" pitchFamily="18" charset="0"/>
                <a:cs typeface="Times New Roman" panose="02020603050405020304" pitchFamily="18" charset="0"/>
              </a:rPr>
              <a:t>оболочка Земли, населённая живыми организмами, называется биосферой.</a:t>
            </a:r>
          </a:p>
          <a:p>
            <a:r>
              <a:rPr lang="ru-RU" sz="2400" dirty="0">
                <a:latin typeface="Times New Roman" panose="02020603050405020304" pitchFamily="18" charset="0"/>
                <a:cs typeface="Times New Roman" panose="02020603050405020304" pitchFamily="18" charset="0"/>
              </a:rPr>
              <a:t>Живая оболочка охватывает:</a:t>
            </a:r>
          </a:p>
          <a:p>
            <a:r>
              <a:rPr lang="ru-RU" sz="2400" dirty="0">
                <a:latin typeface="Times New Roman" panose="02020603050405020304" pitchFamily="18" charset="0"/>
                <a:cs typeface="Times New Roman" panose="02020603050405020304" pitchFamily="18" charset="0"/>
              </a:rPr>
              <a:t>гидросферу – водную оболочку Земли;</a:t>
            </a:r>
          </a:p>
          <a:p>
            <a:r>
              <a:rPr lang="ru-RU" sz="2400" dirty="0">
                <a:latin typeface="Times New Roman" panose="02020603050405020304" pitchFamily="18" charset="0"/>
                <a:cs typeface="Times New Roman" panose="02020603050405020304" pitchFamily="18" charset="0"/>
              </a:rPr>
              <a:t>литосферу – твёрдую оболочку;</a:t>
            </a:r>
          </a:p>
          <a:p>
            <a:r>
              <a:rPr lang="ru-RU" sz="2400" dirty="0">
                <a:latin typeface="Times New Roman" panose="02020603050405020304" pitchFamily="18" charset="0"/>
                <a:cs typeface="Times New Roman" panose="02020603050405020304" pitchFamily="18" charset="0"/>
              </a:rPr>
              <a:t>атмосферу – газовую оболочку.</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9806" y="3611108"/>
            <a:ext cx="4857750" cy="2828925"/>
          </a:xfrm>
          <a:prstGeom prst="rect">
            <a:avLst/>
          </a:prstGeom>
        </p:spPr>
      </p:pic>
    </p:spTree>
    <p:extLst>
      <p:ext uri="{BB962C8B-B14F-4D97-AF65-F5344CB8AC3E}">
        <p14:creationId xmlns:p14="http://schemas.microsoft.com/office/powerpoint/2010/main" val="706159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95" y="172278"/>
            <a:ext cx="10353761" cy="1762539"/>
          </a:xfrm>
        </p:spPr>
        <p:txBody>
          <a:bodyPr>
            <a:noAutofit/>
          </a:bodyPr>
          <a:lstStyle/>
          <a:p>
            <a:r>
              <a:rPr lang="ru-RU" sz="2000" u="sng" dirty="0">
                <a:effectLst/>
              </a:rPr>
              <a:t>Стеллерова корова</a:t>
            </a:r>
            <a:r>
              <a:rPr lang="ru-RU" sz="2000" dirty="0">
                <a:effectLst/>
              </a:rPr>
              <a:t/>
            </a:r>
            <a:br>
              <a:rPr lang="ru-RU" sz="2000" dirty="0">
                <a:effectLst/>
              </a:rPr>
            </a:br>
            <a:r>
              <a:rPr lang="ru-RU" sz="2000" dirty="0">
                <a:effectLst/>
              </a:rPr>
              <a:t>Стеллерова (или морская) корова была истреблена человеком через 27 лет после того, как ее открыл (в 1741 г.) и описал Георг </a:t>
            </a:r>
            <a:r>
              <a:rPr lang="ru-RU" sz="2000" dirty="0" err="1">
                <a:effectLst/>
              </a:rPr>
              <a:t>Стеллер</a:t>
            </a:r>
            <a:r>
              <a:rPr lang="ru-RU" sz="2000" dirty="0">
                <a:effectLst/>
              </a:rPr>
              <a:t>. Морская корова – миролюбивое млекопитающее из отряда сирен достигало в длину 7.5 -10м. И массой 4 тонны.</a:t>
            </a:r>
            <a:endParaRPr lang="ru-RU" sz="2000" dirty="0"/>
          </a:p>
        </p:txBody>
      </p:sp>
      <p:pic>
        <p:nvPicPr>
          <p:cNvPr id="4" name="Рисунок 3"/>
          <p:cNvPicPr>
            <a:picLocks noChangeAspect="1"/>
          </p:cNvPicPr>
          <p:nvPr/>
        </p:nvPicPr>
        <p:blipFill>
          <a:blip r:embed="rId2"/>
          <a:stretch>
            <a:fillRect/>
          </a:stretch>
        </p:blipFill>
        <p:spPr>
          <a:xfrm>
            <a:off x="511535" y="2146851"/>
            <a:ext cx="4647908" cy="4442327"/>
          </a:xfrm>
          <a:prstGeom prst="rect">
            <a:avLst/>
          </a:prstGeom>
        </p:spPr>
      </p:pic>
      <p:pic>
        <p:nvPicPr>
          <p:cNvPr id="5" name="Рисунок 4"/>
          <p:cNvPicPr>
            <a:picLocks noChangeAspect="1"/>
          </p:cNvPicPr>
          <p:nvPr/>
        </p:nvPicPr>
        <p:blipFill>
          <a:blip r:embed="rId3"/>
          <a:stretch>
            <a:fillRect/>
          </a:stretch>
        </p:blipFill>
        <p:spPr>
          <a:xfrm>
            <a:off x="5729909" y="2146850"/>
            <a:ext cx="5918752" cy="4442327"/>
          </a:xfrm>
          <a:prstGeom prst="rect">
            <a:avLst/>
          </a:prstGeom>
        </p:spPr>
      </p:pic>
    </p:spTree>
    <p:extLst>
      <p:ext uri="{BB962C8B-B14F-4D97-AF65-F5344CB8AC3E}">
        <p14:creationId xmlns:p14="http://schemas.microsoft.com/office/powerpoint/2010/main" val="1275166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374351" y="1669774"/>
            <a:ext cx="9028606" cy="5067165"/>
          </a:xfrm>
          <a:prstGeom prst="rect">
            <a:avLst/>
          </a:prstGeom>
        </p:spPr>
      </p:pic>
      <p:sp>
        <p:nvSpPr>
          <p:cNvPr id="2" name="Заголовок 1"/>
          <p:cNvSpPr>
            <a:spLocks noGrp="1"/>
          </p:cNvSpPr>
          <p:nvPr>
            <p:ph type="title"/>
          </p:nvPr>
        </p:nvSpPr>
        <p:spPr>
          <a:xfrm>
            <a:off x="377685" y="-145774"/>
            <a:ext cx="11436627" cy="1815548"/>
          </a:xfrm>
        </p:spPr>
        <p:txBody>
          <a:bodyPr>
            <a:noAutofit/>
          </a:bodyPr>
          <a:lstStyle/>
          <a:p>
            <a:r>
              <a:rPr lang="ru-RU" sz="2800" dirty="0">
                <a:effectLst/>
              </a:rPr>
              <a:t>По данным Международного союза охраны природы (МСОП) за последние 400 лет на земле вымерло более 200 видов и подвидов птиц и 117 видов и подвидов млекопитающих.</a:t>
            </a:r>
            <a:endParaRPr lang="ru-RU" sz="2800" dirty="0"/>
          </a:p>
        </p:txBody>
      </p:sp>
    </p:spTree>
    <p:extLst>
      <p:ext uri="{BB962C8B-B14F-4D97-AF65-F5344CB8AC3E}">
        <p14:creationId xmlns:p14="http://schemas.microsoft.com/office/powerpoint/2010/main" val="4167582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Защита окружающей среды</a:t>
            </a:r>
          </a:p>
        </p:txBody>
      </p:sp>
      <p:sp>
        <p:nvSpPr>
          <p:cNvPr id="3" name="Объект 2"/>
          <p:cNvSpPr>
            <a:spLocks noGrp="1"/>
          </p:cNvSpPr>
          <p:nvPr>
            <p:ph idx="1"/>
          </p:nvPr>
        </p:nvSpPr>
        <p:spPr/>
        <p:txBody>
          <a:bodyPr>
            <a:normAutofit/>
          </a:bodyPr>
          <a:lstStyle/>
          <a:p>
            <a:r>
              <a:rPr lang="ru-RU" sz="2400" dirty="0">
                <a:latin typeface="Times New Roman" panose="02020603050405020304" pitchFamily="18" charset="0"/>
                <a:cs typeface="Times New Roman" panose="02020603050405020304" pitchFamily="18" charset="0"/>
              </a:rPr>
              <a:t>Деятельность человека в рамках экологии носит позитивный характер.</a:t>
            </a:r>
          </a:p>
          <a:p>
            <a:r>
              <a:rPr lang="ru-RU" sz="2400" dirty="0">
                <a:latin typeface="Times New Roman" panose="02020603050405020304" pitchFamily="18" charset="0"/>
                <a:cs typeface="Times New Roman" panose="02020603050405020304" pitchFamily="18" charset="0"/>
              </a:rPr>
              <a:t>Экологи занимаются:</a:t>
            </a:r>
          </a:p>
          <a:p>
            <a:r>
              <a:rPr lang="ru-RU" sz="2400" dirty="0">
                <a:latin typeface="Times New Roman" panose="02020603050405020304" pitchFamily="18" charset="0"/>
                <a:cs typeface="Times New Roman" panose="02020603050405020304" pitchFamily="18" charset="0"/>
              </a:rPr>
              <a:t>высадкой лесов и растений;</a:t>
            </a:r>
          </a:p>
          <a:p>
            <a:r>
              <a:rPr lang="ru-RU" sz="2400" dirty="0">
                <a:latin typeface="Times New Roman" panose="02020603050405020304" pitchFamily="18" charset="0"/>
                <a:cs typeface="Times New Roman" panose="02020603050405020304" pitchFamily="18" charset="0"/>
              </a:rPr>
              <a:t>очисткой воды;</a:t>
            </a:r>
          </a:p>
          <a:p>
            <a:r>
              <a:rPr lang="ru-RU" sz="2400" dirty="0">
                <a:latin typeface="Times New Roman" panose="02020603050405020304" pitchFamily="18" charset="0"/>
                <a:cs typeface="Times New Roman" panose="02020603050405020304" pitchFamily="18" charset="0"/>
              </a:rPr>
              <a:t>восстановлением плодородности почвы;</a:t>
            </a:r>
          </a:p>
          <a:p>
            <a:r>
              <a:rPr lang="ru-RU" sz="2400" dirty="0">
                <a:latin typeface="Times New Roman" panose="02020603050405020304" pitchFamily="18" charset="0"/>
                <a:cs typeface="Times New Roman" panose="02020603050405020304" pitchFamily="18" charset="0"/>
              </a:rPr>
              <a:t>сохранением вымирающих по вине человечества видов.</a:t>
            </a:r>
          </a:p>
        </p:txBody>
      </p:sp>
    </p:spTree>
    <p:extLst>
      <p:ext uri="{BB962C8B-B14F-4D97-AF65-F5344CB8AC3E}">
        <p14:creationId xmlns:p14="http://schemas.microsoft.com/office/powerpoint/2010/main" val="2187183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13795" y="299803"/>
            <a:ext cx="10353762" cy="5491397"/>
          </a:xfrm>
        </p:spPr>
        <p:txBody>
          <a:bodyPr>
            <a:normAutofit/>
          </a:bodyPr>
          <a:lstStyle/>
          <a:p>
            <a:r>
              <a:rPr lang="ru-RU" sz="2400" dirty="0">
                <a:latin typeface="Times New Roman" panose="02020603050405020304" pitchFamily="18" charset="0"/>
                <a:cs typeface="Times New Roman" panose="02020603050405020304" pitchFamily="18" charset="0"/>
              </a:rPr>
              <a:t>В отличие от других живых существ человечество нуждается в специфичных ресурсах, помогающих жить социумом</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Для </a:t>
            </a:r>
            <a:r>
              <a:rPr lang="ru-RU" sz="2400" dirty="0">
                <a:latin typeface="Times New Roman" panose="02020603050405020304" pitchFamily="18" charset="0"/>
                <a:cs typeface="Times New Roman" panose="02020603050405020304" pitchFamily="18" charset="0"/>
              </a:rPr>
              <a:t>промышленности и производства используются</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нефть; газ;  руда; древесина. С </a:t>
            </a:r>
            <a:r>
              <a:rPr lang="ru-RU" sz="2400" dirty="0">
                <a:latin typeface="Times New Roman" panose="02020603050405020304" pitchFamily="18" charset="0"/>
                <a:cs typeface="Times New Roman" panose="02020603050405020304" pitchFamily="18" charset="0"/>
              </a:rPr>
              <a:t>помощью биосферы человечество строит города, прокладывает дороги, шьёт одежду, проектирует транспортные средства. Однако с увеличением численности людей пропорционально истощаются природные ресурсы. Именно поэтому человечество ищет альтернативное топливо, синтезирует химические вещества, культивирует животных и растения. Без развития хозяйственной деятельности человечество было обречено на вымирание, т.к. человеческие потребности опережают возможности </a:t>
            </a:r>
            <a:r>
              <a:rPr lang="ru-RU" sz="2400" dirty="0" smtClean="0">
                <a:latin typeface="Times New Roman" panose="02020603050405020304" pitchFamily="18" charset="0"/>
                <a:cs typeface="Times New Roman" panose="02020603050405020304" pitchFamily="18" charset="0"/>
              </a:rPr>
              <a:t>биосферы.</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220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4312" y="172278"/>
            <a:ext cx="11413330" cy="2385391"/>
          </a:xfrm>
        </p:spPr>
        <p:txBody>
          <a:bodyPr>
            <a:normAutofit/>
          </a:bodyPr>
          <a:lstStyle/>
          <a:p>
            <a:r>
              <a:rPr lang="ru-RU" sz="2000" b="0" dirty="0">
                <a:effectLst/>
              </a:rPr>
              <a:t>Положительное влияние человека выражается в выведении новых пород домашних животных и сортов сельскохозяйственных растений, создании культурных биогеоценозов, а также в разработке новых штаммов полезных микроорганизмов как основы микробиологической промышленности, развитии прудового рыбного хозяйства, интродукции полезных видов в новых условиях обитания</a:t>
            </a:r>
            <a:r>
              <a:rPr lang="ru-RU" b="0" dirty="0">
                <a:effectLst/>
              </a:rPr>
              <a:t>.</a:t>
            </a:r>
            <a:endParaRPr lang="ru-RU" dirty="0"/>
          </a:p>
        </p:txBody>
      </p:sp>
      <p:pic>
        <p:nvPicPr>
          <p:cNvPr id="6" name="Рисунок 5"/>
          <p:cNvPicPr>
            <a:picLocks noChangeAspect="1"/>
          </p:cNvPicPr>
          <p:nvPr/>
        </p:nvPicPr>
        <p:blipFill rotWithShape="1">
          <a:blip r:embed="rId2"/>
          <a:srcRect l="3365" r="5488"/>
          <a:stretch/>
        </p:blipFill>
        <p:spPr>
          <a:xfrm>
            <a:off x="154798" y="2745219"/>
            <a:ext cx="3667291" cy="2684427"/>
          </a:xfrm>
          <a:prstGeom prst="rect">
            <a:avLst/>
          </a:prstGeom>
        </p:spPr>
      </p:pic>
      <p:pic>
        <p:nvPicPr>
          <p:cNvPr id="5" name="Рисунок 4"/>
          <p:cNvPicPr>
            <a:picLocks noChangeAspect="1"/>
          </p:cNvPicPr>
          <p:nvPr/>
        </p:nvPicPr>
        <p:blipFill rotWithShape="1">
          <a:blip r:embed="rId3"/>
          <a:srcRect l="4462" r="21729"/>
          <a:stretch/>
        </p:blipFill>
        <p:spPr>
          <a:xfrm>
            <a:off x="8276248" y="2682701"/>
            <a:ext cx="3684104" cy="2809461"/>
          </a:xfrm>
          <a:prstGeom prst="rect">
            <a:avLst/>
          </a:prstGeom>
        </p:spPr>
      </p:pic>
      <p:pic>
        <p:nvPicPr>
          <p:cNvPr id="4" name="Рисунок 3"/>
          <p:cNvPicPr>
            <a:picLocks noChangeAspect="1"/>
          </p:cNvPicPr>
          <p:nvPr/>
        </p:nvPicPr>
        <p:blipFill>
          <a:blip r:embed="rId4"/>
          <a:stretch>
            <a:fillRect/>
          </a:stretch>
        </p:blipFill>
        <p:spPr>
          <a:xfrm>
            <a:off x="3923173" y="2557669"/>
            <a:ext cx="4251991" cy="4198841"/>
          </a:xfrm>
          <a:prstGeom prst="rect">
            <a:avLst/>
          </a:prstGeom>
        </p:spPr>
      </p:pic>
    </p:spTree>
    <p:extLst>
      <p:ext uri="{BB962C8B-B14F-4D97-AF65-F5344CB8AC3E}">
        <p14:creationId xmlns:p14="http://schemas.microsoft.com/office/powerpoint/2010/main" val="2291930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54983" y="201478"/>
            <a:ext cx="11112574" cy="5589722"/>
          </a:xfrm>
        </p:spPr>
        <p:txBody>
          <a:bodyPr>
            <a:normAutofit/>
          </a:bodyPr>
          <a:lstStyle/>
          <a:p>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Человечеству </a:t>
            </a:r>
            <a:r>
              <a:rPr lang="ru-RU" sz="2400" dirty="0">
                <a:latin typeface="Times New Roman" panose="02020603050405020304" pitchFamily="18" charset="0"/>
                <a:cs typeface="Times New Roman" panose="02020603050405020304" pitchFamily="18" charset="0"/>
              </a:rPr>
              <a:t>необходимо решить две задачи</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наладить </a:t>
            </a:r>
            <a:r>
              <a:rPr lang="ru-RU" sz="2400" dirty="0">
                <a:latin typeface="Times New Roman" panose="02020603050405020304" pitchFamily="18" charset="0"/>
                <a:cs typeface="Times New Roman" panose="02020603050405020304" pitchFamily="18" charset="0"/>
              </a:rPr>
              <a:t>рациональное природопользование</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научиться </a:t>
            </a:r>
            <a:r>
              <a:rPr lang="ru-RU" sz="2400" dirty="0">
                <a:latin typeface="Times New Roman" panose="02020603050405020304" pitchFamily="18" charset="0"/>
                <a:cs typeface="Times New Roman" panose="02020603050405020304" pitchFamily="18" charset="0"/>
              </a:rPr>
              <a:t>управлять биосферой без вреда себе и другим организмам</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Один </a:t>
            </a:r>
            <a:r>
              <a:rPr lang="ru-RU" sz="2400" dirty="0">
                <a:latin typeface="Times New Roman" panose="02020603050405020304" pitchFamily="18" charset="0"/>
                <a:cs typeface="Times New Roman" panose="02020603050405020304" pitchFamily="18" charset="0"/>
              </a:rPr>
              <a:t>из примеров восстановления природы – создание заповедных охраняемых зон. Однако этого недостаточно, чтобы привести биосферу в порядок, т.к. долгое время человечество не задумывалось о последствиях своей деятельности. Экологам ещё предстоит решить проблемы со свалками, химическим загрязнением, изменением </a:t>
            </a:r>
            <a:r>
              <a:rPr lang="ru-RU" sz="2400" dirty="0" smtClean="0">
                <a:latin typeface="Times New Roman" panose="02020603050405020304" pitchFamily="18" charset="0"/>
                <a:cs typeface="Times New Roman" panose="02020603050405020304" pitchFamily="18" charset="0"/>
              </a:rPr>
              <a:t>климата.</a:t>
            </a:r>
            <a:endParaRPr lang="ru-RU"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154983" y="4674210"/>
            <a:ext cx="3802409" cy="1959065"/>
          </a:xfrm>
          <a:prstGeom prst="rect">
            <a:avLst/>
          </a:prstGeom>
        </p:spPr>
      </p:pic>
      <p:pic>
        <p:nvPicPr>
          <p:cNvPr id="7" name="Рисунок 6"/>
          <p:cNvPicPr>
            <a:picLocks noChangeAspect="1"/>
          </p:cNvPicPr>
          <p:nvPr/>
        </p:nvPicPr>
        <p:blipFill>
          <a:blip r:embed="rId3"/>
          <a:stretch>
            <a:fillRect/>
          </a:stretch>
        </p:blipFill>
        <p:spPr>
          <a:xfrm>
            <a:off x="4235741" y="4162666"/>
            <a:ext cx="2951057" cy="2470609"/>
          </a:xfrm>
          <a:prstGeom prst="rect">
            <a:avLst/>
          </a:prstGeom>
        </p:spPr>
      </p:pic>
      <p:pic>
        <p:nvPicPr>
          <p:cNvPr id="8" name="Рисунок 7"/>
          <p:cNvPicPr>
            <a:picLocks noChangeAspect="1"/>
          </p:cNvPicPr>
          <p:nvPr/>
        </p:nvPicPr>
        <p:blipFill>
          <a:blip r:embed="rId4"/>
          <a:stretch>
            <a:fillRect/>
          </a:stretch>
        </p:blipFill>
        <p:spPr>
          <a:xfrm>
            <a:off x="7465147" y="3751960"/>
            <a:ext cx="4610296" cy="3106040"/>
          </a:xfrm>
          <a:prstGeom prst="rect">
            <a:avLst/>
          </a:prstGeom>
        </p:spPr>
      </p:pic>
    </p:spTree>
    <p:extLst>
      <p:ext uri="{BB962C8B-B14F-4D97-AF65-F5344CB8AC3E}">
        <p14:creationId xmlns:p14="http://schemas.microsoft.com/office/powerpoint/2010/main" val="2100517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66803" y="3447786"/>
            <a:ext cx="10353762" cy="3138545"/>
          </a:xfrm>
        </p:spPr>
        <p:txBody>
          <a:bodyPr>
            <a:normAutofit lnSpcReduction="10000"/>
          </a:bodyPr>
          <a:lstStyle/>
          <a:p>
            <a:pPr marL="0" indent="0">
              <a:buNone/>
            </a:pPr>
            <a:r>
              <a:rPr lang="ru-RU" dirty="0">
                <a:effectLst/>
              </a:rPr>
              <a:t>Современная нефтегазовая промышленность также находится в стадии постепенного свертывания, поскольку всей разведанной нефти на Земле хватит еще максимум на 50 лет. Это очень маленький срок даже по человеческим меркам, поэтому все развитые страны уже давно инвестируют свои капиталы в экологически чистое производство новых ресурсов. Кардинально новый подход заключается в поиске возобновляемых источниках топлива. Здесь в качестве примера можно привести </a:t>
            </a:r>
            <a:r>
              <a:rPr lang="ru-RU" dirty="0" err="1">
                <a:effectLst/>
              </a:rPr>
              <a:t>биотопливо</a:t>
            </a:r>
            <a:r>
              <a:rPr lang="ru-RU" dirty="0">
                <a:effectLst/>
              </a:rPr>
              <a:t>, которое можно выращивать на специально отведенной территории. В результате всего этого влияние человека на природу постепенно приобретает положительный характер.</a:t>
            </a:r>
            <a:endParaRPr lang="ru-RU" dirty="0"/>
          </a:p>
        </p:txBody>
      </p:sp>
      <p:pic>
        <p:nvPicPr>
          <p:cNvPr id="4" name="Рисунок 3"/>
          <p:cNvPicPr>
            <a:picLocks noChangeAspect="1"/>
          </p:cNvPicPr>
          <p:nvPr/>
        </p:nvPicPr>
        <p:blipFill>
          <a:blip r:embed="rId2"/>
          <a:stretch>
            <a:fillRect/>
          </a:stretch>
        </p:blipFill>
        <p:spPr>
          <a:xfrm>
            <a:off x="596348" y="267264"/>
            <a:ext cx="10495721" cy="2939762"/>
          </a:xfrm>
          <a:prstGeom prst="rect">
            <a:avLst/>
          </a:prstGeom>
        </p:spPr>
      </p:pic>
    </p:spTree>
    <p:extLst>
      <p:ext uri="{BB962C8B-B14F-4D97-AF65-F5344CB8AC3E}">
        <p14:creationId xmlns:p14="http://schemas.microsoft.com/office/powerpoint/2010/main" val="2357380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80056" y="360030"/>
            <a:ext cx="10353762" cy="3695136"/>
          </a:xfrm>
        </p:spPr>
        <p:txBody>
          <a:bodyPr>
            <a:noAutofit/>
          </a:bodyPr>
          <a:lstStyle/>
          <a:p>
            <a:pPr marL="0" indent="0">
              <a:buNone/>
            </a:pPr>
            <a:r>
              <a:rPr lang="ru-RU" sz="2800" dirty="0">
                <a:effectLst/>
              </a:rPr>
              <a:t>Сами люди начинают осознавать гибельность дальнейшего уничтожения природы и постепенно переходят на здоровый образ жизни. Медленно, но верно происходит отток жителей из центра городов в пригороды и сельскую местность, поскольку в большинстве крупных городов предельно допустимая норма СО (угарного газа) превышает предельно допустимую концентрацию в несколько раз. Растет количество коттеджных городков, где влияние человека на природу минимально. Все это говорит о том, что человечество постепенно начинает отходить от повальной системы потребления природных ресурсов и переходит к системе гармоничного развития.</a:t>
            </a:r>
            <a:endParaRPr lang="ru-RU" sz="2800" dirty="0"/>
          </a:p>
        </p:txBody>
      </p:sp>
    </p:spTree>
    <p:extLst>
      <p:ext uri="{BB962C8B-B14F-4D97-AF65-F5344CB8AC3E}">
        <p14:creationId xmlns:p14="http://schemas.microsoft.com/office/powerpoint/2010/main" val="2573188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6942" y="495946"/>
            <a:ext cx="11034794" cy="6028840"/>
          </a:xfrm>
        </p:spPr>
      </p:pic>
    </p:spTree>
    <p:extLst>
      <p:ext uri="{BB962C8B-B14F-4D97-AF65-F5344CB8AC3E}">
        <p14:creationId xmlns:p14="http://schemas.microsoft.com/office/powerpoint/2010/main" val="208718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lnSpcReduction="10000"/>
          </a:bodyPr>
          <a:lstStyle/>
          <a:p>
            <a:r>
              <a:rPr lang="ru-RU" dirty="0"/>
              <a:t>Список литературы</a:t>
            </a:r>
          </a:p>
          <a:p>
            <a:r>
              <a:rPr lang="ru-RU" dirty="0"/>
              <a:t>Мамонтов С.Г., Захаров В.Б., Агафонова И.Б., Сонин Н.И. Биология. Общие закономерности. – Дрофа, 2009.</a:t>
            </a:r>
          </a:p>
          <a:p>
            <a:r>
              <a:rPr lang="ru-RU" dirty="0"/>
              <a:t>Пономарева И.Н., Корнилова О.А., Чернова Н.М. </a:t>
            </a:r>
            <a:r>
              <a:rPr lang="ru-RU" dirty="0" smtClean="0"/>
              <a:t> Биология. </a:t>
            </a:r>
            <a:r>
              <a:rPr lang="ru-RU" dirty="0"/>
              <a:t>9 класс: Учебник </a:t>
            </a:r>
            <a:r>
              <a:rPr lang="ru-RU" dirty="0" smtClean="0"/>
              <a:t>/Под </a:t>
            </a:r>
            <a:r>
              <a:rPr lang="ru-RU" dirty="0"/>
              <a:t>ред. проф. И.Н. Пономаревой. – </a:t>
            </a:r>
            <a:r>
              <a:rPr lang="ru-RU" dirty="0" smtClean="0"/>
              <a:t>8-е </a:t>
            </a:r>
            <a:r>
              <a:rPr lang="ru-RU" dirty="0"/>
              <a:t>изд., </a:t>
            </a:r>
            <a:r>
              <a:rPr lang="ru-RU" dirty="0" err="1"/>
              <a:t>перераб</a:t>
            </a:r>
            <a:r>
              <a:rPr lang="ru-RU" dirty="0"/>
              <a:t>. – М.: </a:t>
            </a:r>
            <a:r>
              <a:rPr lang="ru-RU" dirty="0" err="1"/>
              <a:t>Вентана</a:t>
            </a:r>
            <a:r>
              <a:rPr lang="ru-RU" dirty="0"/>
              <a:t>-Граф, </a:t>
            </a:r>
            <a:r>
              <a:rPr lang="ru-RU" dirty="0" smtClean="0"/>
              <a:t>2019.</a:t>
            </a:r>
            <a:endParaRPr lang="ru-RU" dirty="0"/>
          </a:p>
          <a:p>
            <a:r>
              <a:rPr lang="ru-RU" dirty="0"/>
              <a:t>Пасечник В.В., Каменский А.А., </a:t>
            </a:r>
            <a:r>
              <a:rPr lang="ru-RU" dirty="0" err="1"/>
              <a:t>Криксунов</a:t>
            </a:r>
            <a:r>
              <a:rPr lang="ru-RU" dirty="0"/>
              <a:t> Е.А. Биология. Введение в общую биологию и экологию: Учебник для 9 класса, 3-е изд., стереотип. – М.: Дрофа, 2002</a:t>
            </a:r>
            <a:r>
              <a:rPr lang="ru-RU" dirty="0" smtClean="0"/>
              <a:t>.</a:t>
            </a:r>
          </a:p>
          <a:p>
            <a:r>
              <a:rPr lang="ru-RU" dirty="0" smtClean="0"/>
              <a:t>Интернет- ресурсы .           </a:t>
            </a:r>
            <a:endParaRPr lang="ru-RU" dirty="0"/>
          </a:p>
        </p:txBody>
      </p:sp>
    </p:spTree>
    <p:extLst>
      <p:ext uri="{BB962C8B-B14F-4D97-AF65-F5344CB8AC3E}">
        <p14:creationId xmlns:p14="http://schemas.microsoft.com/office/powerpoint/2010/main" val="2279757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26709" y="194690"/>
            <a:ext cx="10915347" cy="6663309"/>
          </a:xfrm>
        </p:spPr>
        <p:txBody>
          <a:bodyPr>
            <a:normAutofit fontScale="92500" lnSpcReduction="20000"/>
          </a:bodyPr>
          <a:lstStyle/>
          <a:p>
            <a:r>
              <a:rPr lang="ru-RU" sz="2400" dirty="0">
                <a:latin typeface="Times New Roman" panose="02020603050405020304" pitchFamily="18" charset="0"/>
                <a:cs typeface="Times New Roman" panose="02020603050405020304" pitchFamily="18" charset="0"/>
              </a:rPr>
              <a:t>Учение о биосфере создал советский естествоиспытатель Владимир Иванович Вернадский. Он считал, что живые организмы являются главной преобразующей </a:t>
            </a:r>
            <a:r>
              <a:rPr lang="ru-RU" sz="2400" dirty="0" smtClean="0">
                <a:latin typeface="Times New Roman" panose="02020603050405020304" pitchFamily="18" charset="0"/>
                <a:cs typeface="Times New Roman" panose="02020603050405020304" pitchFamily="18" charset="0"/>
              </a:rPr>
              <a:t>силой.</a:t>
            </a:r>
          </a:p>
          <a:p>
            <a:r>
              <a:rPr lang="ru-RU" sz="2400" dirty="0" smtClean="0">
                <a:latin typeface="Times New Roman" panose="02020603050405020304" pitchFamily="18" charset="0"/>
                <a:cs typeface="Times New Roman" panose="02020603050405020304" pitchFamily="18" charset="0"/>
              </a:rPr>
              <a:t>По </a:t>
            </a:r>
            <a:r>
              <a:rPr lang="ru-RU" sz="2400" dirty="0">
                <a:latin typeface="Times New Roman" panose="02020603050405020304" pitchFamily="18" charset="0"/>
                <a:cs typeface="Times New Roman" panose="02020603050405020304" pitchFamily="18" charset="0"/>
              </a:rPr>
              <a:t>Вернадскому биосфера включает несколько видов веществ</a:t>
            </a:r>
            <a:r>
              <a:rPr lang="ru-RU" sz="2400" dirty="0" smtClean="0">
                <a:latin typeface="Times New Roman" panose="02020603050405020304" pitchFamily="18" charset="0"/>
                <a:cs typeface="Times New Roman" panose="02020603050405020304" pitchFamily="18" charset="0"/>
              </a:rPr>
              <a:t>: </a:t>
            </a:r>
          </a:p>
          <a:p>
            <a:r>
              <a:rPr lang="ru-RU" sz="2400" dirty="0" smtClean="0">
                <a:latin typeface="Times New Roman" panose="02020603050405020304" pitchFamily="18" charset="0"/>
                <a:cs typeface="Times New Roman" panose="02020603050405020304" pitchFamily="18" charset="0"/>
              </a:rPr>
              <a:t>живое </a:t>
            </a:r>
            <a:r>
              <a:rPr lang="ru-RU" sz="2400" dirty="0">
                <a:latin typeface="Times New Roman" panose="02020603050405020304" pitchFamily="18" charset="0"/>
                <a:cs typeface="Times New Roman" panose="02020603050405020304" pitchFamily="18" charset="0"/>
              </a:rPr>
              <a:t>– совокупность всех живых организмов планеты (бактерии, растения, животные, грибы</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косное </a:t>
            </a:r>
            <a:r>
              <a:rPr lang="ru-RU" sz="2400" dirty="0">
                <a:latin typeface="Times New Roman" panose="02020603050405020304" pitchFamily="18" charset="0"/>
                <a:cs typeface="Times New Roman" panose="02020603050405020304" pitchFamily="18" charset="0"/>
              </a:rPr>
              <a:t>– продукты, образованные без участия живого вещества (минералы, горные породы</a:t>
            </a:r>
            <a:r>
              <a:rPr lang="ru-RU" sz="2400" dirty="0" smtClean="0">
                <a:latin typeface="Times New Roman" panose="02020603050405020304" pitchFamily="18" charset="0"/>
                <a:cs typeface="Times New Roman" panose="02020603050405020304" pitchFamily="18" charset="0"/>
              </a:rPr>
              <a:t>);</a:t>
            </a:r>
          </a:p>
          <a:p>
            <a:r>
              <a:rPr lang="ru-RU" sz="2400" dirty="0" err="1" smtClean="0">
                <a:latin typeface="Times New Roman" panose="02020603050405020304" pitchFamily="18" charset="0"/>
                <a:cs typeface="Times New Roman" panose="02020603050405020304" pitchFamily="18" charset="0"/>
              </a:rPr>
              <a:t>биокостное</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 вещество, образующееся при совместной деятельности живого и костного веществ (почва, ил, верхняя часть литосферы</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биогенное </a:t>
            </a:r>
            <a:r>
              <a:rPr lang="ru-RU" sz="2400" dirty="0">
                <a:latin typeface="Times New Roman" panose="02020603050405020304" pitchFamily="18" charset="0"/>
                <a:cs typeface="Times New Roman" panose="02020603050405020304" pitchFamily="18" charset="0"/>
              </a:rPr>
              <a:t>– вещество, создаваемое и перерабатываемое живым веществом (каменный уголь, газы, нефть</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радиоактивное </a:t>
            </a:r>
            <a:r>
              <a:rPr lang="ru-RU" sz="2400" dirty="0">
                <a:latin typeface="Times New Roman" panose="02020603050405020304" pitchFamily="18" charset="0"/>
                <a:cs typeface="Times New Roman" panose="02020603050405020304" pitchFamily="18" charset="0"/>
              </a:rPr>
              <a:t>– атомы радиоактивных веществ (уран, торий, радий</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рассеянное </a:t>
            </a:r>
            <a:r>
              <a:rPr lang="ru-RU" sz="2400" dirty="0">
                <a:latin typeface="Times New Roman" panose="02020603050405020304" pitchFamily="18" charset="0"/>
                <a:cs typeface="Times New Roman" panose="02020603050405020304" pitchFamily="18" charset="0"/>
              </a:rPr>
              <a:t>– свободные атомы различных веществ (цинк, медь, ртуть</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космическое </a:t>
            </a:r>
            <a:r>
              <a:rPr lang="ru-RU" sz="2400" dirty="0">
                <a:latin typeface="Times New Roman" panose="02020603050405020304" pitchFamily="18" charset="0"/>
                <a:cs typeface="Times New Roman" panose="02020603050405020304" pitchFamily="18" charset="0"/>
              </a:rPr>
              <a:t>– вещество, попадающее на Землю из космоса с помощью метеоритов и космической </a:t>
            </a:r>
            <a:r>
              <a:rPr lang="ru-RU" sz="2400" dirty="0" smtClean="0">
                <a:latin typeface="Times New Roman" panose="02020603050405020304" pitchFamily="18" charset="0"/>
                <a:cs typeface="Times New Roman" panose="02020603050405020304" pitchFamily="18" charset="0"/>
              </a:rPr>
              <a:t>пыли.</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141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Состав биосферы.</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0800" y="2095499"/>
            <a:ext cx="9946756" cy="4653643"/>
          </a:xfrm>
        </p:spPr>
      </p:pic>
    </p:spTree>
    <p:extLst>
      <p:ext uri="{BB962C8B-B14F-4D97-AF65-F5344CB8AC3E}">
        <p14:creationId xmlns:p14="http://schemas.microsoft.com/office/powerpoint/2010/main" val="205257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Этапы развития</a:t>
            </a:r>
          </a:p>
        </p:txBody>
      </p:sp>
      <p:sp>
        <p:nvSpPr>
          <p:cNvPr id="3" name="Объект 2"/>
          <p:cNvSpPr>
            <a:spLocks noGrp="1"/>
          </p:cNvSpPr>
          <p:nvPr>
            <p:ph idx="1"/>
          </p:nvPr>
        </p:nvSpPr>
        <p:spPr>
          <a:xfrm>
            <a:off x="913795" y="1625600"/>
            <a:ext cx="10353762" cy="4963886"/>
          </a:xfrm>
        </p:spPr>
        <p:txBody>
          <a:bodyPr/>
          <a:lstStyle/>
          <a:p>
            <a:r>
              <a:rPr lang="ru-RU" sz="2400" dirty="0">
                <a:latin typeface="Times New Roman" panose="02020603050405020304" pitchFamily="18" charset="0"/>
                <a:cs typeface="Times New Roman" panose="02020603050405020304" pitchFamily="18" charset="0"/>
              </a:rPr>
              <a:t>Жизнь распределена по всей поверхности Земли</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Установлено, что в атмосфере обитает несколько миллионов различных микроорганизмов. Самая глубоководная рыба обитает на глубине более 6000 метров. Однако так было не всегда, и зарождению жизни предшествовали глобальные изменения в атмосфере и твёрдой поверхности </a:t>
            </a:r>
            <a:r>
              <a:rPr lang="ru-RU" sz="2400" dirty="0" smtClean="0">
                <a:latin typeface="Times New Roman" panose="02020603050405020304" pitchFamily="18" charset="0"/>
                <a:cs typeface="Times New Roman" panose="02020603050405020304" pitchFamily="18" charset="0"/>
              </a:rPr>
              <a:t>Земли</a:t>
            </a:r>
          </a:p>
          <a:p>
            <a:r>
              <a:rPr lang="ru-RU" sz="2400" dirty="0" smtClean="0">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Поэтапное развитие биосферы по В. И. Вернадскому представлено в </a:t>
            </a:r>
            <a:r>
              <a:rPr lang="ru-RU" sz="2400" dirty="0" smtClean="0">
                <a:latin typeface="Times New Roman" panose="02020603050405020304" pitchFamily="18" charset="0"/>
                <a:cs typeface="Times New Roman" panose="02020603050405020304" pitchFamily="18" charset="0"/>
              </a:rPr>
              <a:t>таблице</a:t>
            </a:r>
            <a:r>
              <a:rPr lang="ru-RU" dirty="0" smtClean="0"/>
              <a:t>.</a:t>
            </a:r>
            <a:endParaRPr lang="ru-RU" dirty="0"/>
          </a:p>
        </p:txBody>
      </p:sp>
    </p:spTree>
    <p:extLst>
      <p:ext uri="{BB962C8B-B14F-4D97-AF65-F5344CB8AC3E}">
        <p14:creationId xmlns:p14="http://schemas.microsoft.com/office/powerpoint/2010/main" val="2090669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Поэтапное </a:t>
            </a:r>
            <a:r>
              <a:rPr lang="ru-RU" dirty="0"/>
              <a:t>развитие биосферы </a:t>
            </a:r>
            <a:r>
              <a:rPr lang="ru-RU" dirty="0" smtClean="0"/>
              <a:t>по</a:t>
            </a:r>
            <a:br>
              <a:rPr lang="ru-RU" dirty="0" smtClean="0"/>
            </a:br>
            <a:r>
              <a:rPr lang="ru-RU" dirty="0" smtClean="0"/>
              <a:t> </a:t>
            </a:r>
            <a:r>
              <a:rPr lang="ru-RU" dirty="0"/>
              <a:t>В. И. </a:t>
            </a:r>
            <a:r>
              <a:rPr lang="ru-RU" dirty="0" smtClean="0"/>
              <a:t>Вернадскому.</a:t>
            </a:r>
            <a:r>
              <a:rPr lang="ru-RU" dirty="0"/>
              <a:t/>
            </a:r>
            <a:br>
              <a:rPr lang="ru-RU" dirty="0"/>
            </a:b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362273187"/>
              </p:ext>
            </p:extLst>
          </p:nvPr>
        </p:nvGraphicFramePr>
        <p:xfrm>
          <a:off x="914400" y="2388870"/>
          <a:ext cx="10353675" cy="4023360"/>
        </p:xfrm>
        <a:graphic>
          <a:graphicData uri="http://schemas.openxmlformats.org/drawingml/2006/table">
            <a:tbl>
              <a:tblPr>
                <a:tableStyleId>{3C2FFA5D-87B4-456A-9821-1D502468CF0F}</a:tableStyleId>
              </a:tblPr>
              <a:tblGrid>
                <a:gridCol w="3451225"/>
                <a:gridCol w="3451225"/>
                <a:gridCol w="3451225"/>
              </a:tblGrid>
              <a:tr h="0">
                <a:tc>
                  <a:txBody>
                    <a:bodyPr/>
                    <a:lstStyle/>
                    <a:p>
                      <a:r>
                        <a:rPr lang="ru-RU" sz="2000" dirty="0"/>
                        <a:t>Этапы</a:t>
                      </a:r>
                      <a:endParaRPr lang="ru-RU" sz="2000" b="1" i="0" dirty="0">
                        <a:latin typeface="Times New Roman" panose="02020603050405020304" pitchFamily="18" charset="0"/>
                        <a:cs typeface="Times New Roman" panose="02020603050405020304" pitchFamily="18" charset="0"/>
                      </a:endParaRPr>
                    </a:p>
                  </a:txBody>
                  <a:tcPr anchor="ctr"/>
                </a:tc>
                <a:tc>
                  <a:txBody>
                    <a:bodyPr/>
                    <a:lstStyle/>
                    <a:p>
                      <a:r>
                        <a:rPr lang="ru-RU" sz="2000" dirty="0"/>
                        <a:t>Движущий фактор</a:t>
                      </a:r>
                      <a:endParaRPr lang="ru-RU" sz="2000" b="1" i="0" dirty="0">
                        <a:latin typeface="Times New Roman" panose="02020603050405020304" pitchFamily="18" charset="0"/>
                        <a:cs typeface="Times New Roman" panose="02020603050405020304" pitchFamily="18" charset="0"/>
                      </a:endParaRPr>
                    </a:p>
                  </a:txBody>
                  <a:tcPr anchor="ctr"/>
                </a:tc>
                <a:tc>
                  <a:txBody>
                    <a:bodyPr/>
                    <a:lstStyle/>
                    <a:p>
                      <a:r>
                        <a:rPr lang="ru-RU" sz="2000" dirty="0"/>
                        <a:t>События</a:t>
                      </a:r>
                      <a:endParaRPr lang="ru-RU" sz="2000" b="1" i="0" dirty="0">
                        <a:latin typeface="Times New Roman" panose="02020603050405020304" pitchFamily="18" charset="0"/>
                        <a:cs typeface="Times New Roman" panose="02020603050405020304" pitchFamily="18" charset="0"/>
                      </a:endParaRPr>
                    </a:p>
                  </a:txBody>
                  <a:tcPr anchor="ctr"/>
                </a:tc>
              </a:tr>
              <a:tr h="0">
                <a:tc>
                  <a:txBody>
                    <a:bodyPr/>
                    <a:lstStyle/>
                    <a:p>
                      <a:r>
                        <a:rPr lang="ru-RU" sz="2000" dirty="0"/>
                        <a:t>Образование биосферы</a:t>
                      </a:r>
                      <a:endParaRPr lang="ru-RU" sz="2000" b="1" i="0" dirty="0">
                        <a:latin typeface="Times New Roman" panose="02020603050405020304" pitchFamily="18" charset="0"/>
                        <a:cs typeface="Times New Roman" panose="02020603050405020304" pitchFamily="18" charset="0"/>
                      </a:endParaRPr>
                    </a:p>
                  </a:txBody>
                  <a:tcPr anchor="ctr"/>
                </a:tc>
                <a:tc>
                  <a:txBody>
                    <a:bodyPr/>
                    <a:lstStyle/>
                    <a:p>
                      <a:r>
                        <a:rPr lang="ru-RU" sz="2000" dirty="0"/>
                        <a:t>Геохимические и климатические изменения</a:t>
                      </a:r>
                      <a:endParaRPr lang="ru-RU" sz="2000" b="1" i="0" dirty="0">
                        <a:latin typeface="Times New Roman" panose="02020603050405020304" pitchFamily="18" charset="0"/>
                        <a:cs typeface="Times New Roman" panose="02020603050405020304" pitchFamily="18" charset="0"/>
                      </a:endParaRPr>
                    </a:p>
                  </a:txBody>
                  <a:tcPr anchor="ctr"/>
                </a:tc>
                <a:tc>
                  <a:txBody>
                    <a:bodyPr/>
                    <a:lstStyle/>
                    <a:p>
                      <a:r>
                        <a:rPr lang="ru-RU" sz="2000" dirty="0"/>
                        <a:t>Возникновение жизни</a:t>
                      </a:r>
                      <a:endParaRPr lang="ru-RU" sz="2000" b="1" i="0" dirty="0">
                        <a:latin typeface="Times New Roman" panose="02020603050405020304" pitchFamily="18" charset="0"/>
                        <a:cs typeface="Times New Roman" panose="02020603050405020304" pitchFamily="18" charset="0"/>
                      </a:endParaRPr>
                    </a:p>
                  </a:txBody>
                  <a:tcPr anchor="ctr"/>
                </a:tc>
              </a:tr>
              <a:tr h="0">
                <a:tc>
                  <a:txBody>
                    <a:bodyPr/>
                    <a:lstStyle/>
                    <a:p>
                      <a:r>
                        <a:rPr lang="ru-RU" sz="2000" dirty="0"/>
                        <a:t>Видоизменение</a:t>
                      </a:r>
                      <a:endParaRPr lang="ru-RU" sz="2000" b="1" i="0" dirty="0">
                        <a:latin typeface="Times New Roman" panose="02020603050405020304" pitchFamily="18" charset="0"/>
                        <a:cs typeface="Times New Roman" panose="02020603050405020304" pitchFamily="18" charset="0"/>
                      </a:endParaRPr>
                    </a:p>
                  </a:txBody>
                  <a:tcPr anchor="ctr"/>
                </a:tc>
                <a:tc>
                  <a:txBody>
                    <a:bodyPr/>
                    <a:lstStyle/>
                    <a:p>
                      <a:r>
                        <a:rPr lang="ru-RU" sz="2000" dirty="0"/>
                        <a:t>Биологическая эволюция</a:t>
                      </a:r>
                      <a:endParaRPr lang="ru-RU" sz="2000" b="1" i="0" dirty="0">
                        <a:latin typeface="Times New Roman" panose="02020603050405020304" pitchFamily="18" charset="0"/>
                        <a:cs typeface="Times New Roman" panose="02020603050405020304" pitchFamily="18" charset="0"/>
                      </a:endParaRPr>
                    </a:p>
                  </a:txBody>
                  <a:tcPr anchor="ctr"/>
                </a:tc>
                <a:tc>
                  <a:txBody>
                    <a:bodyPr/>
                    <a:lstStyle/>
                    <a:p>
                      <a:r>
                        <a:rPr lang="ru-RU" sz="2000" dirty="0"/>
                        <a:t>Усложнение форм, появление эукариот и многоклеточных организмов</a:t>
                      </a:r>
                      <a:endParaRPr lang="ru-RU" sz="2000" b="1" i="0" dirty="0">
                        <a:latin typeface="Times New Roman" panose="02020603050405020304" pitchFamily="18" charset="0"/>
                        <a:cs typeface="Times New Roman" panose="02020603050405020304" pitchFamily="18" charset="0"/>
                      </a:endParaRPr>
                    </a:p>
                  </a:txBody>
                  <a:tcPr anchor="ctr"/>
                </a:tc>
              </a:tr>
              <a:tr h="0">
                <a:tc>
                  <a:txBody>
                    <a:bodyPr/>
                    <a:lstStyle/>
                    <a:p>
                      <a:r>
                        <a:rPr lang="ru-RU" sz="2000" dirty="0"/>
                        <a:t>Антропогенез</a:t>
                      </a:r>
                      <a:endParaRPr lang="ru-RU" sz="2000" b="1" i="0" dirty="0">
                        <a:latin typeface="Times New Roman" panose="02020603050405020304" pitchFamily="18" charset="0"/>
                        <a:cs typeface="Times New Roman" panose="02020603050405020304" pitchFamily="18" charset="0"/>
                      </a:endParaRPr>
                    </a:p>
                  </a:txBody>
                  <a:tcPr anchor="ctr"/>
                </a:tc>
                <a:tc>
                  <a:txBody>
                    <a:bodyPr/>
                    <a:lstStyle/>
                    <a:p>
                      <a:r>
                        <a:rPr lang="ru-RU" sz="2000"/>
                        <a:t>Возникновение человека</a:t>
                      </a:r>
                      <a:endParaRPr lang="ru-RU" sz="2000" b="1" i="0">
                        <a:latin typeface="Times New Roman" panose="02020603050405020304" pitchFamily="18" charset="0"/>
                        <a:cs typeface="Times New Roman" panose="02020603050405020304" pitchFamily="18" charset="0"/>
                      </a:endParaRPr>
                    </a:p>
                  </a:txBody>
                  <a:tcPr anchor="ctr"/>
                </a:tc>
                <a:tc>
                  <a:txBody>
                    <a:bodyPr/>
                    <a:lstStyle/>
                    <a:p>
                      <a:r>
                        <a:rPr lang="ru-RU" sz="2000" dirty="0"/>
                        <a:t>Становление общества, переход биосферы в ноосферу (взаимодействие человечества и природы)</a:t>
                      </a:r>
                      <a:endParaRPr lang="ru-RU" sz="2000" b="1" i="0" dirty="0">
                        <a:latin typeface="Times New Roman" panose="02020603050405020304" pitchFamily="18" charset="0"/>
                        <a:cs typeface="Times New Roman" panose="02020603050405020304" pitchFamily="18" charset="0"/>
                      </a:endParaRPr>
                    </a:p>
                  </a:txBody>
                  <a:tcPr anchor="ctr"/>
                </a:tc>
              </a:tr>
            </a:tbl>
          </a:graphicData>
        </a:graphic>
      </p:graphicFrame>
    </p:spTree>
    <p:extLst>
      <p:ext uri="{BB962C8B-B14F-4D97-AF65-F5344CB8AC3E}">
        <p14:creationId xmlns:p14="http://schemas.microsoft.com/office/powerpoint/2010/main" val="4262935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13795" y="254833"/>
            <a:ext cx="10353762" cy="5536367"/>
          </a:xfrm>
        </p:spPr>
        <p:txBody>
          <a:bodyPr>
            <a:normAutofit fontScale="92500" lnSpcReduction="20000"/>
          </a:bodyPr>
          <a:lstStyle/>
          <a:p>
            <a:r>
              <a:rPr lang="ru-RU" sz="2400" dirty="0">
                <a:latin typeface="Times New Roman" panose="02020603050405020304" pitchFamily="18" charset="0"/>
                <a:cs typeface="Times New Roman" panose="02020603050405020304" pitchFamily="18" charset="0"/>
              </a:rPr>
              <a:t>Первый и второй этапы непосредственно связаны с биосферой и объединяются в стадию биогенеза. В широком смысле биогенез означает появление жизни из живой материи. Третий этап выделяют отдельно в </a:t>
            </a:r>
            <a:r>
              <a:rPr lang="ru-RU" sz="2400" dirty="0" err="1">
                <a:latin typeface="Times New Roman" panose="02020603050405020304" pitchFamily="18" charset="0"/>
                <a:cs typeface="Times New Roman" panose="02020603050405020304" pitchFamily="18" charset="0"/>
              </a:rPr>
              <a:t>ноогенез</a:t>
            </a:r>
            <a:r>
              <a:rPr lang="ru-RU" sz="2400" dirty="0">
                <a:latin typeface="Times New Roman" panose="02020603050405020304" pitchFamily="18" charset="0"/>
                <a:cs typeface="Times New Roman" panose="02020603050405020304" pitchFamily="18" charset="0"/>
              </a:rPr>
              <a:t> – эволюцию разума. Вернадский считал, что ноосфера – видоизменённая человеческой деятельностью биосфера. Говоря кратко о физико-химической эволюции в развитии биосферы, следует выделить несколько стадий</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зарождение </a:t>
            </a:r>
            <a:r>
              <a:rPr lang="ru-RU" sz="2400" dirty="0">
                <a:latin typeface="Times New Roman" panose="02020603050405020304" pitchFamily="18" charset="0"/>
                <a:cs typeface="Times New Roman" panose="02020603050405020304" pitchFamily="18" charset="0"/>
              </a:rPr>
              <a:t>Солнечной системы как протопланетного (газового) облака</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появление </a:t>
            </a:r>
            <a:r>
              <a:rPr lang="ru-RU" sz="2400" dirty="0">
                <a:latin typeface="Times New Roman" panose="02020603050405020304" pitchFamily="18" charset="0"/>
                <a:cs typeface="Times New Roman" panose="02020603050405020304" pitchFamily="18" charset="0"/>
              </a:rPr>
              <a:t>Солнца в результате взрыва сверхновой</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формирование </a:t>
            </a:r>
            <a:r>
              <a:rPr lang="ru-RU" sz="2400" dirty="0">
                <a:latin typeface="Times New Roman" panose="02020603050405020304" pitchFamily="18" charset="0"/>
                <a:cs typeface="Times New Roman" panose="02020603050405020304" pitchFamily="18" charset="0"/>
              </a:rPr>
              <a:t>холодной </a:t>
            </a:r>
            <a:r>
              <a:rPr lang="ru-RU" sz="2400" dirty="0" err="1">
                <a:latin typeface="Times New Roman" panose="02020603050405020304" pitchFamily="18" charset="0"/>
                <a:cs typeface="Times New Roman" panose="02020603050405020304" pitchFamily="18" charset="0"/>
              </a:rPr>
              <a:t>Протоземли</a:t>
            </a:r>
            <a:r>
              <a:rPr lang="ru-RU" sz="2400" dirty="0">
                <a:latin typeface="Times New Roman" panose="02020603050405020304" pitchFamily="18" charset="0"/>
                <a:cs typeface="Times New Roman" panose="02020603050405020304" pitchFamily="18" charset="0"/>
              </a:rPr>
              <a:t> и других планет под действием гравитации Солнца</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рост </a:t>
            </a:r>
            <a:r>
              <a:rPr lang="ru-RU" sz="2400" dirty="0">
                <a:latin typeface="Times New Roman" panose="02020603050405020304" pitchFamily="18" charset="0"/>
                <a:cs typeface="Times New Roman" panose="02020603050405020304" pitchFamily="18" charset="0"/>
              </a:rPr>
              <a:t>Земли и образование земной </a:t>
            </a:r>
            <a:r>
              <a:rPr lang="ru-RU" sz="2400" dirty="0" err="1">
                <a:latin typeface="Times New Roman" panose="02020603050405020304" pitchFamily="18" charset="0"/>
                <a:cs typeface="Times New Roman" panose="02020603050405020304" pitchFamily="18" charset="0"/>
              </a:rPr>
              <a:t>коры;формирование</a:t>
            </a:r>
            <a:r>
              <a:rPr lang="ru-RU" sz="2400" dirty="0">
                <a:latin typeface="Times New Roman" panose="02020603050405020304" pitchFamily="18" charset="0"/>
                <a:cs typeface="Times New Roman" panose="02020603050405020304" pitchFamily="18" charset="0"/>
              </a:rPr>
              <a:t> атмосферы за счёт разогревания поверхности Земли и выхода газов наружу (бескислородная атмосфера</a:t>
            </a:r>
            <a:r>
              <a:rPr lang="ru-RU" sz="2400" dirty="0" smtClean="0">
                <a:latin typeface="Times New Roman" panose="02020603050405020304" pitchFamily="18" charset="0"/>
                <a:cs typeface="Times New Roman" panose="02020603050405020304" pitchFamily="18" charset="0"/>
              </a:rPr>
              <a:t>);</a:t>
            </a:r>
          </a:p>
          <a:p>
            <a:r>
              <a:rPr lang="ru-RU" sz="2400" dirty="0" smtClean="0">
                <a:latin typeface="Times New Roman" panose="02020603050405020304" pitchFamily="18" charset="0"/>
                <a:cs typeface="Times New Roman" panose="02020603050405020304" pitchFamily="18" charset="0"/>
              </a:rPr>
              <a:t>появление </a:t>
            </a:r>
            <a:r>
              <a:rPr lang="ru-RU" sz="2400" dirty="0">
                <a:latin typeface="Times New Roman" panose="02020603050405020304" pitchFamily="18" charset="0"/>
                <a:cs typeface="Times New Roman" panose="02020603050405020304" pitchFamily="18" charset="0"/>
              </a:rPr>
              <a:t>Мирового океана в результате соединения углекислоты и </a:t>
            </a:r>
            <a:r>
              <a:rPr lang="ru-RU" sz="2400" dirty="0" smtClean="0">
                <a:latin typeface="Times New Roman" panose="02020603050405020304" pitchFamily="18" charset="0"/>
                <a:cs typeface="Times New Roman" panose="02020603050405020304" pitchFamily="18" charset="0"/>
              </a:rPr>
              <a:t>водорода.</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1283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95" y="609601"/>
            <a:ext cx="10353761" cy="649574"/>
          </a:xfrm>
        </p:spPr>
        <p:txBody>
          <a:bodyPr/>
          <a:lstStyle/>
          <a:p>
            <a:r>
              <a:rPr lang="ru-RU" dirty="0"/>
              <a:t>Биосфера и человек</a:t>
            </a:r>
          </a:p>
        </p:txBody>
      </p:sp>
      <p:sp>
        <p:nvSpPr>
          <p:cNvPr id="3" name="Объект 2"/>
          <p:cNvSpPr>
            <a:spLocks noGrp="1"/>
          </p:cNvSpPr>
          <p:nvPr>
            <p:ph idx="1"/>
          </p:nvPr>
        </p:nvSpPr>
        <p:spPr>
          <a:xfrm>
            <a:off x="913795" y="1439056"/>
            <a:ext cx="10353762" cy="5111646"/>
          </a:xfrm>
        </p:spPr>
        <p:txBody>
          <a:bodyPr>
            <a:normAutofit/>
          </a:bodyPr>
          <a:lstStyle/>
          <a:p>
            <a:r>
              <a:rPr lang="ru-RU" sz="2400" dirty="0">
                <a:latin typeface="Times New Roman" panose="02020603050405020304" pitchFamily="18" charset="0"/>
                <a:cs typeface="Times New Roman" panose="02020603050405020304" pitchFamily="18" charset="0"/>
              </a:rPr>
              <a:t>Биосферу Земли составляет всё многообразие живой природы. Человек является представителем животного мира, поэтому биосфера и человек тесно взаимосвязаны между собой. Люди оказывают как положительное, так и отрицательное влияние на биосферу</a:t>
            </a:r>
            <a:r>
              <a:rPr lang="ru-RU" sz="2400" dirty="0" smtClean="0">
                <a:latin typeface="Times New Roman" panose="02020603050405020304" pitchFamily="18" charset="0"/>
                <a:cs typeface="Times New Roman" panose="02020603050405020304" pitchFamily="18" charset="0"/>
              </a:rPr>
              <a:t>.</a:t>
            </a:r>
          </a:p>
          <a:p>
            <a:r>
              <a:rPr lang="ru-RU" sz="2400" dirty="0">
                <a:latin typeface="Times New Roman" panose="02020603050405020304" pitchFamily="18" charset="0"/>
                <a:cs typeface="Times New Roman" panose="02020603050405020304" pitchFamily="18" charset="0"/>
              </a:rPr>
              <a:t>Биосфера состоит из двух компонентов</a:t>
            </a:r>
            <a:r>
              <a:rPr lang="ru-RU" sz="2400" dirty="0" smtClean="0">
                <a:latin typeface="Times New Roman" panose="02020603050405020304" pitchFamily="18" charset="0"/>
                <a:cs typeface="Times New Roman" panose="02020603050405020304" pitchFamily="18" charset="0"/>
              </a:rPr>
              <a:t>: биотического </a:t>
            </a:r>
            <a:r>
              <a:rPr lang="ru-RU" sz="2400" dirty="0">
                <a:latin typeface="Times New Roman" panose="02020603050405020304" pitchFamily="18" charset="0"/>
                <a:cs typeface="Times New Roman" panose="02020603050405020304" pitchFamily="18" charset="0"/>
              </a:rPr>
              <a:t>или живого</a:t>
            </a:r>
            <a:r>
              <a:rPr lang="ru-RU" sz="2400" dirty="0" smtClean="0">
                <a:latin typeface="Times New Roman" panose="02020603050405020304" pitchFamily="18" charset="0"/>
                <a:cs typeface="Times New Roman" panose="02020603050405020304" pitchFamily="18" charset="0"/>
              </a:rPr>
              <a:t>; абиотического </a:t>
            </a:r>
            <a:r>
              <a:rPr lang="ru-RU" sz="2400" dirty="0">
                <a:latin typeface="Times New Roman" panose="02020603050405020304" pitchFamily="18" charset="0"/>
                <a:cs typeface="Times New Roman" panose="02020603050405020304" pitchFamily="18" charset="0"/>
              </a:rPr>
              <a:t>или неживого</a:t>
            </a:r>
            <a:r>
              <a:rPr lang="ru-RU" sz="2400" dirty="0" smtClean="0">
                <a:latin typeface="Times New Roman" panose="02020603050405020304" pitchFamily="18" charset="0"/>
                <a:cs typeface="Times New Roman" panose="02020603050405020304" pitchFamily="18" charset="0"/>
              </a:rPr>
              <a:t>. Живая </a:t>
            </a:r>
            <a:r>
              <a:rPr lang="ru-RU" sz="2400" dirty="0">
                <a:latin typeface="Times New Roman" panose="02020603050405020304" pitchFamily="18" charset="0"/>
                <a:cs typeface="Times New Roman" panose="02020603050405020304" pitchFamily="18" charset="0"/>
              </a:rPr>
              <a:t>и неживая материя биосферы осуществляют круговорот веществ и влияют друг на друга. Благодаря геохимическим и климатическим факторам на Земле зародилась жизнь. В то же время живые организмы оказывают влияние на неживую материю, изменяя рельеф, геологические слои, атмосферу. Человечество также оказывает влияние на живые организмы и неживую </a:t>
            </a:r>
            <a:r>
              <a:rPr lang="ru-RU" sz="2400" dirty="0" smtClean="0">
                <a:latin typeface="Times New Roman" panose="02020603050405020304" pitchFamily="18" charset="0"/>
                <a:cs typeface="Times New Roman" panose="02020603050405020304" pitchFamily="18" charset="0"/>
              </a:rPr>
              <a:t>природу.</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7730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78346F"/>
      </a:dk2>
      <a:lt2>
        <a:srgbClr val="D9A8D2"/>
      </a:lt2>
      <a:accent1>
        <a:srgbClr val="CE57AB"/>
      </a:accent1>
      <a:accent2>
        <a:srgbClr val="8E8EFD"/>
      </a:accent2>
      <a:accent3>
        <a:srgbClr val="7CBCE0"/>
      </a:accent3>
      <a:accent4>
        <a:srgbClr val="70BF9F"/>
      </a:accent4>
      <a:accent5>
        <a:srgbClr val="A5B960"/>
      </a:accent5>
      <a:accent6>
        <a:srgbClr val="D47A57"/>
      </a:accent6>
      <a:hlink>
        <a:srgbClr val="D164DE"/>
      </a:hlink>
      <a:folHlink>
        <a:srgbClr val="BE87C4"/>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D4FE1632-F131-47D3-A814-99E9CD025E20}"/>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TM04033921[[fn=Дамаск]]</Template>
  <TotalTime>289</TotalTime>
  <Words>1857</Words>
  <Application>Microsoft Office PowerPoint</Application>
  <PresentationFormat>Широкоэкранный</PresentationFormat>
  <Paragraphs>128</Paragraphs>
  <Slides>39</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39</vt:i4>
      </vt:variant>
    </vt:vector>
  </HeadingPairs>
  <TitlesOfParts>
    <vt:vector size="45" baseType="lpstr">
      <vt:lpstr>Arial</vt:lpstr>
      <vt:lpstr>Bookman Old Style</vt:lpstr>
      <vt:lpstr>Calibri</vt:lpstr>
      <vt:lpstr>Rockwell</vt:lpstr>
      <vt:lpstr>Times New Roman</vt:lpstr>
      <vt:lpstr>Damask</vt:lpstr>
      <vt:lpstr>Проект  по Биологии      «человек как житель биосферы и его влияние на природу Земли» подготовил Ученик 9-3 класса Гимназии № 32  г. Иваново  Опаец Артем </vt:lpstr>
      <vt:lpstr>План пРоекта:</vt:lpstr>
      <vt:lpstr>Эволюция биосферы</vt:lpstr>
      <vt:lpstr>Презентация PowerPoint</vt:lpstr>
      <vt:lpstr>Состав биосферы.</vt:lpstr>
      <vt:lpstr>Этапы развития</vt:lpstr>
      <vt:lpstr>Поэтапное развитие биосферы по  В. И. Вернадскому. </vt:lpstr>
      <vt:lpstr>Презентация PowerPoint</vt:lpstr>
      <vt:lpstr>Биосфера и человек</vt:lpstr>
      <vt:lpstr>Презентация PowerPoint</vt:lpstr>
      <vt:lpstr>Презентация PowerPoint</vt:lpstr>
      <vt:lpstr>Презентация PowerPoint</vt:lpstr>
      <vt:lpstr>Презентация PowerPoint</vt:lpstr>
      <vt:lpstr>Антропогенное воздействие на биосферу</vt:lpstr>
      <vt:lpstr>Презентация PowerPoint</vt:lpstr>
      <vt:lpstr>Презентация PowerPoint</vt:lpstr>
      <vt:lpstr>Презентация PowerPoint</vt:lpstr>
      <vt:lpstr>Презентация PowerPoint</vt:lpstr>
      <vt:lpstr>Презентация PowerPoint</vt:lpstr>
      <vt:lpstr>Влияние – плюсы и минусы</vt:lpstr>
      <vt:lpstr>Презентация PowerPoint</vt:lpstr>
      <vt:lpstr>Презентация PowerPoint</vt:lpstr>
      <vt:lpstr>Влияние на флору и фауну </vt:lpstr>
      <vt:lpstr>Они истреблены человеком</vt:lpstr>
      <vt:lpstr>Нелетающая птица дронт или додо (отряд Голубеобразных) остров Мадагаскар, вес до 10 кг (иногда 20 – 25 кг), высотой до 1 м. истреблены 1680 – 1690гг. из-за вкусного мяса португальскими и голландскими мореплавателями и переселенцами, а так же их собаками и свиньями. </vt:lpstr>
      <vt:lpstr>Динорнисы (или моа) В Новой Зеландии их обитало около 20 видов. Нелетающие. Размеры от индюшки до 3-х метров. Местные жители - мао истребляли птиц и добывали их яйца. После 1670 года динорнисов не стало.</vt:lpstr>
      <vt:lpstr>Стеллеров баклан Был обычным видом Командорских островов. Стеллеров баклан не мог летать. После прихода на острова человека с 1826 популяция птиц стала быстро уменьшаться, и в1852г. Вид полностью исчез.</vt:lpstr>
      <vt:lpstr>Зебра Квагга Вид существовал на юге Африки. Заселившие эти места в 1855г. голландские поселенцы стали истреблять всех крупных животных. Зебру Квагга уничтожили за 23 года.</vt:lpstr>
      <vt:lpstr>Сумчатый волк (или тилацин) Еще 100 лет назад его можно было встретить в Австралии. Европейские поселенцы, появившиеся в Австралии в начале 9 в., стали истреблять животных. Последний вольный тилацин был застрелен 13 мая 1960 года. </vt:lpstr>
      <vt:lpstr>Стеллерова корова Стеллерова (или морская) корова была истреблена человеком через 27 лет после того, как ее открыл (в 1741 г.) и описал Георг Стеллер. Морская корова – миролюбивое млекопитающее из отряда сирен достигало в длину 7.5 -10м. И массой 4 тонны.</vt:lpstr>
      <vt:lpstr>По данным Международного союза охраны природы (МСОП) за последние 400 лет на земле вымерло более 200 видов и подвидов птиц и 117 видов и подвидов млекопитающих.</vt:lpstr>
      <vt:lpstr>Защита окружающей среды</vt:lpstr>
      <vt:lpstr>Презентация PowerPoint</vt:lpstr>
      <vt:lpstr>Положительное влияние человека выражается в выведении новых пород домашних животных и сортов сельскохозяйственных растений, создании культурных биогеоценозов, а также в разработке новых штаммов полезных микроорганизмов как основы микробиологической промышленности, развитии прудового рыбного хозяйства, интродукции полезных видов в новых условиях обитания.</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«человек как житель биосферы и его влияние на природу Земли»</dc:title>
  <dc:creator>Наталья Авдеева</dc:creator>
  <cp:lastModifiedBy>Надежда Алекс. Опаец</cp:lastModifiedBy>
  <cp:revision>53</cp:revision>
  <dcterms:created xsi:type="dcterms:W3CDTF">2016-04-13T18:20:38Z</dcterms:created>
  <dcterms:modified xsi:type="dcterms:W3CDTF">2020-05-15T12:27:55Z</dcterms:modified>
</cp:coreProperties>
</file>