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6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FDD2A-4675-404D-A8A7-B9503DB67CCC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B058-07BE-4B19-8667-AE87C123F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357CF1-9B24-41E3-9917-2F532B37F095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7EF50E-3675-41E5-95AB-D0362A484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7CF1-9B24-41E3-9917-2F532B37F095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F50E-3675-41E5-95AB-D0362A484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2357CF1-9B24-41E3-9917-2F532B37F095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27EF50E-3675-41E5-95AB-D0362A484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7CF1-9B24-41E3-9917-2F532B37F095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7EF50E-3675-41E5-95AB-D0362A4848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7CF1-9B24-41E3-9917-2F532B37F095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27EF50E-3675-41E5-95AB-D0362A4848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357CF1-9B24-41E3-9917-2F532B37F095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7EF50E-3675-41E5-95AB-D0362A4848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357CF1-9B24-41E3-9917-2F532B37F095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7EF50E-3675-41E5-95AB-D0362A4848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7CF1-9B24-41E3-9917-2F532B37F095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7EF50E-3675-41E5-95AB-D0362A484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7CF1-9B24-41E3-9917-2F532B37F095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7EF50E-3675-41E5-95AB-D0362A484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7CF1-9B24-41E3-9917-2F532B37F095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7EF50E-3675-41E5-95AB-D0362A4848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2357CF1-9B24-41E3-9917-2F532B37F095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27EF50E-3675-41E5-95AB-D0362A4848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57CF1-9B24-41E3-9917-2F532B37F095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7EF50E-3675-41E5-95AB-D0362A484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6248837.jpg"/>
          <p:cNvPicPr>
            <a:picLocks noChangeAspect="1"/>
          </p:cNvPicPr>
          <p:nvPr/>
        </p:nvPicPr>
        <p:blipFill>
          <a:blip r:embed="rId2"/>
          <a:srcRect l="6104" t="9098" r="17602" b="6750"/>
          <a:stretch>
            <a:fillRect/>
          </a:stretch>
        </p:blipFill>
        <p:spPr>
          <a:xfrm>
            <a:off x="2357422" y="2143116"/>
            <a:ext cx="5072098" cy="3753352"/>
          </a:xfrm>
          <a:prstGeom prst="rect">
            <a:avLst/>
          </a:prstGeom>
        </p:spPr>
      </p:pic>
      <p:pic>
        <p:nvPicPr>
          <p:cNvPr id="8" name="Рисунок 7" descr="bad9a51e1d4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34720"/>
          </a:xfrm>
          <a:prstGeom prst="rect">
            <a:avLst/>
          </a:prstGeom>
        </p:spPr>
      </p:pic>
      <p:pic>
        <p:nvPicPr>
          <p:cNvPr id="5" name="Рисунок 4" descr="4nx7bcgto8eamwfo 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714356"/>
            <a:ext cx="4714908" cy="1155168"/>
          </a:xfrm>
          <a:prstGeom prst="rect">
            <a:avLst/>
          </a:prstGeom>
        </p:spPr>
      </p:pic>
      <p:pic>
        <p:nvPicPr>
          <p:cNvPr id="9" name="Рисунок 8" descr="bad9a51e1d4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3280"/>
            <a:ext cx="9144000" cy="934720"/>
          </a:xfrm>
          <a:prstGeom prst="rect">
            <a:avLst/>
          </a:prstGeom>
        </p:spPr>
      </p:pic>
      <p:pic>
        <p:nvPicPr>
          <p:cNvPr id="6" name="Рисунок 5" descr="0_84ce0_975b5fc3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4290"/>
            <a:ext cx="2683764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d9a51e1d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3280"/>
            <a:ext cx="9144000" cy="934720"/>
          </a:xfrm>
          <a:prstGeom prst="rect">
            <a:avLst/>
          </a:prstGeom>
        </p:spPr>
      </p:pic>
      <p:pic>
        <p:nvPicPr>
          <p:cNvPr id="3" name="Рисунок 2" descr="img8.jpg"/>
          <p:cNvPicPr>
            <a:picLocks noChangeAspect="1"/>
          </p:cNvPicPr>
          <p:nvPr/>
        </p:nvPicPr>
        <p:blipFill>
          <a:blip r:embed="rId3"/>
          <a:srcRect t="781" r="53516"/>
          <a:stretch>
            <a:fillRect/>
          </a:stretch>
        </p:blipFill>
        <p:spPr>
          <a:xfrm>
            <a:off x="357158" y="344412"/>
            <a:ext cx="3786214" cy="6061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6380" y="285728"/>
            <a:ext cx="2579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Катанье яиц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1142984"/>
            <a:ext cx="4429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Устанавливали желоб под наклоном. Любой играющий по лотку запускал яйцо, которое скатывалось и сталкивалось с яйцом, которое уже скатилось. Это и была победа. Разбитые яйца играющие забирали себе.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0"/>
            <a:ext cx="555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отмечают Пасху в наши дни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-gm5yOxGVE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4498259" y="642918"/>
            <a:ext cx="4645741" cy="6000768"/>
          </a:xfrm>
          <a:prstGeom prst="rect">
            <a:avLst/>
          </a:prstGeom>
        </p:spPr>
      </p:pic>
      <p:pic>
        <p:nvPicPr>
          <p:cNvPr id="4" name="Рисунок 3" descr="VERyeHEnOJc.jpg"/>
          <p:cNvPicPr>
            <a:picLocks noChangeAspect="1"/>
          </p:cNvPicPr>
          <p:nvPr/>
        </p:nvPicPr>
        <p:blipFill>
          <a:blip r:embed="rId3"/>
          <a:srcRect t="10416" r="9722"/>
          <a:stretch>
            <a:fillRect/>
          </a:stretch>
        </p:blipFill>
        <p:spPr>
          <a:xfrm>
            <a:off x="0" y="642918"/>
            <a:ext cx="4481470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7_6297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35557">
            <a:off x="4667119" y="3600299"/>
            <a:ext cx="6191250" cy="4324350"/>
          </a:xfrm>
          <a:prstGeom prst="rect">
            <a:avLst/>
          </a:prstGeom>
        </p:spPr>
      </p:pic>
      <p:pic>
        <p:nvPicPr>
          <p:cNvPr id="3" name="Рисунок 2" descr="KykS8O5u0Y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09" y="214290"/>
            <a:ext cx="4810159" cy="3607618"/>
          </a:xfrm>
          <a:prstGeom prst="rect">
            <a:avLst/>
          </a:prstGeom>
        </p:spPr>
      </p:pic>
      <p:pic>
        <p:nvPicPr>
          <p:cNvPr id="4" name="Рисунок 3" descr="gV6oNdDAvck.jpg"/>
          <p:cNvPicPr>
            <a:picLocks noChangeAspect="1"/>
          </p:cNvPicPr>
          <p:nvPr/>
        </p:nvPicPr>
        <p:blipFill>
          <a:blip r:embed="rId4"/>
          <a:srcRect l="11458" r="17708"/>
          <a:stretch>
            <a:fillRect/>
          </a:stretch>
        </p:blipFill>
        <p:spPr>
          <a:xfrm>
            <a:off x="285720" y="214290"/>
            <a:ext cx="3795153" cy="5357826"/>
          </a:xfrm>
          <a:prstGeom prst="rect">
            <a:avLst/>
          </a:prstGeom>
        </p:spPr>
      </p:pic>
      <p:pic>
        <p:nvPicPr>
          <p:cNvPr id="5" name="Рисунок 4" descr="fJXWpi5AB84.jpg"/>
          <p:cNvPicPr>
            <a:picLocks noChangeAspect="1"/>
          </p:cNvPicPr>
          <p:nvPr/>
        </p:nvPicPr>
        <p:blipFill>
          <a:blip r:embed="rId5" cstate="print"/>
          <a:srcRect l="4861" r="-2084" b="16666"/>
          <a:stretch>
            <a:fillRect/>
          </a:stretch>
        </p:blipFill>
        <p:spPr>
          <a:xfrm>
            <a:off x="4286248" y="3929066"/>
            <a:ext cx="1900242" cy="2714620"/>
          </a:xfrm>
          <a:prstGeom prst="rect">
            <a:avLst/>
          </a:prstGeom>
        </p:spPr>
      </p:pic>
      <p:pic>
        <p:nvPicPr>
          <p:cNvPr id="7" name="Рисунок 6" descr="dd3a7ba663531e5d19a4c77000922cf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4286256"/>
            <a:ext cx="2333618" cy="23336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0"/>
            <a:ext cx="75724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Пасха — это восхитительный праздник, богатый на традиции.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 всегда выпадает на начало весны. Точную дату этого торжества устанавливают по лунному календарю.</a:t>
            </a:r>
          </a:p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Неделю, предшествующую празднеству, называют светлой пасхальной седмицей или страстной. Русский народ  готовится к празднеству, выдерживая многодневный Великий пост, украшает дома и дворы, наводит везде и во всем идеальную чистоту.</a:t>
            </a: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bad9a51e1d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675921" y="2961639"/>
            <a:ext cx="6858002" cy="934720"/>
          </a:xfrm>
          <a:prstGeom prst="rect">
            <a:avLst/>
          </a:prstGeom>
        </p:spPr>
      </p:pic>
      <p:pic>
        <p:nvPicPr>
          <p:cNvPr id="9" name="Рисунок 8" descr="Слайд1.JPG"/>
          <p:cNvPicPr>
            <a:picLocks noChangeAspect="1"/>
          </p:cNvPicPr>
          <p:nvPr/>
        </p:nvPicPr>
        <p:blipFill>
          <a:blip r:embed="rId3"/>
          <a:srcRect t="6250" b="7291"/>
          <a:stretch>
            <a:fillRect/>
          </a:stretch>
        </p:blipFill>
        <p:spPr>
          <a:xfrm>
            <a:off x="3468789" y="4857760"/>
            <a:ext cx="3317789" cy="1828684"/>
          </a:xfrm>
          <a:prstGeom prst="rect">
            <a:avLst/>
          </a:prstGeom>
        </p:spPr>
      </p:pic>
      <p:pic>
        <p:nvPicPr>
          <p:cNvPr id="12" name="Рисунок 11" descr="0_ba65b_bf2cf04a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38"/>
            <a:ext cx="2745788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0"/>
            <a:ext cx="7858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праздника характерны особые символы — кулич и яйцо.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5143512"/>
            <a:ext cx="742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всей России, начиная с Чистого четверга, выпекают куличи, готовят творожные пасхи, красят яйца различными способами.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лайд4.JPG"/>
          <p:cNvPicPr>
            <a:picLocks noChangeAspect="1"/>
          </p:cNvPicPr>
          <p:nvPr/>
        </p:nvPicPr>
        <p:blipFill>
          <a:blip r:embed="rId2"/>
          <a:srcRect l="3125" t="9375" r="2343" b="10416"/>
          <a:stretch>
            <a:fillRect/>
          </a:stretch>
        </p:blipFill>
        <p:spPr>
          <a:xfrm>
            <a:off x="1857356" y="915681"/>
            <a:ext cx="6643735" cy="4227831"/>
          </a:xfrm>
          <a:prstGeom prst="rect">
            <a:avLst/>
          </a:prstGeom>
        </p:spPr>
      </p:pic>
      <p:pic>
        <p:nvPicPr>
          <p:cNvPr id="6" name="Рисунок 5" descr="bad9a51e1d4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592402" y="2949557"/>
            <a:ext cx="6833839" cy="934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0"/>
            <a:ext cx="8143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 для куличей или пасхи замешивали продолжительно, вооружившись терпением. Использовали при этом лучшие из лучших продукты питания. Далее украшали и раскрашивали яйца. Художественно разукрашенные яйца всегда являлись внушительной гордостью семейства.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ad9a51e1d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604482" y="2961640"/>
            <a:ext cx="6858000" cy="934720"/>
          </a:xfrm>
          <a:prstGeom prst="rect">
            <a:avLst/>
          </a:prstGeom>
        </p:spPr>
      </p:pic>
      <p:pic>
        <p:nvPicPr>
          <p:cNvPr id="5" name="Рисунок 4" descr="235540.b.jpg"/>
          <p:cNvPicPr>
            <a:picLocks noChangeAspect="1"/>
          </p:cNvPicPr>
          <p:nvPr/>
        </p:nvPicPr>
        <p:blipFill>
          <a:blip r:embed="rId3"/>
          <a:srcRect l="3125" t="19532" r="1562" b="5468"/>
          <a:stretch>
            <a:fillRect/>
          </a:stretch>
        </p:blipFill>
        <p:spPr>
          <a:xfrm>
            <a:off x="1571604" y="3071810"/>
            <a:ext cx="6951809" cy="36468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8072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яства, которые приготовляли на Пасхальный стол, также были неповторимыми. Главным образом отдавали предпочтение мясным блюдам и печеным изделиям: куличам, пасхе, рулетам,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запеканию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молоденьких поросят, окороков, жареной телятине.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4.JPG"/>
          <p:cNvPicPr>
            <a:picLocks noChangeAspect="1"/>
          </p:cNvPicPr>
          <p:nvPr/>
        </p:nvPicPr>
        <p:blipFill>
          <a:blip r:embed="rId2"/>
          <a:srcRect l="1470" t="3125" r="2353" b="3125"/>
          <a:stretch>
            <a:fillRect/>
          </a:stretch>
        </p:blipFill>
        <p:spPr>
          <a:xfrm>
            <a:off x="1928794" y="2714620"/>
            <a:ext cx="6199797" cy="3929090"/>
          </a:xfrm>
          <a:prstGeom prst="rect">
            <a:avLst/>
          </a:prstGeom>
        </p:spPr>
      </p:pic>
      <p:pic>
        <p:nvPicPr>
          <p:cNvPr id="4" name="Рисунок 3" descr="bad9a51e1d4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04482" y="2961640"/>
            <a:ext cx="6858000" cy="934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7_629704.png"/>
          <p:cNvPicPr>
            <a:picLocks noChangeAspect="1"/>
          </p:cNvPicPr>
          <p:nvPr/>
        </p:nvPicPr>
        <p:blipFill>
          <a:blip r:embed="rId2"/>
          <a:srcRect r="991" b="9256"/>
          <a:stretch>
            <a:fillRect/>
          </a:stretch>
        </p:blipFill>
        <p:spPr>
          <a:xfrm rot="1857805">
            <a:off x="3648037" y="4320050"/>
            <a:ext cx="5520000" cy="3413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5572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Отмечали Пасху в кругу родных людей. В жилищах зажигали абсолютно все светильники и источники света, а в божьих храмах, в процессе всей литургии, пламенели абсолютно все лампады и свечи.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522831718_happy-easter-17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13262"/>
            <a:ext cx="3786181" cy="3944737"/>
          </a:xfrm>
          <a:prstGeom prst="rect">
            <a:avLst/>
          </a:prstGeom>
        </p:spPr>
      </p:pic>
      <p:pic>
        <p:nvPicPr>
          <p:cNvPr id="7" name="Рисунок 6" descr="15040315334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749" y="571480"/>
            <a:ext cx="3488251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Торжественная литургия длилась всю ночь. После завершения её служители храмов приступали к освящению принесенных прихожанами яиц, куличей, пасок.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лайд5.JPG"/>
          <p:cNvPicPr>
            <a:picLocks noChangeAspect="1"/>
          </p:cNvPicPr>
          <p:nvPr/>
        </p:nvPicPr>
        <p:blipFill>
          <a:blip r:embed="rId2"/>
          <a:srcRect l="2343" t="14583" b="11458"/>
          <a:stretch>
            <a:fillRect/>
          </a:stretch>
        </p:blipFill>
        <p:spPr>
          <a:xfrm>
            <a:off x="819995" y="2137956"/>
            <a:ext cx="7681095" cy="43628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d9a51e1d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3280"/>
            <a:ext cx="9144000" cy="934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596" y="857232"/>
            <a:ext cx="4143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Приветствовали друг друга в этот день фразами «Христос воскрес» — «Воистину воскрес», трижды целовались и обменивались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крашанками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120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288"/>
            <a:ext cx="4071966" cy="631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ad9a51e1d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3280"/>
            <a:ext cx="9144000" cy="934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28572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Пасхальные игры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лайд2.JPG"/>
          <p:cNvPicPr>
            <a:picLocks noChangeAspect="1"/>
          </p:cNvPicPr>
          <p:nvPr/>
        </p:nvPicPr>
        <p:blipFill>
          <a:blip r:embed="rId3"/>
          <a:srcRect l="26563" r="27747" b="2298"/>
          <a:stretch>
            <a:fillRect/>
          </a:stretch>
        </p:blipFill>
        <p:spPr>
          <a:xfrm>
            <a:off x="357158" y="357166"/>
            <a:ext cx="3714776" cy="5957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7686" y="1071546"/>
            <a:ext cx="4572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Кто-то удерживает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писанку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ладони носиком кверху, напротив второй колотит по нему носиком следующего яйца. У кого конкретно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писанка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 и осталась целой, тот и дальше продолжает соревнование с другими.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293</TotalTime>
  <Words>272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2020-04-18T10:54:36Z</dcterms:created>
  <dcterms:modified xsi:type="dcterms:W3CDTF">2020-04-19T03:58:32Z</dcterms:modified>
</cp:coreProperties>
</file>