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2" r:id="rId5"/>
    <p:sldId id="271" r:id="rId6"/>
    <p:sldId id="273" r:id="rId7"/>
    <p:sldId id="258" r:id="rId8"/>
    <p:sldId id="259" r:id="rId9"/>
    <p:sldId id="260" r:id="rId10"/>
    <p:sldId id="261" r:id="rId11"/>
    <p:sldId id="262" r:id="rId12"/>
    <p:sldId id="263" r:id="rId13"/>
    <p:sldId id="264" r:id="rId14"/>
    <p:sldId id="265" r:id="rId15"/>
    <p:sldId id="268" r:id="rId16"/>
    <p:sldId id="267" r:id="rId17"/>
    <p:sldId id="276" r:id="rId18"/>
    <p:sldId id="277" r:id="rId19"/>
    <p:sldId id="278" r:id="rId20"/>
    <p:sldId id="275" r:id="rId21"/>
    <p:sldId id="279" r:id="rId22"/>
    <p:sldId id="280" r:id="rId23"/>
    <p:sldId id="281" r:id="rId24"/>
    <p:sldId id="282" r:id="rId25"/>
    <p:sldId id="269" r:id="rId26"/>
    <p:sldId id="274" r:id="rId27"/>
    <p:sldId id="292" r:id="rId28"/>
    <p:sldId id="293" r:id="rId29"/>
    <p:sldId id="294" r:id="rId30"/>
    <p:sldId id="295" r:id="rId31"/>
    <p:sldId id="289" r:id="rId32"/>
    <p:sldId id="290" r:id="rId33"/>
    <p:sldId id="291" r:id="rId34"/>
    <p:sldId id="29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varScale="1">
        <p:scale>
          <a:sx n="89" d="100"/>
          <a:sy n="89"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C71EC6-210F-42DE-9C53-41977AD35B3D}" type="datetimeFigureOut">
              <a:rPr lang="ru-RU" smtClean="0"/>
              <a:t>22.05.2020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4C71EC6-210F-42DE-9C53-41977AD35B3D}" type="datetimeFigureOut">
              <a:rPr lang="ru-RU" smtClean="0"/>
              <a:t>22.05.2020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22.05.2020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9B0651-EE4F-4900-A07F-96A6BFA9D0F0}"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4C71EC6-210F-42DE-9C53-41977AD35B3D}" type="datetimeFigureOut">
              <a:rPr lang="ru-RU" smtClean="0"/>
              <a:t>22.05.2020</a:t>
            </a:fld>
            <a:endParaRPr lang="ru-RU"/>
          </a:p>
        </p:txBody>
      </p:sp>
      <p:sp>
        <p:nvSpPr>
          <p:cNvPr id="10" name="Номер слайда 9"/>
          <p:cNvSpPr>
            <a:spLocks noGrp="1"/>
          </p:cNvSpPr>
          <p:nvPr>
            <p:ph type="sldNum" sz="quarter" idx="16"/>
          </p:nvPr>
        </p:nvSpPr>
        <p:spPr/>
        <p:txBody>
          <a:bodyPr rtlCol="0"/>
          <a:lstStyle/>
          <a:p>
            <a:fld id="{B19B0651-EE4F-4900-A07F-96A6BFA9D0F0}"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4C71EC6-210F-42DE-9C53-41977AD35B3D}" type="datetimeFigureOut">
              <a:rPr lang="ru-RU" smtClean="0"/>
              <a:t>22.05.2020</a:t>
            </a:fld>
            <a:endParaRPr lang="ru-RU"/>
          </a:p>
        </p:txBody>
      </p:sp>
      <p:sp>
        <p:nvSpPr>
          <p:cNvPr id="12" name="Номер слайда 11"/>
          <p:cNvSpPr>
            <a:spLocks noGrp="1"/>
          </p:cNvSpPr>
          <p:nvPr>
            <p:ph type="sldNum" sz="quarter" idx="16"/>
          </p:nvPr>
        </p:nvSpPr>
        <p:spPr/>
        <p:txBody>
          <a:bodyPr rtlCol="0"/>
          <a:lstStyle/>
          <a:p>
            <a:fld id="{B19B0651-EE4F-4900-A07F-96A6BFA9D0F0}"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B4C71EC6-210F-42DE-9C53-41977AD35B3D}" type="datetimeFigureOut">
              <a:rPr lang="ru-RU" smtClean="0"/>
              <a:t>22.05.2020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19B0651-EE4F-4900-A07F-96A6BFA9D0F0}"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C71EC6-210F-42DE-9C53-41977AD35B3D}" type="datetimeFigureOut">
              <a:rPr lang="ru-RU" smtClean="0"/>
              <a:t>22.05.2020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620688"/>
            <a:ext cx="7416824" cy="3744416"/>
          </a:xfrm>
        </p:spPr>
        <p:txBody>
          <a:bodyPr>
            <a:normAutofit/>
          </a:bodyPr>
          <a:lstStyle/>
          <a:p>
            <a:pPr algn="ctr"/>
            <a:r>
              <a:rPr lang="ru-RU" sz="6600" b="1" dirty="0" smtClean="0">
                <a:latin typeface="+mn-lt"/>
              </a:rPr>
              <a:t>и</a:t>
            </a:r>
            <a:r>
              <a:rPr lang="ru-RU" sz="5400" b="1" dirty="0" smtClean="0">
                <a:latin typeface="+mn-lt"/>
              </a:rPr>
              <a:t>сследовательская работа по теме: Поляризация света</a:t>
            </a:r>
            <a:endParaRPr lang="ru-RU" sz="5400" b="1" dirty="0">
              <a:latin typeface="+mn-lt"/>
            </a:endParaRPr>
          </a:p>
        </p:txBody>
      </p:sp>
      <p:sp>
        <p:nvSpPr>
          <p:cNvPr id="3" name="Подзаголовок 2"/>
          <p:cNvSpPr>
            <a:spLocks noGrp="1"/>
          </p:cNvSpPr>
          <p:nvPr>
            <p:ph type="subTitle" idx="1"/>
          </p:nvPr>
        </p:nvSpPr>
        <p:spPr>
          <a:xfrm>
            <a:off x="2267744" y="5949280"/>
            <a:ext cx="6984776" cy="908719"/>
          </a:xfrm>
        </p:spPr>
        <p:txBody>
          <a:bodyPr>
            <a:normAutofit/>
          </a:bodyPr>
          <a:lstStyle/>
          <a:p>
            <a:r>
              <a:rPr lang="ru-RU" sz="1800" dirty="0" smtClean="0"/>
              <a:t>Выполнил: </a:t>
            </a:r>
            <a:r>
              <a:rPr lang="ru-RU" sz="1800" dirty="0" smtClean="0"/>
              <a:t> студент группы МРА-27Лебедев </a:t>
            </a:r>
            <a:r>
              <a:rPr lang="ru-RU" sz="1800" dirty="0" smtClean="0"/>
              <a:t>Кирилл </a:t>
            </a:r>
            <a:endParaRPr lang="ru-RU" sz="1800" dirty="0" smtClean="0"/>
          </a:p>
          <a:p>
            <a:r>
              <a:rPr lang="ru-RU" sz="1800" dirty="0" smtClean="0"/>
              <a:t>Проверила </a:t>
            </a:r>
            <a:r>
              <a:rPr lang="ru-RU" sz="1800" dirty="0" smtClean="0"/>
              <a:t>преподаватель физики: </a:t>
            </a:r>
            <a:r>
              <a:rPr lang="ru-RU" sz="1800" dirty="0" smtClean="0"/>
              <a:t>Филиппенко </a:t>
            </a:r>
            <a:r>
              <a:rPr lang="ru-RU" sz="1800" dirty="0" smtClean="0"/>
              <a:t>Галина Леонидовна</a:t>
            </a:r>
            <a:endParaRPr lang="ru-RU" sz="1800" dirty="0"/>
          </a:p>
        </p:txBody>
      </p:sp>
    </p:spTree>
    <p:extLst>
      <p:ext uri="{BB962C8B-B14F-4D97-AF65-F5344CB8AC3E}">
        <p14:creationId xmlns:p14="http://schemas.microsoft.com/office/powerpoint/2010/main" val="1104512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476672"/>
            <a:ext cx="8153400" cy="576064"/>
          </a:xfrm>
        </p:spPr>
        <p:txBody>
          <a:bodyPr>
            <a:normAutofit fontScale="90000"/>
          </a:bodyPr>
          <a:lstStyle/>
          <a:p>
            <a:pPr algn="ctr"/>
            <a:r>
              <a:rPr lang="ru-RU" b="1" dirty="0"/>
              <a:t>Эксперимент </a:t>
            </a:r>
            <a:r>
              <a:rPr lang="ru-RU" b="1" dirty="0" err="1"/>
              <a:t>Физо</a:t>
            </a:r>
            <a:r>
              <a:rPr lang="ru-RU" dirty="0"/>
              <a:t/>
            </a:r>
            <a:br>
              <a:rPr lang="ru-RU" dirty="0"/>
            </a:br>
            <a:endParaRPr lang="ru-RU" dirty="0"/>
          </a:p>
        </p:txBody>
      </p:sp>
      <p:sp>
        <p:nvSpPr>
          <p:cNvPr id="3" name="Объект 2"/>
          <p:cNvSpPr>
            <a:spLocks noGrp="1"/>
          </p:cNvSpPr>
          <p:nvPr>
            <p:ph sz="quarter" idx="1"/>
          </p:nvPr>
        </p:nvSpPr>
        <p:spPr>
          <a:xfrm>
            <a:off x="0" y="1844824"/>
            <a:ext cx="4211960" cy="4611216"/>
          </a:xfrm>
        </p:spPr>
        <p:txBody>
          <a:bodyPr>
            <a:normAutofit/>
          </a:bodyPr>
          <a:lstStyle/>
          <a:p>
            <a:pPr marL="0" indent="0">
              <a:buNone/>
            </a:pPr>
            <a:r>
              <a:rPr lang="ru-RU" sz="2400" dirty="0"/>
              <a:t>Свет проходит вперед и возвращается назад через один и тот же промежуток между зубцами колеса в том случае, если оно вращается </a:t>
            </a:r>
            <a:r>
              <a:rPr lang="ru-RU" sz="2400" dirty="0" smtClean="0"/>
              <a:t>медленно. Если </a:t>
            </a:r>
            <a:r>
              <a:rPr lang="ru-RU" sz="2400" dirty="0"/>
              <a:t>колесо вращается быстро </a:t>
            </a:r>
            <a:r>
              <a:rPr lang="ru-RU" sz="2400" dirty="0" smtClean="0"/>
              <a:t>соседний </a:t>
            </a:r>
            <a:r>
              <a:rPr lang="ru-RU" sz="2400" dirty="0"/>
              <a:t>зубец блокирует возвращающийся свет.</a:t>
            </a:r>
          </a:p>
        </p:txBody>
      </p:sp>
      <p:pic>
        <p:nvPicPr>
          <p:cNvPr id="5" name="Рисунок 4" descr="http://information-technology.ru/images/10-13/skorost-sveta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104" y="2163955"/>
            <a:ext cx="4104456" cy="3168352"/>
          </a:xfrm>
          <a:prstGeom prst="rect">
            <a:avLst/>
          </a:prstGeom>
          <a:noFill/>
          <a:ln>
            <a:noFill/>
          </a:ln>
        </p:spPr>
      </p:pic>
    </p:spTree>
    <p:extLst>
      <p:ext uri="{BB962C8B-B14F-4D97-AF65-F5344CB8AC3E}">
        <p14:creationId xmlns:p14="http://schemas.microsoft.com/office/powerpoint/2010/main" val="302322942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476672"/>
            <a:ext cx="8153400" cy="742528"/>
          </a:xfrm>
        </p:spPr>
        <p:txBody>
          <a:bodyPr>
            <a:normAutofit fontScale="90000"/>
          </a:bodyPr>
          <a:lstStyle/>
          <a:p>
            <a:pPr algn="ctr"/>
            <a:r>
              <a:rPr lang="ru-RU" b="1" dirty="0"/>
              <a:t>Результаты </a:t>
            </a:r>
            <a:r>
              <a:rPr lang="ru-RU" b="1" dirty="0" err="1"/>
              <a:t>Физо</a:t>
            </a:r>
            <a:r>
              <a:rPr lang="ru-RU" dirty="0"/>
              <a:t/>
            </a:r>
            <a:br>
              <a:rPr lang="ru-RU" dirty="0"/>
            </a:br>
            <a:endParaRPr lang="ru-RU" dirty="0"/>
          </a:p>
        </p:txBody>
      </p:sp>
      <p:sp>
        <p:nvSpPr>
          <p:cNvPr id="3" name="Объект 2"/>
          <p:cNvSpPr>
            <a:spLocks noGrp="1"/>
          </p:cNvSpPr>
          <p:nvPr>
            <p:ph sz="quarter" idx="1"/>
          </p:nvPr>
        </p:nvSpPr>
        <p:spPr>
          <a:xfrm>
            <a:off x="107504" y="1600200"/>
            <a:ext cx="4392488" cy="4637112"/>
          </a:xfrm>
        </p:spPr>
        <p:txBody>
          <a:bodyPr>
            <a:normAutofit/>
          </a:bodyPr>
          <a:lstStyle/>
          <a:p>
            <a:pPr marL="0" indent="0">
              <a:buNone/>
            </a:pPr>
            <a:r>
              <a:rPr lang="ru-RU" sz="2400" dirty="0"/>
              <a:t>Разместив зеркало на расстоянии 8,64 километра от зубчатого колеса, </a:t>
            </a:r>
            <a:r>
              <a:rPr lang="ru-RU" sz="2400" dirty="0" err="1"/>
              <a:t>Физо</a:t>
            </a:r>
            <a:r>
              <a:rPr lang="ru-RU" sz="2400" dirty="0"/>
              <a:t> определил, что скорость вращения зубчатого колеса, </a:t>
            </a:r>
            <a:r>
              <a:rPr lang="ru-RU" sz="2400" dirty="0" smtClean="0"/>
              <a:t>составляла </a:t>
            </a:r>
            <a:r>
              <a:rPr lang="ru-RU" sz="2400" dirty="0"/>
              <a:t>12,6 оборотов в </a:t>
            </a:r>
            <a:r>
              <a:rPr lang="ru-RU" sz="2400" dirty="0" smtClean="0"/>
              <a:t>секунду. Зная эти цифры, </a:t>
            </a:r>
            <a:r>
              <a:rPr lang="ru-RU" sz="2400" dirty="0"/>
              <a:t>он вычислил, что световому пучку потребовалось 0,000055 секунды на то, чтобы пройти расстояние от зубчатого колеса к зеркалу и обратно. </a:t>
            </a:r>
            <a:r>
              <a:rPr lang="ru-RU" sz="2400" dirty="0" smtClean="0"/>
              <a:t> </a:t>
            </a:r>
            <a:endParaRPr lang="ru-RU" sz="2400" dirty="0"/>
          </a:p>
        </p:txBody>
      </p:sp>
      <p:pic>
        <p:nvPicPr>
          <p:cNvPr id="4" name="Picture 2" descr="http://infofiz.ru/images/stories/lkft/opt/lk58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546" y="2380178"/>
            <a:ext cx="4752528" cy="205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611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620688"/>
            <a:ext cx="8153400" cy="598512"/>
          </a:xfrm>
        </p:spPr>
        <p:txBody>
          <a:bodyPr>
            <a:normAutofit fontScale="90000"/>
          </a:bodyPr>
          <a:lstStyle/>
          <a:p>
            <a:pPr algn="ctr"/>
            <a:r>
              <a:rPr lang="ru-RU" b="1" dirty="0"/>
              <a:t>Эксперимент Фуко</a:t>
            </a:r>
            <a:r>
              <a:rPr lang="ru-RU" dirty="0"/>
              <a:t/>
            </a:r>
            <a:br>
              <a:rPr lang="ru-RU" dirty="0"/>
            </a:br>
            <a:endParaRPr lang="ru-RU" dirty="0"/>
          </a:p>
        </p:txBody>
      </p:sp>
      <p:sp>
        <p:nvSpPr>
          <p:cNvPr id="3" name="Объект 2"/>
          <p:cNvSpPr>
            <a:spLocks noGrp="1"/>
          </p:cNvSpPr>
          <p:nvPr>
            <p:ph sz="quarter" idx="1"/>
          </p:nvPr>
        </p:nvSpPr>
        <p:spPr>
          <a:xfrm>
            <a:off x="107504" y="1600200"/>
            <a:ext cx="9036496" cy="3340968"/>
          </a:xfrm>
        </p:spPr>
        <p:txBody>
          <a:bodyPr>
            <a:normAutofit fontScale="25000" lnSpcReduction="20000"/>
          </a:bodyPr>
          <a:lstStyle/>
          <a:p>
            <a:pPr marL="0" indent="0">
              <a:buNone/>
            </a:pPr>
            <a:r>
              <a:rPr lang="ru-RU" sz="9600" dirty="0"/>
              <a:t>В 1850 году французский физик Жан Фуко усовершенствовал технику </a:t>
            </a:r>
            <a:r>
              <a:rPr lang="ru-RU" sz="9600" dirty="0" err="1"/>
              <a:t>Физо</a:t>
            </a:r>
            <a:r>
              <a:rPr lang="ru-RU" sz="9600" dirty="0"/>
              <a:t>, заменив зубчатое колесо на вращающееся зеркало. Свет из источника доходил до наблюдателя только в том случае, когда зеркало совершало полный оборот на 360° за промежуток времени между отправлением и возвращением светового луча. Используя этот метод, Фуко получил для скорости света значение 297878 километров в секунду.</a:t>
            </a:r>
          </a:p>
          <a:p>
            <a:pPr marL="0" indent="0">
              <a:buNone/>
            </a:pPr>
            <a:endParaRPr lang="ru-RU" dirty="0"/>
          </a:p>
        </p:txBody>
      </p:sp>
      <p:pic>
        <p:nvPicPr>
          <p:cNvPr id="3074" name="Picture 2" descr="https://resh.edu.ru/uploads/lesson_extract/4914/20190204171421/OEBPS/objects/e_phys_11_12_2/5c37662b8110cb921414a8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268" y="4077072"/>
            <a:ext cx="6490652" cy="21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620688"/>
            <a:ext cx="8153400" cy="598512"/>
          </a:xfrm>
        </p:spPr>
        <p:txBody>
          <a:bodyPr>
            <a:normAutofit fontScale="90000"/>
          </a:bodyPr>
          <a:lstStyle/>
          <a:p>
            <a:pPr algn="ctr"/>
            <a:r>
              <a:rPr lang="ru-RU" b="1" dirty="0"/>
              <a:t>Финальный аккорд в измерениях скорости света.</a:t>
            </a:r>
            <a:r>
              <a:rPr lang="ru-RU" dirty="0"/>
              <a:t/>
            </a:r>
            <a:br>
              <a:rPr lang="ru-RU" dirty="0"/>
            </a:br>
            <a:endParaRPr lang="ru-RU" dirty="0"/>
          </a:p>
        </p:txBody>
      </p:sp>
      <p:sp>
        <p:nvSpPr>
          <p:cNvPr id="3" name="Объект 2"/>
          <p:cNvSpPr>
            <a:spLocks noGrp="1"/>
          </p:cNvSpPr>
          <p:nvPr>
            <p:ph sz="quarter" idx="1"/>
          </p:nvPr>
        </p:nvSpPr>
        <p:spPr>
          <a:xfrm>
            <a:off x="0" y="1412776"/>
            <a:ext cx="4860032" cy="4683224"/>
          </a:xfrm>
        </p:spPr>
        <p:txBody>
          <a:bodyPr>
            <a:noAutofit/>
          </a:bodyPr>
          <a:lstStyle/>
          <a:p>
            <a:pPr marL="0" indent="0">
              <a:buNone/>
            </a:pPr>
            <a:r>
              <a:rPr lang="ru-RU" sz="2400" dirty="0" smtClean="0"/>
              <a:t>В </a:t>
            </a:r>
            <a:r>
              <a:rPr lang="ru-RU" sz="2400" dirty="0"/>
              <a:t>1972 году ученые из Национального института стандартов и технологии тщательно измерили длину волны и частоту лазерного луча и зафиксировали скорость света, произведение этих двух переменных, на величине 299792458 метров в </a:t>
            </a:r>
            <a:r>
              <a:rPr lang="ru-RU" sz="2400" dirty="0" smtClean="0"/>
              <a:t>секунду. </a:t>
            </a:r>
            <a:r>
              <a:rPr lang="ru-RU" sz="2400" dirty="0"/>
              <a:t>В 60-е годы XIX века Максвеллом были установлены общие законы электромагнитного поля, которые привели его к заключению, что свет – это электромагнитные волны. </a:t>
            </a:r>
          </a:p>
        </p:txBody>
      </p:sp>
      <p:pic>
        <p:nvPicPr>
          <p:cNvPr id="5122" name="Picture 2" descr="https://sun9-68.userapi.com/c853628/v853628386/22b68f/QPlRRQgGiQ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2962275" cy="482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204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476672"/>
            <a:ext cx="8153400" cy="742528"/>
          </a:xfrm>
        </p:spPr>
        <p:txBody>
          <a:bodyPr>
            <a:normAutofit fontScale="90000"/>
          </a:bodyPr>
          <a:lstStyle/>
          <a:p>
            <a:pPr algn="ctr"/>
            <a:r>
              <a:rPr lang="ru-RU" b="1" dirty="0"/>
              <a:t>Экспериментальное обнаружение электромагнитных волн</a:t>
            </a:r>
            <a:r>
              <a:rPr lang="ru-RU" dirty="0"/>
              <a:t/>
            </a:r>
            <a:br>
              <a:rPr lang="ru-RU" dirty="0"/>
            </a:br>
            <a:endParaRPr lang="ru-RU" dirty="0"/>
          </a:p>
        </p:txBody>
      </p:sp>
      <p:sp>
        <p:nvSpPr>
          <p:cNvPr id="3" name="Объект 2"/>
          <p:cNvSpPr>
            <a:spLocks noGrp="1"/>
          </p:cNvSpPr>
          <p:nvPr>
            <p:ph sz="quarter" idx="1"/>
          </p:nvPr>
        </p:nvSpPr>
        <p:spPr>
          <a:xfrm>
            <a:off x="179512" y="1600200"/>
            <a:ext cx="4464496" cy="4495800"/>
          </a:xfrm>
        </p:spPr>
        <p:txBody>
          <a:bodyPr>
            <a:normAutofit/>
          </a:bodyPr>
          <a:lstStyle/>
          <a:p>
            <a:pPr marL="0" indent="0">
              <a:buNone/>
            </a:pPr>
            <a:r>
              <a:rPr lang="ru-RU" sz="2400" dirty="0"/>
              <a:t>Для создания электромагнитной волны необходимо создать в пространстве систему быстро меняющихся электрических и магнитных полей</a:t>
            </a:r>
            <a:r>
              <a:rPr lang="ru-RU" sz="2400" dirty="0" smtClean="0"/>
              <a:t>. </a:t>
            </a:r>
            <a:r>
              <a:rPr lang="ru-RU" sz="2400" dirty="0"/>
              <a:t>Для получения электромагнитных волн Г. Герц использовал устройство, называемое сейчас вибратор Герца. Это устройство представляет собой открытый колебательный контур.</a:t>
            </a:r>
          </a:p>
          <a:p>
            <a:pPr marL="0" indent="0">
              <a:buNone/>
            </a:pPr>
            <a:endParaRPr lang="ru-RU" dirty="0"/>
          </a:p>
        </p:txBody>
      </p:sp>
      <p:pic>
        <p:nvPicPr>
          <p:cNvPr id="6146" name="Picture 2" descr="http://900igr.net/up/datai/108722/0012-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178" y="2048713"/>
            <a:ext cx="4344483" cy="325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34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692696"/>
            <a:ext cx="8153400" cy="526504"/>
          </a:xfrm>
        </p:spPr>
        <p:txBody>
          <a:bodyPr>
            <a:normAutofit fontScale="90000"/>
          </a:bodyPr>
          <a:lstStyle/>
          <a:p>
            <a:pPr algn="ctr"/>
            <a:r>
              <a:rPr lang="ru-RU" b="1" dirty="0"/>
              <a:t>Механическая модель</a:t>
            </a:r>
            <a:r>
              <a:rPr lang="ru-RU" dirty="0"/>
              <a:t/>
            </a:r>
            <a:br>
              <a:rPr lang="ru-RU" dirty="0"/>
            </a:br>
            <a:endParaRPr lang="ru-RU" dirty="0"/>
          </a:p>
        </p:txBody>
      </p:sp>
      <p:sp>
        <p:nvSpPr>
          <p:cNvPr id="3" name="Объект 2"/>
          <p:cNvSpPr>
            <a:spLocks noGrp="1"/>
          </p:cNvSpPr>
          <p:nvPr>
            <p:ph sz="quarter" idx="1"/>
          </p:nvPr>
        </p:nvSpPr>
        <p:spPr>
          <a:xfrm>
            <a:off x="179512" y="1600200"/>
            <a:ext cx="4399766" cy="5069160"/>
          </a:xfrm>
        </p:spPr>
        <p:txBody>
          <a:bodyPr>
            <a:normAutofit fontScale="25000" lnSpcReduction="20000"/>
          </a:bodyPr>
          <a:lstStyle/>
          <a:p>
            <a:pPr marL="0" indent="0">
              <a:buNone/>
            </a:pPr>
            <a:r>
              <a:rPr lang="ru-RU" sz="9600" dirty="0"/>
              <a:t>В</a:t>
            </a:r>
            <a:r>
              <a:rPr lang="ru-RU" sz="9600" dirty="0" smtClean="0"/>
              <a:t>доль </a:t>
            </a:r>
            <a:r>
              <a:rPr lang="ru-RU" sz="9600" dirty="0"/>
              <a:t>направления распространения волн перемещаются не сами частицы вещества, а создаваемые ими возмущения. Такие волны назвались поперечными</a:t>
            </a:r>
            <a:r>
              <a:rPr lang="ru-RU" sz="9600" dirty="0" smtClean="0"/>
              <a:t>. </a:t>
            </a:r>
            <a:r>
              <a:rPr lang="ru-RU" sz="9600" dirty="0"/>
              <a:t>в поляризованной волне существует выделенное направление колебаний.</a:t>
            </a:r>
          </a:p>
          <a:p>
            <a:pPr marL="0" indent="0">
              <a:buNone/>
            </a:pPr>
            <a:r>
              <a:rPr lang="ru-RU" sz="9600" dirty="0"/>
              <a:t>Такую волну называют плоско поляризованной. Т.е. поперечная волна называется плоско поляризованной, если колебания во всех ее точках происходят только в одной плоскости.</a:t>
            </a:r>
          </a:p>
          <a:p>
            <a:pPr marL="0" indent="0">
              <a:buNone/>
            </a:pPr>
            <a:endParaRPr lang="ru-RU" sz="8000" dirty="0"/>
          </a:p>
          <a:p>
            <a:pPr marL="0" indent="0">
              <a:buNone/>
            </a:pPr>
            <a:endParaRPr lang="ru-RU" sz="2400" dirty="0"/>
          </a:p>
          <a:p>
            <a:endParaRPr lang="ru-RU" dirty="0"/>
          </a:p>
        </p:txBody>
      </p:sp>
      <p:pic>
        <p:nvPicPr>
          <p:cNvPr id="8194" name="Picture 2" descr="https://narovol.narod.ru/_bk_0o9clo1d5U/sin1001/FM/prosto-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014" y="2996952"/>
            <a:ext cx="4608512" cy="223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62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692696"/>
            <a:ext cx="8153400" cy="526504"/>
          </a:xfrm>
        </p:spPr>
        <p:txBody>
          <a:bodyPr>
            <a:normAutofit fontScale="90000"/>
          </a:bodyPr>
          <a:lstStyle/>
          <a:p>
            <a:pPr lvl="0" algn="ctr"/>
            <a:r>
              <a:rPr lang="ru-RU" b="1" dirty="0" err="1"/>
              <a:t>Поперечность</a:t>
            </a:r>
            <a:r>
              <a:rPr lang="ru-RU" b="1" dirty="0"/>
              <a:t> световых волн. Поляризация света.</a:t>
            </a:r>
            <a:r>
              <a:rPr lang="ru-RU" dirty="0"/>
              <a:t/>
            </a:r>
            <a:br>
              <a:rPr lang="ru-RU" dirty="0"/>
            </a:br>
            <a:endParaRPr lang="ru-RU" dirty="0"/>
          </a:p>
        </p:txBody>
      </p:sp>
      <p:sp>
        <p:nvSpPr>
          <p:cNvPr id="3" name="Объект 2"/>
          <p:cNvSpPr>
            <a:spLocks noGrp="1"/>
          </p:cNvSpPr>
          <p:nvPr>
            <p:ph sz="quarter" idx="1"/>
          </p:nvPr>
        </p:nvSpPr>
        <p:spPr>
          <a:xfrm>
            <a:off x="107504" y="1556792"/>
            <a:ext cx="9036496" cy="3168352"/>
          </a:xfrm>
        </p:spPr>
        <p:txBody>
          <a:bodyPr>
            <a:normAutofit/>
          </a:bodyPr>
          <a:lstStyle/>
          <a:p>
            <a:pPr marL="0" indent="0">
              <a:buNone/>
            </a:pPr>
            <a:r>
              <a:rPr lang="ru-RU" sz="2400" dirty="0"/>
              <a:t>Т</a:t>
            </a:r>
            <a:r>
              <a:rPr lang="ru-RU" sz="2400" dirty="0" smtClean="0"/>
              <a:t>ермин </a:t>
            </a:r>
            <a:r>
              <a:rPr lang="ru-RU" sz="2400" dirty="0"/>
              <a:t>«поляризация» впервые ввел Исаак </a:t>
            </a:r>
            <a:r>
              <a:rPr lang="ru-RU" sz="2400" dirty="0" smtClean="0"/>
              <a:t>Ньютон. Под</a:t>
            </a:r>
            <a:r>
              <a:rPr lang="ru-RU" sz="2400" dirty="0"/>
              <a:t> </a:t>
            </a:r>
            <a:r>
              <a:rPr lang="ru-RU" sz="2400" dirty="0" smtClean="0"/>
              <a:t>поляризацией понимают</a:t>
            </a:r>
            <a:r>
              <a:rPr lang="ru-RU" sz="2400" dirty="0"/>
              <a:t> характеристику поперечных волн, описывающую поведение вектора колеблющейся величины в плоскости, перпендикулярной направлению распространения волны.</a:t>
            </a:r>
          </a:p>
          <a:p>
            <a:pPr marL="0" indent="0">
              <a:buNone/>
            </a:pPr>
            <a:endParaRPr lang="ru-RU" dirty="0"/>
          </a:p>
          <a:p>
            <a:pPr marL="0" indent="0">
              <a:buNone/>
            </a:pPr>
            <a:endParaRPr lang="ru-RU" dirty="0"/>
          </a:p>
        </p:txBody>
      </p:sp>
      <p:pic>
        <p:nvPicPr>
          <p:cNvPr id="7170" name="Picture 2" descr="https://sun9-51.userapi.com/c857224/v857224545/199be3/si7ciZjXq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68960"/>
            <a:ext cx="5904656" cy="360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8315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Виды поляризации</a:t>
            </a:r>
            <a:endParaRPr lang="ru-RU" b="1" dirty="0"/>
          </a:p>
        </p:txBody>
      </p:sp>
      <p:sp>
        <p:nvSpPr>
          <p:cNvPr id="3" name="Объект 2"/>
          <p:cNvSpPr>
            <a:spLocks noGrp="1"/>
          </p:cNvSpPr>
          <p:nvPr>
            <p:ph sz="quarter" idx="1"/>
          </p:nvPr>
        </p:nvSpPr>
        <p:spPr>
          <a:xfrm>
            <a:off x="0" y="1484784"/>
            <a:ext cx="5940152" cy="5373216"/>
          </a:xfrm>
        </p:spPr>
        <p:txBody>
          <a:bodyPr>
            <a:noAutofit/>
          </a:bodyPr>
          <a:lstStyle/>
          <a:p>
            <a:pPr marL="0" indent="0">
              <a:buNone/>
            </a:pPr>
            <a:r>
              <a:rPr lang="ru-RU" sz="2400" dirty="0"/>
              <a:t>Свет со всевозможными равновероятными ориентациями вектора напряженности относительно оси распространения называется </a:t>
            </a:r>
            <a:r>
              <a:rPr lang="ru-RU" sz="2400" b="1" dirty="0"/>
              <a:t>естественным или неполяризованным светом.</a:t>
            </a:r>
            <a:endParaRPr lang="ru-RU" sz="2400" dirty="0"/>
          </a:p>
          <a:p>
            <a:pPr marL="0" indent="0">
              <a:buNone/>
            </a:pPr>
            <a:r>
              <a:rPr lang="ru-RU" sz="2400" dirty="0"/>
              <a:t>Свет, в котором наблюдается преимущественное направление колебаний вектора напряженности (но не исключительное!) называют </a:t>
            </a:r>
            <a:r>
              <a:rPr lang="ru-RU" sz="2400" b="1" dirty="0"/>
              <a:t>частично поляризованным</a:t>
            </a:r>
            <a:r>
              <a:rPr lang="ru-RU" sz="2400" dirty="0"/>
              <a:t>.</a:t>
            </a:r>
          </a:p>
          <a:p>
            <a:pPr marL="0" indent="0">
              <a:buNone/>
            </a:pPr>
            <a:r>
              <a:rPr lang="ru-RU" sz="2400" dirty="0"/>
              <a:t>Свет, в котором вектор </a:t>
            </a:r>
            <a:r>
              <a:rPr lang="ru-RU" sz="2400" dirty="0" smtClean="0"/>
              <a:t>напряженности колеблется </a:t>
            </a:r>
            <a:r>
              <a:rPr lang="ru-RU" sz="2400" dirty="0"/>
              <a:t>в определенной плоскости, называется </a:t>
            </a:r>
            <a:r>
              <a:rPr lang="ru-RU" sz="2400" b="1" dirty="0"/>
              <a:t>плоско- или линейно поляризованным.</a:t>
            </a:r>
            <a:endParaRPr lang="ru-RU" sz="2400" dirty="0"/>
          </a:p>
          <a:p>
            <a:pPr marL="0" indent="0">
              <a:buNone/>
            </a:pPr>
            <a:endParaRPr lang="ru-RU" sz="2400" dirty="0"/>
          </a:p>
        </p:txBody>
      </p:sp>
      <p:pic>
        <p:nvPicPr>
          <p:cNvPr id="6" name="Рисунок 5" descr="https://fsd.videouroki.net/products/conspekty/fizika11/31-poliarizatsiia-svieta.files/image012.jpg"/>
          <p:cNvPicPr/>
          <p:nvPr/>
        </p:nvPicPr>
        <p:blipFill rotWithShape="1">
          <a:blip r:embed="rId2" cstate="print">
            <a:extLst>
              <a:ext uri="{28A0092B-C50C-407E-A947-70E740481C1C}">
                <a14:useLocalDpi xmlns:a14="http://schemas.microsoft.com/office/drawing/2010/main" val="0"/>
              </a:ext>
            </a:extLst>
          </a:blip>
          <a:srcRect l="1023" r="614"/>
          <a:stretch/>
        </p:blipFill>
        <p:spPr bwMode="auto">
          <a:xfrm>
            <a:off x="5639504" y="2204864"/>
            <a:ext cx="3384376" cy="3312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02907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Виды поляризации</a:t>
            </a:r>
            <a:endParaRPr lang="ru-RU" b="1" dirty="0"/>
          </a:p>
        </p:txBody>
      </p:sp>
      <p:sp>
        <p:nvSpPr>
          <p:cNvPr id="3" name="Объект 2"/>
          <p:cNvSpPr>
            <a:spLocks noGrp="1"/>
          </p:cNvSpPr>
          <p:nvPr>
            <p:ph sz="quarter" idx="1"/>
          </p:nvPr>
        </p:nvSpPr>
        <p:spPr>
          <a:xfrm>
            <a:off x="0" y="1600200"/>
            <a:ext cx="2987824" cy="5257800"/>
          </a:xfrm>
        </p:spPr>
        <p:txBody>
          <a:bodyPr>
            <a:normAutofit/>
          </a:bodyPr>
          <a:lstStyle/>
          <a:p>
            <a:pPr marL="0" indent="0">
              <a:buNone/>
            </a:pPr>
            <a:r>
              <a:rPr lang="ru-RU" sz="2400" dirty="0"/>
              <a:t>Можно, также заставить вектор напряженности при колебаниях описывать окружность или эллипс. Тогда в первом случае свет называется </a:t>
            </a:r>
            <a:r>
              <a:rPr lang="ru-RU" sz="2400" b="1" dirty="0"/>
              <a:t>поляризованным</a:t>
            </a:r>
            <a:r>
              <a:rPr lang="ru-RU" sz="2400" dirty="0"/>
              <a:t> </a:t>
            </a:r>
            <a:r>
              <a:rPr lang="ru-RU" sz="2400" b="1" dirty="0"/>
              <a:t>по кругу</a:t>
            </a:r>
            <a:r>
              <a:rPr lang="ru-RU" sz="2400" dirty="0"/>
              <a:t>, а во втором — </a:t>
            </a:r>
            <a:r>
              <a:rPr lang="ru-RU" sz="2400" b="1" dirty="0"/>
              <a:t>эллиптически</a:t>
            </a:r>
            <a:r>
              <a:rPr lang="ru-RU" sz="2400" dirty="0"/>
              <a:t> </a:t>
            </a:r>
            <a:r>
              <a:rPr lang="ru-RU" sz="2400" b="1" dirty="0"/>
              <a:t>поляризованным</a:t>
            </a:r>
          </a:p>
        </p:txBody>
      </p:sp>
      <p:pic>
        <p:nvPicPr>
          <p:cNvPr id="4" name="Рисунок 3" descr="http://www.blazelabs.com/pics/polarization.gif"/>
          <p:cNvPicPr/>
          <p:nvPr/>
        </p:nvPicPr>
        <p:blipFill rotWithShape="1">
          <a:blip r:embed="rId2" cstate="print">
            <a:extLst>
              <a:ext uri="{28A0092B-C50C-407E-A947-70E740481C1C}">
                <a14:useLocalDpi xmlns:a14="http://schemas.microsoft.com/office/drawing/2010/main" val="0"/>
              </a:ext>
            </a:extLst>
          </a:blip>
          <a:srcRect l="6052" t="3937" r="5529" b="4724"/>
          <a:stretch/>
        </p:blipFill>
        <p:spPr bwMode="auto">
          <a:xfrm>
            <a:off x="3563888" y="2060848"/>
            <a:ext cx="5148009" cy="38884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18254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Основные законы </a:t>
            </a:r>
            <a:r>
              <a:rPr lang="ru-RU" b="1" dirty="0" smtClean="0"/>
              <a:t>поляризации</a:t>
            </a:r>
            <a:endParaRPr lang="ru-RU" b="1" dirty="0"/>
          </a:p>
        </p:txBody>
      </p:sp>
      <p:sp>
        <p:nvSpPr>
          <p:cNvPr id="3" name="Объект 2"/>
          <p:cNvSpPr>
            <a:spLocks noGrp="1"/>
          </p:cNvSpPr>
          <p:nvPr>
            <p:ph sz="quarter" idx="1"/>
          </p:nvPr>
        </p:nvSpPr>
        <p:spPr>
          <a:xfrm>
            <a:off x="0" y="1484784"/>
            <a:ext cx="3491880" cy="5373216"/>
          </a:xfrm>
        </p:spPr>
        <p:txBody>
          <a:bodyPr>
            <a:normAutofit/>
          </a:bodyPr>
          <a:lstStyle/>
          <a:p>
            <a:pPr marL="0" indent="0">
              <a:buNone/>
            </a:pPr>
            <a:r>
              <a:rPr lang="ru-RU" sz="2400" dirty="0"/>
              <a:t>Естественный свет можно представить как суперпозицию двух </a:t>
            </a:r>
            <a:r>
              <a:rPr lang="ru-RU" sz="2400" b="1" dirty="0"/>
              <a:t>некогерентных</a:t>
            </a:r>
            <a:r>
              <a:rPr lang="ru-RU" sz="2400" dirty="0"/>
              <a:t> волн одинаковой интенсивности, линейно </a:t>
            </a:r>
            <a:r>
              <a:rPr lang="ru-RU" sz="2400" dirty="0" err="1"/>
              <a:t>полиризованных</a:t>
            </a:r>
            <a:r>
              <a:rPr lang="ru-RU" sz="2400" dirty="0"/>
              <a:t> во взаимно перпендикулярных плоскостях. Следовательно, проходя через идеальный поляроид, естественный свет ослабляется вдвое</a:t>
            </a:r>
          </a:p>
        </p:txBody>
      </p:sp>
      <p:pic>
        <p:nvPicPr>
          <p:cNvPr id="4" name="Рисунок 3" descr="https://pandia.ru/text/78/081/images/image009_14.png"/>
          <p:cNvPicPr/>
          <p:nvPr/>
        </p:nvPicPr>
        <p:blipFill rotWithShape="1">
          <a:blip r:embed="rId2">
            <a:extLst>
              <a:ext uri="{28A0092B-C50C-407E-A947-70E740481C1C}">
                <a14:useLocalDpi xmlns:a14="http://schemas.microsoft.com/office/drawing/2010/main" val="0"/>
              </a:ext>
            </a:extLst>
          </a:blip>
          <a:srcRect b="22761"/>
          <a:stretch/>
        </p:blipFill>
        <p:spPr bwMode="auto">
          <a:xfrm>
            <a:off x="4067944" y="1988840"/>
            <a:ext cx="4363353" cy="1905168"/>
          </a:xfrm>
          <a:prstGeom prst="rect">
            <a:avLst/>
          </a:prstGeom>
          <a:noFill/>
          <a:ln>
            <a:noFill/>
          </a:ln>
          <a:extLst>
            <a:ext uri="{53640926-AAD7-44D8-BBD7-CCE9431645EC}">
              <a14:shadowObscured xmlns:a14="http://schemas.microsoft.com/office/drawing/2010/main"/>
            </a:ext>
          </a:extLst>
        </p:spPr>
      </p:pic>
      <p:pic>
        <p:nvPicPr>
          <p:cNvPr id="5" name="Рисунок 4" descr="https://pandia.ru/text/78/081/images/image001_34.png"/>
          <p:cNvPicPr/>
          <p:nvPr/>
        </p:nvPicPr>
        <p:blipFill rotWithShape="1">
          <a:blip r:embed="rId3" cstate="print">
            <a:extLst>
              <a:ext uri="{28A0092B-C50C-407E-A947-70E740481C1C}">
                <a14:useLocalDpi xmlns:a14="http://schemas.microsoft.com/office/drawing/2010/main" val="0"/>
              </a:ext>
            </a:extLst>
          </a:blip>
          <a:srcRect t="3292" b="14418"/>
          <a:stretch/>
        </p:blipFill>
        <p:spPr bwMode="auto">
          <a:xfrm>
            <a:off x="3923928" y="4077072"/>
            <a:ext cx="4320480" cy="2376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1334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Свет</a:t>
            </a:r>
            <a:endParaRPr lang="ru-RU" dirty="0"/>
          </a:p>
        </p:txBody>
      </p:sp>
      <p:sp>
        <p:nvSpPr>
          <p:cNvPr id="3" name="Объект 2"/>
          <p:cNvSpPr>
            <a:spLocks noGrp="1"/>
          </p:cNvSpPr>
          <p:nvPr>
            <p:ph sz="quarter" idx="1"/>
          </p:nvPr>
        </p:nvSpPr>
        <p:spPr>
          <a:xfrm>
            <a:off x="0" y="1484784"/>
            <a:ext cx="4427984" cy="5373216"/>
          </a:xfrm>
        </p:spPr>
        <p:txBody>
          <a:bodyPr>
            <a:normAutofit/>
          </a:bodyPr>
          <a:lstStyle/>
          <a:p>
            <a:pPr marL="0" indent="0">
              <a:buNone/>
            </a:pPr>
            <a:r>
              <a:rPr lang="ru-RU" sz="2400" dirty="0"/>
              <a:t>Свет это сложное явление природы обладающее корпускулярно волновым дуализмом.</a:t>
            </a:r>
          </a:p>
          <a:p>
            <a:pPr marL="0" indent="0">
              <a:buNone/>
            </a:pPr>
            <a:r>
              <a:rPr lang="ru-RU" sz="2400" dirty="0"/>
              <a:t>Свет может рассматриваться либо как электромагнитная волна, скорость распространения в вакууме которой постоянна, либо как поток фотонов — частиц, обладающих определённой энергией, импульсом, собственным моментом импульса и нулевой массой</a:t>
            </a:r>
          </a:p>
        </p:txBody>
      </p:sp>
      <p:pic>
        <p:nvPicPr>
          <p:cNvPr id="1026" name="Picture 2" descr="Что такое свет с точки зрения физ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72816"/>
            <a:ext cx="4553396" cy="376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Закон </a:t>
            </a:r>
            <a:r>
              <a:rPr lang="ru-RU" b="1" dirty="0" err="1" smtClean="0"/>
              <a:t>Малюса</a:t>
            </a:r>
            <a:endParaRPr lang="ru-RU" b="1" dirty="0"/>
          </a:p>
        </p:txBody>
      </p:sp>
      <p:sp>
        <p:nvSpPr>
          <p:cNvPr id="3" name="Объект 2"/>
          <p:cNvSpPr>
            <a:spLocks noGrp="1"/>
          </p:cNvSpPr>
          <p:nvPr>
            <p:ph sz="quarter" idx="1"/>
          </p:nvPr>
        </p:nvSpPr>
        <p:spPr>
          <a:xfrm>
            <a:off x="0" y="1484784"/>
            <a:ext cx="5292080" cy="5373216"/>
          </a:xfrm>
        </p:spPr>
        <p:txBody>
          <a:bodyPr>
            <a:noAutofit/>
          </a:bodyPr>
          <a:lstStyle/>
          <a:p>
            <a:pPr marL="0" indent="0">
              <a:buNone/>
            </a:pPr>
            <a:r>
              <a:rPr lang="ru-RU" sz="2400" dirty="0"/>
              <a:t>Ф</a:t>
            </a:r>
            <a:r>
              <a:rPr lang="ru-RU" sz="2400" dirty="0" smtClean="0"/>
              <a:t>изический </a:t>
            </a:r>
            <a:r>
              <a:rPr lang="ru-RU" sz="2400" dirty="0"/>
              <a:t>закон, выражающий зависимость интенсивности линейно-поляризованного света после его прохождения через поляризатор от угла  между плоскостями поляризации падающего света и поляризатора. Говорит о том, что интенсивность </a:t>
            </a:r>
            <a:r>
              <a:rPr lang="ru-RU" sz="2400" dirty="0" err="1"/>
              <a:t>плоскополяризованного</a:t>
            </a:r>
            <a:r>
              <a:rPr lang="ru-RU" sz="2400" dirty="0"/>
              <a:t> света в результате прохождения </a:t>
            </a:r>
            <a:r>
              <a:rPr lang="ru-RU" sz="2400" dirty="0" err="1"/>
              <a:t>плоскополяризующего</a:t>
            </a:r>
            <a:r>
              <a:rPr lang="ru-RU" sz="2400" dirty="0"/>
              <a:t> фильтра падает пропорционально квадрату косинуса угла между плоскостями поляризации входящего света и фильтра.</a:t>
            </a:r>
          </a:p>
        </p:txBody>
      </p:sp>
      <p:sp>
        <p:nvSpPr>
          <p:cNvPr id="4" name="AutoShape 2" descr="{\displaystyle I=I_{0}\cos ^{2}\varph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isplaystyle I=I_{0}\cos ^{2}\varphi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displaystyle I=I_{0}\cos ^{2}\varphi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displaystyle I=I_{0}\cos ^{2}\varphi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displaystyle I=I_{0}\cos ^{2}\varphi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displaystyle I=I_{0}\cos ^{2}\varphi \;}"/>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4" descr="{\displaystyle I=I_{0}\cos ^{2}\varphi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6" descr="{\displaystyle I=I_{0}\cos ^{2}\varphi \;}"/>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8" descr="{\displaystyle I=I_{0}\cos ^{2}\varphi \;}"/>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20" descr="{\displaystyle I=I_{0}\cos ^{2}\varphi \;}"/>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22" descr="{\displaystyle I=I_{0}\cos ^{2}\varphi \;}"/>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20" name="Picture 24" descr="http://ens.tpu.ru/POSOBIE_FIS_KUSN/%D0%9A%D0%BE%D0%BB%D0%B5%D0%B1%D0%B0%D0%BD%D0%B8%D1%8F%20%D0%B8%20%D0%B2%D0%BE%D0%BB%D0%BD%D1%8B.%20%D0%93%D0%B5%D0%BE%D0%BC%D0%B5%D1%82%D1%80%D0%B8%D1%87%D0%B5%D1%81%D0%BA%D0%B0%D1%8F%20%D0%B8%20%D0%B2%D0%BE%D0%BB%D0%BD%D0%BE%D0%B2%D0%B0%D1%8F%20%D0%BE%D0%BF%D1%82%D0%B8%D0%BA%D0%B0/ima/image2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388086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01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Закон </a:t>
            </a:r>
            <a:r>
              <a:rPr lang="ru-RU" b="1" dirty="0" err="1"/>
              <a:t>Брюстера</a:t>
            </a:r>
            <a:endParaRPr lang="ru-RU" dirty="0"/>
          </a:p>
        </p:txBody>
      </p:sp>
      <p:sp>
        <p:nvSpPr>
          <p:cNvPr id="3" name="Объект 2"/>
          <p:cNvSpPr>
            <a:spLocks noGrp="1"/>
          </p:cNvSpPr>
          <p:nvPr>
            <p:ph sz="quarter" idx="1"/>
          </p:nvPr>
        </p:nvSpPr>
        <p:spPr>
          <a:xfrm>
            <a:off x="0" y="1600200"/>
            <a:ext cx="6372200" cy="5257800"/>
          </a:xfrm>
        </p:spPr>
        <p:txBody>
          <a:bodyPr>
            <a:noAutofit/>
          </a:bodyPr>
          <a:lstStyle/>
          <a:p>
            <a:pPr marL="0" indent="0">
              <a:buNone/>
            </a:pPr>
            <a:r>
              <a:rPr lang="ru-RU" sz="2400" dirty="0" smtClean="0"/>
              <a:t>Закон</a:t>
            </a:r>
            <a:r>
              <a:rPr lang="ru-RU" sz="2400" dirty="0"/>
              <a:t> оптики, выражающий связь показателей преломления двух диэлектриков с таким углом падения света, при котором свет, отражённый от границы раздела диэлектриков, будет полностью поляризованным в плоскости, перпендикулярной плоскости падения. При этом преломлённый луч частично поляризуется в </a:t>
            </a:r>
            <a:r>
              <a:rPr lang="ru-RU" sz="2400" dirty="0" smtClean="0"/>
              <a:t>плоскости падения</a:t>
            </a:r>
            <a:r>
              <a:rPr lang="ru-RU" sz="2400" dirty="0"/>
              <a:t>, и его поляризация достигает наибольшего </a:t>
            </a:r>
            <a:r>
              <a:rPr lang="ru-RU" sz="2400" dirty="0" smtClean="0"/>
              <a:t>значения. Угол </a:t>
            </a:r>
            <a:r>
              <a:rPr lang="ru-RU" sz="2400" dirty="0"/>
              <a:t>падения, при котором отражённый луч полностью поляризован, называется </a:t>
            </a:r>
            <a:r>
              <a:rPr lang="ru-RU" sz="2400" b="1" dirty="0"/>
              <a:t>углом </a:t>
            </a:r>
            <a:r>
              <a:rPr lang="ru-RU" sz="2400" b="1" dirty="0" err="1" smtClean="0"/>
              <a:t>Брюстера</a:t>
            </a:r>
            <a:r>
              <a:rPr lang="ru-RU" sz="2400" dirty="0" smtClean="0"/>
              <a:t>. </a:t>
            </a:r>
            <a:r>
              <a:rPr lang="ru-RU" sz="2400" dirty="0"/>
              <a:t>При падении под углом </a:t>
            </a:r>
            <a:r>
              <a:rPr lang="ru-RU" sz="2400" dirty="0" err="1"/>
              <a:t>Брюстера</a:t>
            </a:r>
            <a:r>
              <a:rPr lang="ru-RU" sz="2400" dirty="0"/>
              <a:t> отражённый и преломлённый лучи взаимно перпендикулярны.</a:t>
            </a:r>
          </a:p>
        </p:txBody>
      </p:sp>
      <p:pic>
        <p:nvPicPr>
          <p:cNvPr id="6146" name="Picture 2" descr="https://upload.wikimedia.org/wikipedia/commons/thumb/6/65/Brewsters-angle.svg/250px-Brewsters-ang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77" y="1700808"/>
            <a:ext cx="269979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thumb/0/06/Lake_Czarne_polarization_filter.JPG/600px-Lake_Czarne_polarization_fil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077" y="4581128"/>
            <a:ext cx="2551163" cy="18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355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Двойное лучепреломление</a:t>
            </a:r>
            <a:endParaRPr lang="ru-RU" dirty="0"/>
          </a:p>
        </p:txBody>
      </p:sp>
      <p:sp>
        <p:nvSpPr>
          <p:cNvPr id="3" name="Объект 2"/>
          <p:cNvSpPr>
            <a:spLocks noGrp="1"/>
          </p:cNvSpPr>
          <p:nvPr>
            <p:ph sz="quarter" idx="1"/>
          </p:nvPr>
        </p:nvSpPr>
        <p:spPr>
          <a:xfrm>
            <a:off x="0" y="1484784"/>
            <a:ext cx="5076056" cy="5373216"/>
          </a:xfrm>
        </p:spPr>
        <p:txBody>
          <a:bodyPr>
            <a:normAutofit fontScale="85000" lnSpcReduction="10000"/>
          </a:bodyPr>
          <a:lstStyle/>
          <a:p>
            <a:pPr marL="0" indent="0">
              <a:buNone/>
            </a:pPr>
            <a:r>
              <a:rPr lang="ru-RU" sz="2800" dirty="0"/>
              <a:t>При прохождении света через некоторые кристаллы световой луч разделяется на два луча. Это явление, получившее название </a:t>
            </a:r>
            <a:r>
              <a:rPr lang="ru-RU" sz="2800" b="1" dirty="0"/>
              <a:t>двойного </a:t>
            </a:r>
            <a:r>
              <a:rPr lang="ru-RU" sz="2800" b="1" dirty="0" smtClean="0"/>
              <a:t>лучепреломления. </a:t>
            </a:r>
            <a:r>
              <a:rPr lang="ru-RU" sz="2800" dirty="0"/>
              <a:t>При двойном лучепреломлений один из лучей удовлетворяет обычному закону преломления и лежит в одной плоскости с падающим лучом и нормалью. Этот луч называется </a:t>
            </a:r>
            <a:r>
              <a:rPr lang="ru-RU" sz="2800" b="1" dirty="0"/>
              <a:t>обыкновенным</a:t>
            </a:r>
            <a:r>
              <a:rPr lang="ru-RU" sz="2800" dirty="0"/>
              <a:t> и обозначается на чертежах буквой «о». Для другого луча, называемого </a:t>
            </a:r>
            <a:r>
              <a:rPr lang="ru-RU" sz="2800" b="1" dirty="0"/>
              <a:t>необыкновенным</a:t>
            </a:r>
            <a:r>
              <a:rPr lang="ru-RU" sz="2800" dirty="0"/>
              <a:t> (его принято обозначать буквой «</a:t>
            </a:r>
            <a:r>
              <a:rPr lang="ru-RU" sz="2800" dirty="0" smtClean="0"/>
              <a:t>е»)</a:t>
            </a:r>
            <a:endParaRPr lang="ru-RU" dirty="0"/>
          </a:p>
        </p:txBody>
      </p:sp>
      <p:pic>
        <p:nvPicPr>
          <p:cNvPr id="4" name="Рисунок 3" descr="https://pandia.ru/text/78/081/images/image048_4.png"/>
          <p:cNvPicPr/>
          <p:nvPr/>
        </p:nvPicPr>
        <p:blipFill rotWithShape="1">
          <a:blip r:embed="rId2" cstate="print">
            <a:extLst>
              <a:ext uri="{28A0092B-C50C-407E-A947-70E740481C1C}">
                <a14:useLocalDpi xmlns:a14="http://schemas.microsoft.com/office/drawing/2010/main" val="0"/>
              </a:ext>
            </a:extLst>
          </a:blip>
          <a:srcRect l="1" r="1362" b="19708"/>
          <a:stretch/>
        </p:blipFill>
        <p:spPr bwMode="auto">
          <a:xfrm>
            <a:off x="4880342" y="1721015"/>
            <a:ext cx="4263658" cy="1729591"/>
          </a:xfrm>
          <a:prstGeom prst="rect">
            <a:avLst/>
          </a:prstGeom>
          <a:noFill/>
          <a:ln>
            <a:noFill/>
          </a:ln>
          <a:extLst>
            <a:ext uri="{53640926-AAD7-44D8-BBD7-CCE9431645EC}">
              <a14:shadowObscured xmlns:a14="http://schemas.microsoft.com/office/drawing/2010/main"/>
            </a:ext>
          </a:extLst>
        </p:spPr>
      </p:pic>
      <p:pic>
        <p:nvPicPr>
          <p:cNvPr id="5" name="Рисунок 4" descr="https://pandia.ru/text/78/081/images/image050_5.png"/>
          <p:cNvPicPr/>
          <p:nvPr/>
        </p:nvPicPr>
        <p:blipFill rotWithShape="1">
          <a:blip r:embed="rId3" cstate="print">
            <a:extLst>
              <a:ext uri="{28A0092B-C50C-407E-A947-70E740481C1C}">
                <a14:useLocalDpi xmlns:a14="http://schemas.microsoft.com/office/drawing/2010/main" val="0"/>
              </a:ext>
            </a:extLst>
          </a:blip>
          <a:srcRect b="12022"/>
          <a:stretch/>
        </p:blipFill>
        <p:spPr bwMode="auto">
          <a:xfrm>
            <a:off x="5364088" y="3789040"/>
            <a:ext cx="3240360" cy="2819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92601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Дихроизм</a:t>
            </a:r>
            <a:endParaRPr lang="ru-RU" b="1" dirty="0"/>
          </a:p>
        </p:txBody>
      </p:sp>
      <p:sp>
        <p:nvSpPr>
          <p:cNvPr id="3" name="Объект 2"/>
          <p:cNvSpPr>
            <a:spLocks noGrp="1"/>
          </p:cNvSpPr>
          <p:nvPr>
            <p:ph sz="quarter" idx="1"/>
          </p:nvPr>
        </p:nvSpPr>
        <p:spPr>
          <a:xfrm>
            <a:off x="0" y="1600200"/>
            <a:ext cx="5724128" cy="5257800"/>
          </a:xfrm>
        </p:spPr>
        <p:txBody>
          <a:bodyPr>
            <a:normAutofit lnSpcReduction="10000"/>
          </a:bodyPr>
          <a:lstStyle/>
          <a:p>
            <a:pPr marL="0" indent="0">
              <a:buNone/>
            </a:pPr>
            <a:r>
              <a:rPr lang="ru-RU" b="1" dirty="0"/>
              <a:t>Зависимость поглощения света от его поляризации называют дихроизмом. </a:t>
            </a:r>
            <a:r>
              <a:rPr lang="ru-RU" dirty="0"/>
              <a:t>Именно явление дихроизма позволило на практике легко получать и широко использовать линейно поляризованный свет</a:t>
            </a:r>
            <a:r>
              <a:rPr lang="ru-RU" dirty="0" smtClean="0"/>
              <a:t>.</a:t>
            </a:r>
            <a:r>
              <a:rPr lang="ru-RU" dirty="0"/>
              <a:t> Весьма сильным дихроизмом в видимых лучах обладает кристалл турмалина. В нем обыкновенный луч практически полностью поглощается на длине 1 мм. </a:t>
            </a:r>
          </a:p>
          <a:p>
            <a:pPr marL="0" indent="0">
              <a:buNone/>
            </a:pPr>
            <a:endParaRPr lang="ru-RU" dirty="0"/>
          </a:p>
        </p:txBody>
      </p:sp>
      <p:pic>
        <p:nvPicPr>
          <p:cNvPr id="4" name="Рисунок 3" descr="https://pandia.ru/text/78/081/images/image065_3.png"/>
          <p:cNvPicPr/>
          <p:nvPr/>
        </p:nvPicPr>
        <p:blipFill rotWithShape="1">
          <a:blip r:embed="rId2" cstate="print">
            <a:extLst>
              <a:ext uri="{28A0092B-C50C-407E-A947-70E740481C1C}">
                <a14:useLocalDpi xmlns:a14="http://schemas.microsoft.com/office/drawing/2010/main" val="0"/>
              </a:ext>
            </a:extLst>
          </a:blip>
          <a:srcRect b="8880"/>
          <a:stretch/>
        </p:blipFill>
        <p:spPr bwMode="auto">
          <a:xfrm>
            <a:off x="5940152" y="1700808"/>
            <a:ext cx="2880320" cy="45796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8968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Закон </a:t>
            </a:r>
            <a:r>
              <a:rPr lang="ru-RU" b="1" dirty="0" err="1" smtClean="0"/>
              <a:t>Умова</a:t>
            </a:r>
            <a:endParaRPr lang="ru-RU" dirty="0"/>
          </a:p>
        </p:txBody>
      </p:sp>
      <p:sp>
        <p:nvSpPr>
          <p:cNvPr id="3" name="Объект 2"/>
          <p:cNvSpPr>
            <a:spLocks noGrp="1"/>
          </p:cNvSpPr>
          <p:nvPr>
            <p:ph sz="quarter" idx="1"/>
          </p:nvPr>
        </p:nvSpPr>
        <p:spPr>
          <a:xfrm>
            <a:off x="0" y="1484784"/>
            <a:ext cx="3131840" cy="5373216"/>
          </a:xfrm>
        </p:spPr>
        <p:txBody>
          <a:bodyPr>
            <a:normAutofit/>
          </a:bodyPr>
          <a:lstStyle/>
          <a:p>
            <a:pPr marL="0" indent="0">
              <a:buNone/>
            </a:pPr>
            <a:r>
              <a:rPr lang="ru-RU" sz="2400" dirty="0"/>
              <a:t>В 1905 году было доказано, что чем темнее поверхность, от которой отражается световая волна, тем большей является степень поляризации. В историю это вошло, как закон </a:t>
            </a:r>
            <a:r>
              <a:rPr lang="ru-RU" sz="2400" dirty="0" err="1"/>
              <a:t>Умова</a:t>
            </a:r>
            <a:r>
              <a:rPr lang="ru-RU" sz="2400" dirty="0"/>
              <a:t>, названный в честь физика, которому удалось доказать эту зависимость. </a:t>
            </a:r>
          </a:p>
        </p:txBody>
      </p:sp>
      <p:pic>
        <p:nvPicPr>
          <p:cNvPr id="4" name="Рисунок 3" descr="поляризация света это "/>
          <p:cNvPicPr/>
          <p:nvPr/>
        </p:nvPicPr>
        <p:blipFill rotWithShape="1">
          <a:blip r:embed="rId2" cstate="print">
            <a:extLst>
              <a:ext uri="{28A0092B-C50C-407E-A947-70E740481C1C}">
                <a14:useLocalDpi xmlns:a14="http://schemas.microsoft.com/office/drawing/2010/main" val="0"/>
              </a:ext>
            </a:extLst>
          </a:blip>
          <a:srcRect l="11404" r="8771"/>
          <a:stretch/>
        </p:blipFill>
        <p:spPr bwMode="auto">
          <a:xfrm>
            <a:off x="3707904" y="2154295"/>
            <a:ext cx="5013201" cy="3293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075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Поляризация света</a:t>
            </a:r>
            <a:endParaRPr lang="ru-RU" b="1" dirty="0"/>
          </a:p>
        </p:txBody>
      </p:sp>
      <p:sp>
        <p:nvSpPr>
          <p:cNvPr id="3" name="Объект 2"/>
          <p:cNvSpPr>
            <a:spLocks noGrp="1"/>
          </p:cNvSpPr>
          <p:nvPr>
            <p:ph sz="quarter" idx="1"/>
          </p:nvPr>
        </p:nvSpPr>
        <p:spPr>
          <a:xfrm>
            <a:off x="0" y="1600200"/>
            <a:ext cx="4067944" cy="5257800"/>
          </a:xfrm>
        </p:spPr>
        <p:txBody>
          <a:bodyPr>
            <a:normAutofit/>
          </a:bodyPr>
          <a:lstStyle/>
          <a:p>
            <a:pPr marL="0" indent="0">
              <a:buNone/>
            </a:pPr>
            <a:r>
              <a:rPr lang="ru-RU" sz="2400" dirty="0" smtClean="0"/>
              <a:t>Свет</a:t>
            </a:r>
            <a:r>
              <a:rPr lang="ru-RU" sz="2400" dirty="0"/>
              <a:t> солнца, являющийся тепловым излучением, не имеет поляризации, однако рассеянный свет неба приобретает частичную линейную поляризацию. Поляризация света меняется также при отражении. На этих фактах основаны применения поляризующих фильтров в фотографии и т. д.</a:t>
            </a:r>
          </a:p>
        </p:txBody>
      </p:sp>
      <p:pic>
        <p:nvPicPr>
          <p:cNvPr id="2052" name="Picture 4" descr="https://ugra.ru/pic-fotomagazin.kz/attachments/Image/%3DD1%3D81%3D20%3DD0%3DBF%3DD0%3DBE%3DD0%3DBB%3DD1%3D8F%3DD1%3D80%3DD0%3DB8%3DD0%3DB7%3DD0%3DB0%3DD1%3D82%3DD0%3DBE%3DD1%3D80%3DD0%3DBE%3DD0%3DBC.jpg?template=gener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772816"/>
            <a:ext cx="485818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6194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556792"/>
            <a:ext cx="5436096" cy="5301208"/>
          </a:xfrm>
        </p:spPr>
        <p:txBody>
          <a:bodyPr>
            <a:noAutofit/>
          </a:bodyPr>
          <a:lstStyle/>
          <a:p>
            <a:pPr marL="0" indent="0">
              <a:buNone/>
            </a:pPr>
            <a:r>
              <a:rPr lang="ru-RU" sz="2400" dirty="0"/>
              <a:t>Скорость распространения волны может зависеть от её поляризации.</a:t>
            </a:r>
          </a:p>
          <a:p>
            <a:pPr marL="0" indent="0">
              <a:buNone/>
            </a:pPr>
            <a:r>
              <a:rPr lang="ru-RU" sz="2400" dirty="0"/>
              <a:t>Две волны, линейно поляризованные под прямым углом друг к другу, не интерферируют.</a:t>
            </a:r>
          </a:p>
          <a:p>
            <a:pPr marL="0" indent="0">
              <a:buNone/>
            </a:pPr>
            <a:r>
              <a:rPr lang="ru-RU" sz="2400" dirty="0"/>
              <a:t>Чаще всего это явление используется для создания различных оптических эффектов, а также в 3D-кинематографе (технология IMAX), где поляризация используется для разделения изображений, предназначенных правому и левому глазу.</a:t>
            </a:r>
          </a:p>
          <a:p>
            <a:pPr marL="0" indent="0">
              <a:buNone/>
            </a:pPr>
            <a:endParaRPr lang="ru-RU" sz="2400" dirty="0"/>
          </a:p>
        </p:txBody>
      </p:sp>
      <p:pic>
        <p:nvPicPr>
          <p:cNvPr id="3074" name="Picture 2" descr="https://total3d.ru/media/2014/06/Cuar%C3%B3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687" y="1700808"/>
            <a:ext cx="345062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794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600200"/>
            <a:ext cx="4355976" cy="5257800"/>
          </a:xfrm>
        </p:spPr>
        <p:txBody>
          <a:bodyPr>
            <a:normAutofit/>
          </a:bodyPr>
          <a:lstStyle/>
          <a:p>
            <a:pPr marL="0" indent="0" fontAlgn="auto">
              <a:spcBef>
                <a:spcPts val="0"/>
              </a:spcBef>
              <a:spcAft>
                <a:spcPts val="0"/>
              </a:spcAft>
              <a:buNone/>
              <a:defRPr/>
            </a:pPr>
            <a:r>
              <a:rPr lang="ru-RU" sz="2400" dirty="0"/>
              <a:t>Поляризационные микроскопы</a:t>
            </a:r>
          </a:p>
          <a:p>
            <a:pPr marL="0" indent="0" fontAlgn="auto">
              <a:spcBef>
                <a:spcPts val="0"/>
              </a:spcBef>
              <a:spcAft>
                <a:spcPts val="0"/>
              </a:spcAft>
              <a:buNone/>
              <a:defRPr/>
            </a:pPr>
            <a:r>
              <a:rPr lang="ru-RU" sz="2400" dirty="0"/>
              <a:t>В основе принципа действия поляризационных микроскопов лежит получение изображения исследуемого объекта при его облучении поляризационными лучами, которые в свою очередь должны быть сгенерированы из обычного света с помощью специального прибора — поляризатора.</a:t>
            </a:r>
          </a:p>
          <a:p>
            <a:pPr marL="0" indent="0">
              <a:buNone/>
            </a:pPr>
            <a:endParaRPr lang="ru-RU" dirty="0"/>
          </a:p>
        </p:txBody>
      </p:sp>
      <p:pic>
        <p:nvPicPr>
          <p:cNvPr id="4098" name="Picture 2" descr="https://sc02.alicdn.com/kf/HTB1IAd4sQCWBuNjy0Faq6xUlXXa4/Digital-Biological-Polarizing-Microscope-With-Promotion-P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165" y="2126189"/>
            <a:ext cx="4320479"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9503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600200"/>
            <a:ext cx="6084168" cy="5257800"/>
          </a:xfrm>
        </p:spPr>
        <p:txBody>
          <a:bodyPr>
            <a:noAutofit/>
          </a:bodyPr>
          <a:lstStyle/>
          <a:p>
            <a:pPr marL="0" indent="0">
              <a:buNone/>
            </a:pPr>
            <a:r>
              <a:rPr lang="ru-RU" sz="2400" dirty="0"/>
              <a:t>Очки с </a:t>
            </a:r>
            <a:r>
              <a:rPr lang="ru-RU" sz="2400" dirty="0" smtClean="0"/>
              <a:t>поляризацией, </a:t>
            </a:r>
            <a:r>
              <a:rPr lang="ru-RU" sz="2400" dirty="0"/>
              <a:t>могут не только спасти от яркого света. Благодаря им глаз способен более чётко видеть картинку, которая была засвечена солнечными лучами, при этом происходит корректировка всех возникших искажений</a:t>
            </a:r>
            <a:r>
              <a:rPr lang="ru-RU" sz="2400" dirty="0" smtClean="0"/>
              <a:t>. </a:t>
            </a:r>
            <a:r>
              <a:rPr lang="ru-RU" sz="2400" dirty="0"/>
              <a:t>Поляризованная поверхность представляет собой материал, который покрыт защитной тонкой плёнкой. При попадании ультрафиолетовых лучей на поверхностный слой, лучи им поглощаются. В результате человеку видны лишь вертикально направленные волны света, которые не образуют помех при рассмотрении объектов.</a:t>
            </a:r>
          </a:p>
        </p:txBody>
      </p:sp>
      <p:pic>
        <p:nvPicPr>
          <p:cNvPr id="5122" name="Picture 2" descr="https://im0-tub-ru.yandex.net/i?id=76f2ed6a3a10b584176ea5f2d2fe0b68-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197" y="2492896"/>
            <a:ext cx="331080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47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484784"/>
            <a:ext cx="2915816" cy="5373216"/>
          </a:xfrm>
        </p:spPr>
        <p:txBody>
          <a:bodyPr>
            <a:normAutofit/>
          </a:bodyPr>
          <a:lstStyle/>
          <a:p>
            <a:pPr marL="0" indent="0">
              <a:buNone/>
            </a:pPr>
            <a:r>
              <a:rPr lang="ru-RU" sz="2400" dirty="0"/>
              <a:t>Поляризованный свет используют также в жидкокристаллических дисплеях, принцип работы которого основан на вращении плоскости поляризации и изменении интенсивности световой волны в соответствии с законом </a:t>
            </a:r>
            <a:r>
              <a:rPr lang="ru-RU" sz="2400" dirty="0" err="1"/>
              <a:t>Малюса</a:t>
            </a:r>
            <a:r>
              <a:rPr lang="ru-RU" sz="2400" dirty="0"/>
              <a:t>.</a:t>
            </a:r>
          </a:p>
        </p:txBody>
      </p:sp>
      <p:pic>
        <p:nvPicPr>
          <p:cNvPr id="6146" name="Picture 2" descr="https://avatars.mds.yandex.net/get-mpic/96484/img_id1485799642886706376/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573876"/>
            <a:ext cx="5904409" cy="495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724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620688"/>
            <a:ext cx="8153400" cy="598512"/>
          </a:xfrm>
        </p:spPr>
        <p:txBody>
          <a:bodyPr>
            <a:normAutofit fontScale="90000"/>
          </a:bodyPr>
          <a:lstStyle/>
          <a:p>
            <a:pPr algn="ctr"/>
            <a:r>
              <a:rPr lang="ru-RU" b="1" dirty="0" smtClean="0"/>
              <a:t>История открытия</a:t>
            </a:r>
            <a:r>
              <a:rPr lang="ru-RU" b="1" dirty="0"/>
              <a:t/>
            </a:r>
            <a:br>
              <a:rPr lang="ru-RU" b="1" dirty="0"/>
            </a:br>
            <a:endParaRPr lang="ru-RU" b="1" dirty="0"/>
          </a:p>
        </p:txBody>
      </p:sp>
      <p:sp>
        <p:nvSpPr>
          <p:cNvPr id="3" name="Объект 2"/>
          <p:cNvSpPr>
            <a:spLocks noGrp="1"/>
          </p:cNvSpPr>
          <p:nvPr>
            <p:ph sz="quarter" idx="1"/>
          </p:nvPr>
        </p:nvSpPr>
        <p:spPr>
          <a:xfrm>
            <a:off x="0" y="1600200"/>
            <a:ext cx="3851920" cy="5257800"/>
          </a:xfrm>
        </p:spPr>
        <p:txBody>
          <a:bodyPr>
            <a:normAutofit/>
          </a:bodyPr>
          <a:lstStyle/>
          <a:p>
            <a:pPr marL="0" indent="0">
              <a:buNone/>
            </a:pPr>
            <a:r>
              <a:rPr lang="ru-RU" sz="2400" dirty="0"/>
              <a:t>Еще в конце XVII века было обнаружено, что кристалл исландского шпата (CaCO3)(CaCO3) обладает свойством, позволяющим ему раздваивать проходящие сквозь него лучи. Данное явление было названо двойным лучепреломлением</a:t>
            </a:r>
          </a:p>
        </p:txBody>
      </p:sp>
      <p:pic>
        <p:nvPicPr>
          <p:cNvPr id="1026" name="Picture 2" descr="Поляризация св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994" y="2060848"/>
            <a:ext cx="507939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34587"/>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600200"/>
            <a:ext cx="6228184" cy="5257800"/>
          </a:xfrm>
        </p:spPr>
        <p:txBody>
          <a:bodyPr>
            <a:normAutofit lnSpcReduction="10000"/>
          </a:bodyPr>
          <a:lstStyle/>
          <a:p>
            <a:pPr marL="0" indent="0">
              <a:buNone/>
            </a:pPr>
            <a:r>
              <a:rPr lang="ru-RU" sz="2400" dirty="0"/>
              <a:t>Поляризованный свет прибора </a:t>
            </a:r>
            <a:r>
              <a:rPr lang="ru-RU" sz="2400" dirty="0" err="1"/>
              <a:t>Биоптрон</a:t>
            </a:r>
            <a:r>
              <a:rPr lang="ru-RU" sz="2400" dirty="0"/>
              <a:t> оказывает регулирующее действие на многие физиологические процессы в организме, на иммунную систему, обладает противовоспалительным, иммуномодулирующим, анальгезирующим действием, стимулирует регенерацию тканей. Под влиянием поляризованного света увеличивается энергетическая активность клеточной мембраны, поглощение кислорода тканями, улучшаются реологические свойства крови и микроциркуляция, </a:t>
            </a:r>
            <a:r>
              <a:rPr lang="ru-RU" sz="2400" dirty="0" err="1"/>
              <a:t>газообменная</a:t>
            </a:r>
            <a:r>
              <a:rPr lang="ru-RU" sz="2400" dirty="0"/>
              <a:t> и транспортная функция крови, изменяется функциональная активность всех циркулирующих лейкоцитов.</a:t>
            </a:r>
          </a:p>
          <a:p>
            <a:pPr marL="0" indent="0">
              <a:buNone/>
            </a:pPr>
            <a:endParaRPr lang="ru-RU" sz="2400" dirty="0"/>
          </a:p>
        </p:txBody>
      </p:sp>
      <p:pic>
        <p:nvPicPr>
          <p:cNvPr id="7170" name="Picture 2" descr="Описание приборов Биоптрон и их лечебного действия, страница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72816"/>
            <a:ext cx="2304256" cy="28051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Описание приборов Биоптрон и их лечебного действия, страница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129" y="4725144"/>
            <a:ext cx="1962429" cy="186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78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600200"/>
            <a:ext cx="5724128" cy="5257800"/>
          </a:xfrm>
        </p:spPr>
        <p:txBody>
          <a:bodyPr>
            <a:noAutofit/>
          </a:bodyPr>
          <a:lstStyle/>
          <a:p>
            <a:pPr marL="0" indent="0">
              <a:buNone/>
            </a:pPr>
            <a:r>
              <a:rPr lang="ru-RU" sz="2400" dirty="0" smtClean="0"/>
              <a:t>Первое</a:t>
            </a:r>
            <a:r>
              <a:rPr lang="ru-RU" sz="2400" dirty="0"/>
              <a:t>, о чем можно рассказать без каких – либо натяжек, по поводу применения, это </a:t>
            </a:r>
            <a:r>
              <a:rPr lang="ru-RU" sz="2400" dirty="0" err="1"/>
              <a:t>электромонохромные</a:t>
            </a:r>
            <a:r>
              <a:rPr lang="ru-RU" sz="2400" dirty="0"/>
              <a:t> зеркала заднего вида. Такие зеркала часто применяются как салонные зеркала заднего вида, в </a:t>
            </a:r>
            <a:r>
              <a:rPr lang="ru-RU" sz="2400" dirty="0" err="1"/>
              <a:t>топовых</a:t>
            </a:r>
            <a:r>
              <a:rPr lang="ru-RU" sz="2400" dirty="0"/>
              <a:t> версиях автомобилей, для того, чтобы избавить водителя от возможного ослепления, в случае если свет от сзади едущего автомобиля попадет в зеркало. В этом случае зеркало автоматически затемняется, ограничивая падение и отражение светового потока на его поверхность.</a:t>
            </a:r>
          </a:p>
        </p:txBody>
      </p:sp>
      <p:pic>
        <p:nvPicPr>
          <p:cNvPr id="1028" name="Picture 4" descr="https://a.d-cd.net/968d459s-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672" y="1628800"/>
            <a:ext cx="333257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d-cd.net/c87a395s-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951" y="4005064"/>
            <a:ext cx="3500287" cy="262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19609"/>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0" y="1600200"/>
            <a:ext cx="3779912" cy="5257800"/>
          </a:xfrm>
        </p:spPr>
        <p:txBody>
          <a:bodyPr>
            <a:normAutofit/>
          </a:bodyPr>
          <a:lstStyle/>
          <a:p>
            <a:pPr marL="0" indent="0">
              <a:buNone/>
            </a:pPr>
            <a:r>
              <a:rPr lang="ru-RU" sz="2400" dirty="0" smtClean="0"/>
              <a:t>Ещё </a:t>
            </a:r>
            <a:r>
              <a:rPr lang="ru-RU" sz="2400" dirty="0"/>
              <a:t>одним вариантом использования поляризации может быть использование этого эффекта для электронной тонировки автомобиля. «Включая» поляризацию можно изменять затемнение стекла, тем самым создавая эффект его тонировки. </a:t>
            </a:r>
          </a:p>
        </p:txBody>
      </p:sp>
      <p:pic>
        <p:nvPicPr>
          <p:cNvPr id="2050" name="Picture 2" descr="https://mensdrive.ru/wp-content/uploads/2018/05/elektronnaya-tonirovk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628801"/>
            <a:ext cx="496855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Электро тонировка стекла автомобиля своими рук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63512"/>
            <a:ext cx="4502286" cy="274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9615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Применение</a:t>
            </a:r>
            <a:endParaRPr lang="ru-RU" b="1" dirty="0"/>
          </a:p>
        </p:txBody>
      </p:sp>
      <p:sp>
        <p:nvSpPr>
          <p:cNvPr id="3" name="Объект 2"/>
          <p:cNvSpPr>
            <a:spLocks noGrp="1"/>
          </p:cNvSpPr>
          <p:nvPr>
            <p:ph sz="quarter" idx="1"/>
          </p:nvPr>
        </p:nvSpPr>
        <p:spPr>
          <a:xfrm>
            <a:off x="-1" y="1484784"/>
            <a:ext cx="5379863" cy="5373216"/>
          </a:xfrm>
        </p:spPr>
        <p:txBody>
          <a:bodyPr>
            <a:noAutofit/>
          </a:bodyPr>
          <a:lstStyle/>
          <a:p>
            <a:pPr marL="0" indent="0">
              <a:buNone/>
            </a:pPr>
            <a:r>
              <a:rPr lang="ru-RU" sz="2000" dirty="0"/>
              <a:t>Следующим практичным возможным применением, до которого так до сих пор массово и </a:t>
            </a:r>
            <a:r>
              <a:rPr lang="ru-RU" sz="2000" dirty="0" smtClean="0"/>
              <a:t> </a:t>
            </a:r>
            <a:r>
              <a:rPr lang="ru-RU" sz="2000" dirty="0"/>
              <a:t>не дошла автомобильная промышленность, является применение явления поляризации для ограничения светового потока от встречного света фар. </a:t>
            </a:r>
            <a:r>
              <a:rPr lang="ru-RU" sz="2000" dirty="0" smtClean="0"/>
              <a:t>Головные </a:t>
            </a:r>
            <a:r>
              <a:rPr lang="ru-RU" sz="2000" dirty="0"/>
              <a:t>блок - фары автомобилей должны выпускаться с поляризационным покрытием, в этом случае свет идущий от них уже будет поляризованный горизонтально или вертикально. Также необходимо предусмотреть и аналогичный электронный поляризатор и в лобовом стекле. В итоге, при включении электронного поляризатора в лобовом стекле можно ограничить свет идущий от фар встречного автомобиля. </a:t>
            </a:r>
          </a:p>
        </p:txBody>
      </p:sp>
      <p:pic>
        <p:nvPicPr>
          <p:cNvPr id="3074" name="Picture 2" descr="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060848"/>
            <a:ext cx="374441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600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971600" y="332656"/>
            <a:ext cx="7269088" cy="4032448"/>
          </a:xfrm>
        </p:spPr>
        <p:txBody>
          <a:bodyPr>
            <a:normAutofit/>
          </a:bodyPr>
          <a:lstStyle/>
          <a:p>
            <a:pPr algn="ctr"/>
            <a:r>
              <a:rPr lang="ru-RU" sz="6600" dirty="0" smtClean="0"/>
              <a:t>Спасибо за внимание</a:t>
            </a:r>
            <a:endParaRPr lang="ru-RU" sz="6600" dirty="0"/>
          </a:p>
        </p:txBody>
      </p:sp>
    </p:spTree>
    <p:extLst>
      <p:ext uri="{BB962C8B-B14F-4D97-AF65-F5344CB8AC3E}">
        <p14:creationId xmlns:p14="http://schemas.microsoft.com/office/powerpoint/2010/main" val="2804916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История открытия</a:t>
            </a:r>
            <a:endParaRPr lang="ru-RU" b="1" dirty="0"/>
          </a:p>
        </p:txBody>
      </p:sp>
      <p:sp>
        <p:nvSpPr>
          <p:cNvPr id="3" name="Объект 2"/>
          <p:cNvSpPr>
            <a:spLocks noGrp="1"/>
          </p:cNvSpPr>
          <p:nvPr>
            <p:ph sz="quarter" idx="1"/>
          </p:nvPr>
        </p:nvSpPr>
        <p:spPr>
          <a:xfrm>
            <a:off x="0" y="1484784"/>
            <a:ext cx="6732240" cy="5373216"/>
          </a:xfrm>
        </p:spPr>
        <p:txBody>
          <a:bodyPr>
            <a:normAutofit fontScale="85000" lnSpcReduction="20000"/>
          </a:bodyPr>
          <a:lstStyle/>
          <a:p>
            <a:pPr marL="0" indent="0">
              <a:buNone/>
            </a:pPr>
            <a:r>
              <a:rPr lang="ru-RU" dirty="0" smtClean="0"/>
              <a:t>Гюйгенс, </a:t>
            </a:r>
            <a:r>
              <a:rPr lang="ru-RU" dirty="0"/>
              <a:t>пропуская оба луча, вышедшие из кристалла исландского шпата, сквозь второй такой же кристалл. Оказалось, что если оптические оси обоих кристаллов параллельны, то дальнейшего разложения этих лучей уже не происходит. Если же второй ромбоэдр повернуть на 180 градусов вокруг направления распространения обыкновенного луча, то при прохождении через второй кристалл необыкновенный луч претерпевает сдвиг в направлении, противоположном сдвигу в первом кристалле, и из такой системы оба луча выйдут соединёнными в один пучок. Выяснилось также, что в зависимости от величины угла между оптическими осями кристаллов изменяется интенсивность обыкновенного и необыкновенного лучей.</a:t>
            </a:r>
          </a:p>
        </p:txBody>
      </p:sp>
      <p:pic>
        <p:nvPicPr>
          <p:cNvPr id="1026" name="Picture 2" descr="Calcite-HU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2060848"/>
            <a:ext cx="223837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94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История открытия</a:t>
            </a:r>
            <a:endParaRPr lang="ru-RU" b="1" dirty="0"/>
          </a:p>
        </p:txBody>
      </p:sp>
      <p:sp>
        <p:nvSpPr>
          <p:cNvPr id="3" name="Объект 2"/>
          <p:cNvSpPr>
            <a:spLocks noGrp="1"/>
          </p:cNvSpPr>
          <p:nvPr>
            <p:ph sz="quarter" idx="1"/>
          </p:nvPr>
        </p:nvSpPr>
        <p:spPr>
          <a:xfrm>
            <a:off x="0" y="1484784"/>
            <a:ext cx="5364088" cy="5373216"/>
          </a:xfrm>
        </p:spPr>
        <p:txBody>
          <a:bodyPr>
            <a:noAutofit/>
          </a:bodyPr>
          <a:lstStyle/>
          <a:p>
            <a:pPr marL="0" indent="0">
              <a:buNone/>
            </a:pPr>
            <a:r>
              <a:rPr lang="ru-RU" sz="2400" dirty="0"/>
              <a:t>Через двадцать лет после опытов Э. </a:t>
            </a:r>
            <a:r>
              <a:rPr lang="ru-RU" sz="2400" dirty="0" err="1"/>
              <a:t>Бартолина</a:t>
            </a:r>
            <a:r>
              <a:rPr lang="ru-RU" sz="2400" dirty="0"/>
              <a:t> его открытие привлекло внимание нидерландского учёного </a:t>
            </a:r>
            <a:r>
              <a:rPr lang="ru-RU" sz="2400" dirty="0" err="1"/>
              <a:t>Христиана</a:t>
            </a:r>
            <a:r>
              <a:rPr lang="ru-RU" sz="2400" dirty="0"/>
              <a:t> Гюйгенса. Он сам начал исследовать свойства кристаллов исландского шпата и дал объяснение явлению двойного лучепреломления на основе своей волновой теории света. При этом он ввёл важное понятие оптической оси кристалла, при вращении вокруг которой отсутствует анизотропия свойств кристалла, то есть их зависимость от </a:t>
            </a:r>
            <a:r>
              <a:rPr lang="ru-RU" sz="2400" dirty="0" smtClean="0"/>
              <a:t>направления.</a:t>
            </a:r>
            <a:endParaRPr lang="ru-RU" sz="2400" dirty="0"/>
          </a:p>
        </p:txBody>
      </p:sp>
      <p:pic>
        <p:nvPicPr>
          <p:cNvPr id="3074" name="Picture 2" descr="Christiaan-huygen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3371366" cy="408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48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История открытия</a:t>
            </a:r>
            <a:endParaRPr lang="ru-RU" b="1" dirty="0"/>
          </a:p>
        </p:txBody>
      </p:sp>
      <p:sp>
        <p:nvSpPr>
          <p:cNvPr id="3" name="Объект 2"/>
          <p:cNvSpPr>
            <a:spLocks noGrp="1"/>
          </p:cNvSpPr>
          <p:nvPr>
            <p:ph sz="quarter" idx="1"/>
          </p:nvPr>
        </p:nvSpPr>
        <p:spPr>
          <a:xfrm>
            <a:off x="0" y="1600200"/>
            <a:ext cx="6732240" cy="5257800"/>
          </a:xfrm>
        </p:spPr>
        <p:txBody>
          <a:bodyPr tIns="0" bIns="0">
            <a:noAutofit/>
          </a:bodyPr>
          <a:lstStyle/>
          <a:p>
            <a:pPr marL="0" indent="0" defTabSz="360000">
              <a:spcBef>
                <a:spcPts val="0"/>
              </a:spcBef>
              <a:buNone/>
            </a:pPr>
            <a:r>
              <a:rPr lang="ru-RU" sz="2400" dirty="0"/>
              <a:t>В 1808 г. французский физик </a:t>
            </a:r>
            <a:r>
              <a:rPr lang="ru-RU" sz="2400" dirty="0" err="1"/>
              <a:t>Этьен</a:t>
            </a:r>
            <a:r>
              <a:rPr lang="ru-RU" sz="2400" dirty="0"/>
              <a:t> Луи </a:t>
            </a:r>
            <a:r>
              <a:rPr lang="ru-RU" sz="2400" dirty="0" err="1"/>
              <a:t>Малюс</a:t>
            </a:r>
            <a:r>
              <a:rPr lang="ru-RU" sz="2400" dirty="0"/>
              <a:t>, глядя сквозь кусок исландского шпата на блестевшие в лучах заходящего солнца </a:t>
            </a:r>
            <a:r>
              <a:rPr lang="ru-RU" sz="2400" dirty="0" smtClean="0"/>
              <a:t>окна, заметил</a:t>
            </a:r>
            <a:r>
              <a:rPr lang="ru-RU" sz="2400" dirty="0"/>
              <a:t>, что при определённом положении кристалла было видно только одно изображение. На основании этого и других опытов и опираясь на корпускулярную теорию света Ньютона, он предположил, что корпускулы в солнечном свете ориентированы беспорядочно, но после отражения от какой-либо поверхности или прохождения сквозь анизотропный кристалл они приобретают определённую ориентацию. Такой «упорядоченный» свет он назвал поляризованным.</a:t>
            </a:r>
          </a:p>
          <a:p>
            <a:pPr marL="0" indent="0">
              <a:spcBef>
                <a:spcPts val="200"/>
              </a:spcBef>
              <a:buNone/>
            </a:pPr>
            <a:endParaRPr lang="ru-RU" sz="2400" dirty="0"/>
          </a:p>
        </p:txBody>
      </p:sp>
      <p:pic>
        <p:nvPicPr>
          <p:cNvPr id="2050" name="Picture 2" descr="Etienne-Louis Ma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178" y="1484784"/>
            <a:ext cx="2450736" cy="394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00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Становление волновой </a:t>
            </a:r>
            <a:r>
              <a:rPr lang="ru-RU" b="1" dirty="0" smtClean="0"/>
              <a:t>теории</a:t>
            </a:r>
            <a:endParaRPr lang="ru-RU" dirty="0"/>
          </a:p>
        </p:txBody>
      </p:sp>
      <p:sp>
        <p:nvSpPr>
          <p:cNvPr id="3" name="Объект 2"/>
          <p:cNvSpPr>
            <a:spLocks noGrp="1"/>
          </p:cNvSpPr>
          <p:nvPr>
            <p:ph sz="quarter" idx="1"/>
          </p:nvPr>
        </p:nvSpPr>
        <p:spPr>
          <a:xfrm>
            <a:off x="0" y="1628800"/>
            <a:ext cx="4067944" cy="5229200"/>
          </a:xfrm>
        </p:spPr>
        <p:txBody>
          <a:bodyPr>
            <a:normAutofit fontScale="92500"/>
          </a:bodyPr>
          <a:lstStyle/>
          <a:p>
            <a:pPr marL="0" indent="0">
              <a:buNone/>
            </a:pPr>
            <a:r>
              <a:rPr lang="ru-RU" sz="2600" dirty="0"/>
              <a:t>Опыты английского физика Т. Юнга по исследованию явления интерференции и </a:t>
            </a:r>
            <a:r>
              <a:rPr lang="ru-RU" sz="2600" dirty="0" smtClean="0"/>
              <a:t>дифракции.</a:t>
            </a:r>
            <a:r>
              <a:rPr lang="en-US" sz="2600" dirty="0" smtClean="0"/>
              <a:t> </a:t>
            </a:r>
            <a:r>
              <a:rPr lang="ru-RU" sz="2600" dirty="0" smtClean="0"/>
              <a:t>Исчерпывающее </a:t>
            </a:r>
            <a:r>
              <a:rPr lang="ru-RU" sz="2600" dirty="0"/>
              <a:t>объяснение этих явлений могло быть дано только на основе волновой теории. Измеряя ширину интерференционных полос, Юнг в 1802 г. впервые определил длины световых волн для разных цветов, хотя эти измерения и не были точными.</a:t>
            </a:r>
          </a:p>
          <a:p>
            <a:pPr marL="0" indent="0">
              <a:buNone/>
            </a:pPr>
            <a:endParaRPr lang="ru-RU" dirty="0"/>
          </a:p>
          <a:p>
            <a:pPr marL="0" indent="0">
              <a:buNone/>
            </a:pPr>
            <a:endParaRPr lang="ru-RU" dirty="0"/>
          </a:p>
        </p:txBody>
      </p:sp>
      <p:pic>
        <p:nvPicPr>
          <p:cNvPr id="2050" name="Picture 2" descr="Физики воспроизвели опыт Юнга по интерференции света на двух щеля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28800"/>
            <a:ext cx="4663392" cy="386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4062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20688"/>
            <a:ext cx="9036496" cy="792088"/>
          </a:xfrm>
        </p:spPr>
        <p:txBody>
          <a:bodyPr>
            <a:noAutofit/>
          </a:bodyPr>
          <a:lstStyle/>
          <a:p>
            <a:pPr algn="ctr"/>
            <a:r>
              <a:rPr lang="ru-RU" sz="4200" b="1" dirty="0"/>
              <a:t>Опыт французского физика О. Френеля</a:t>
            </a:r>
            <a:r>
              <a:rPr lang="ru-RU" sz="4200" dirty="0"/>
              <a:t/>
            </a:r>
            <a:br>
              <a:rPr lang="ru-RU" sz="4200" dirty="0"/>
            </a:br>
            <a:endParaRPr lang="ru-RU" sz="4200" dirty="0"/>
          </a:p>
        </p:txBody>
      </p:sp>
      <p:sp>
        <p:nvSpPr>
          <p:cNvPr id="3" name="Объект 2"/>
          <p:cNvSpPr>
            <a:spLocks noGrp="1"/>
          </p:cNvSpPr>
          <p:nvPr>
            <p:ph sz="quarter" idx="1"/>
          </p:nvPr>
        </p:nvSpPr>
        <p:spPr>
          <a:xfrm>
            <a:off x="0" y="1700808"/>
            <a:ext cx="4104456" cy="4896544"/>
          </a:xfrm>
        </p:spPr>
        <p:txBody>
          <a:bodyPr>
            <a:normAutofit fontScale="92500"/>
          </a:bodyPr>
          <a:lstStyle/>
          <a:p>
            <a:pPr marL="0" indent="0">
              <a:buNone/>
            </a:pPr>
            <a:r>
              <a:rPr lang="ru-RU" sz="2600" dirty="0"/>
              <a:t>О</a:t>
            </a:r>
            <a:r>
              <a:rPr lang="ru-RU" sz="2600" dirty="0" smtClean="0"/>
              <a:t>пыт</a:t>
            </a:r>
            <a:r>
              <a:rPr lang="ru-RU" sz="2600" dirty="0"/>
              <a:t>, аналогичный опыту Юнга, </a:t>
            </a:r>
            <a:r>
              <a:rPr lang="ru-RU" sz="2600" dirty="0" smtClean="0"/>
              <a:t>был </a:t>
            </a:r>
            <a:r>
              <a:rPr lang="ru-RU" sz="2600" dirty="0"/>
              <a:t>осуществлен О. Френелем в 1816 г</a:t>
            </a:r>
            <a:r>
              <a:rPr lang="ru-RU" sz="2600" dirty="0" smtClean="0"/>
              <a:t>. </a:t>
            </a:r>
            <a:r>
              <a:rPr lang="ru-RU" sz="2600" dirty="0"/>
              <a:t>Две когерентные световые волны получаются в результате отражения от двух зеркал </a:t>
            </a:r>
            <a:r>
              <a:rPr lang="ru-RU" sz="2600" i="1" dirty="0"/>
              <a:t>М</a:t>
            </a:r>
            <a:r>
              <a:rPr lang="ru-RU" sz="2600" dirty="0"/>
              <a:t> и </a:t>
            </a:r>
            <a:r>
              <a:rPr lang="ru-RU" sz="2600" i="1" dirty="0"/>
              <a:t>N</a:t>
            </a:r>
            <a:r>
              <a:rPr lang="ru-RU" sz="2600" dirty="0"/>
              <a:t>, плоскости которых наклонены под небольшим углом φ друг к другу</a:t>
            </a:r>
            <a:r>
              <a:rPr lang="ru-RU" sz="2600" dirty="0" smtClean="0"/>
              <a:t>.</a:t>
            </a:r>
            <a:r>
              <a:rPr lang="ru-RU" sz="2600" dirty="0"/>
              <a:t> Источником служит узкая ярко освещенная щель </a:t>
            </a:r>
            <a:r>
              <a:rPr lang="ru-RU" sz="2600" i="1" dirty="0"/>
              <a:t>S</a:t>
            </a:r>
            <a:r>
              <a:rPr lang="ru-RU" sz="2600" dirty="0"/>
              <a:t>, параллельная ребру между зеркалами. </a:t>
            </a:r>
          </a:p>
          <a:p>
            <a:pPr marL="0" indent="0">
              <a:buNone/>
            </a:pPr>
            <a:endParaRPr lang="ru-RU" sz="2600" dirty="0"/>
          </a:p>
        </p:txBody>
      </p:sp>
      <p:pic>
        <p:nvPicPr>
          <p:cNvPr id="4" name="Рисунок 3"/>
          <p:cNvPicPr/>
          <p:nvPr/>
        </p:nvPicPr>
        <p:blipFill rotWithShape="1">
          <a:blip r:embed="rId2" cstate="print">
            <a:extLst>
              <a:ext uri="{28A0092B-C50C-407E-A947-70E740481C1C}">
                <a14:useLocalDpi xmlns:a14="http://schemas.microsoft.com/office/drawing/2010/main" val="0"/>
              </a:ext>
            </a:extLst>
          </a:blip>
          <a:srcRect t="5348"/>
          <a:stretch/>
        </p:blipFill>
        <p:spPr bwMode="auto">
          <a:xfrm>
            <a:off x="4211960" y="2132856"/>
            <a:ext cx="4756542" cy="30268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4613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153400" cy="990600"/>
          </a:xfrm>
        </p:spPr>
        <p:txBody>
          <a:bodyPr>
            <a:normAutofit fontScale="90000"/>
          </a:bodyPr>
          <a:lstStyle/>
          <a:p>
            <a:pPr algn="ctr"/>
            <a:r>
              <a:rPr lang="ru-RU" b="1" dirty="0" err="1"/>
              <a:t>Бипризма</a:t>
            </a:r>
            <a:r>
              <a:rPr lang="ru-RU" b="1" dirty="0"/>
              <a:t> Френеля</a:t>
            </a:r>
            <a:r>
              <a:rPr lang="ru-RU" dirty="0"/>
              <a:t/>
            </a:r>
            <a:br>
              <a:rPr lang="ru-RU" dirty="0"/>
            </a:br>
            <a:endParaRPr lang="ru-RU" dirty="0"/>
          </a:p>
        </p:txBody>
      </p:sp>
      <p:sp>
        <p:nvSpPr>
          <p:cNvPr id="3" name="Объект 2"/>
          <p:cNvSpPr>
            <a:spLocks noGrp="1"/>
          </p:cNvSpPr>
          <p:nvPr>
            <p:ph sz="quarter" idx="1"/>
          </p:nvPr>
        </p:nvSpPr>
        <p:spPr>
          <a:xfrm>
            <a:off x="22836" y="1484784"/>
            <a:ext cx="4981212" cy="5184576"/>
          </a:xfrm>
        </p:spPr>
        <p:txBody>
          <a:bodyPr>
            <a:normAutofit fontScale="92500" lnSpcReduction="20000"/>
          </a:bodyPr>
          <a:lstStyle/>
          <a:p>
            <a:pPr marL="0" indent="0">
              <a:buNone/>
            </a:pPr>
            <a:r>
              <a:rPr lang="ru-RU" sz="2600" dirty="0" smtClean="0"/>
              <a:t>В данном интерференционном опыте, также предложенном Френелем, для разделения исходной световой волны на две используют призму с углом при вершине, близким к 180°.Источником света служит ярко освещенная узкая щель </a:t>
            </a:r>
            <a:r>
              <a:rPr lang="ru-RU" sz="2600" i="1" dirty="0" smtClean="0"/>
              <a:t>S</a:t>
            </a:r>
            <a:r>
              <a:rPr lang="ru-RU" sz="2600" dirty="0" smtClean="0"/>
              <a:t>, параллельная преломляющему ребру </a:t>
            </a:r>
            <a:r>
              <a:rPr lang="ru-RU" sz="2600" dirty="0" err="1" smtClean="0"/>
              <a:t>бипризмы</a:t>
            </a:r>
            <a:r>
              <a:rPr lang="ru-RU" sz="2600" dirty="0" smtClean="0"/>
              <a:t>. </a:t>
            </a:r>
            <a:r>
              <a:rPr lang="ru-RU" sz="2600" dirty="0"/>
              <a:t>В 1676 </a:t>
            </a:r>
            <a:r>
              <a:rPr lang="ru-RU" sz="2600" dirty="0" err="1"/>
              <a:t>Рёмер</a:t>
            </a:r>
            <a:r>
              <a:rPr lang="ru-RU" sz="2600" dirty="0"/>
              <a:t> подсчитал, что скорость света составляет 219911 километров в секунду. </a:t>
            </a:r>
            <a:r>
              <a:rPr lang="ru-RU" sz="2600" dirty="0" smtClean="0"/>
              <a:t>А </a:t>
            </a:r>
            <a:r>
              <a:rPr lang="ru-RU" sz="2600" dirty="0"/>
              <a:t>в 1849 году французский физик </a:t>
            </a:r>
            <a:r>
              <a:rPr lang="ru-RU" sz="2600" dirty="0" err="1"/>
              <a:t>АрманФизо</a:t>
            </a:r>
            <a:r>
              <a:rPr lang="ru-RU" sz="2600" dirty="0"/>
              <a:t> получил, что скорость света равна 312873 километрам в секунду. </a:t>
            </a:r>
            <a:endParaRPr lang="ru-RU" sz="2600" dirty="0" smtClean="0"/>
          </a:p>
          <a:p>
            <a:pPr marL="0" indent="0">
              <a:buNone/>
            </a:pPr>
            <a:endParaRPr lang="ru-RU" dirty="0"/>
          </a:p>
        </p:txBody>
      </p:sp>
      <p:pic>
        <p:nvPicPr>
          <p:cNvPr id="1026" name="Picture 2" descr="https://sun9-15.userapi.com/c206828/v206828386/12121a/acSiaLQty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712" y="2132856"/>
            <a:ext cx="4392488" cy="364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503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1138</TotalTime>
  <Words>1072</Words>
  <Application>Microsoft Office PowerPoint</Application>
  <PresentationFormat>Экран (4:3)</PresentationFormat>
  <Paragraphs>76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Обычная</vt:lpstr>
      <vt:lpstr>исследовательская работа по теме: Поляризация света</vt:lpstr>
      <vt:lpstr>Свет</vt:lpstr>
      <vt:lpstr>История открытия </vt:lpstr>
      <vt:lpstr>История открытия</vt:lpstr>
      <vt:lpstr>История открытия</vt:lpstr>
      <vt:lpstr>История открытия</vt:lpstr>
      <vt:lpstr>Становление волновой теории</vt:lpstr>
      <vt:lpstr>Опыт французского физика О. Френеля </vt:lpstr>
      <vt:lpstr>Бипризма Френеля </vt:lpstr>
      <vt:lpstr>Эксперимент Физо </vt:lpstr>
      <vt:lpstr>Результаты Физо </vt:lpstr>
      <vt:lpstr>Эксперимент Фуко </vt:lpstr>
      <vt:lpstr>Финальный аккорд в измерениях скорости света. </vt:lpstr>
      <vt:lpstr>Экспериментальное обнаружение электромагнитных волн </vt:lpstr>
      <vt:lpstr>Механическая модель </vt:lpstr>
      <vt:lpstr>Поперечность световых волн. Поляризация света. </vt:lpstr>
      <vt:lpstr>Виды поляризации</vt:lpstr>
      <vt:lpstr>Виды поляризации</vt:lpstr>
      <vt:lpstr>Основные законы поляризации</vt:lpstr>
      <vt:lpstr>Закон Малюса</vt:lpstr>
      <vt:lpstr>Закон Брюстера</vt:lpstr>
      <vt:lpstr>Двойное лучепреломление</vt:lpstr>
      <vt:lpstr>Дихроизм</vt:lpstr>
      <vt:lpstr>Закон Умова</vt:lpstr>
      <vt:lpstr>Поляризация света</vt:lpstr>
      <vt:lpstr>Применение</vt:lpstr>
      <vt:lpstr>Применение</vt:lpstr>
      <vt:lpstr>Применение</vt:lpstr>
      <vt:lpstr>Применение</vt:lpstr>
      <vt:lpstr>Применение</vt:lpstr>
      <vt:lpstr>Применение</vt:lpstr>
      <vt:lpstr>Применение</vt:lpstr>
      <vt:lpstr>Применение</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XTreme.ws</cp:lastModifiedBy>
  <cp:revision>42</cp:revision>
  <dcterms:created xsi:type="dcterms:W3CDTF">2020-05-13T08:55:18Z</dcterms:created>
  <dcterms:modified xsi:type="dcterms:W3CDTF">2020-05-22T14:30:11Z</dcterms:modified>
</cp:coreProperties>
</file>