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73" r:id="rId6"/>
    <p:sldId id="270" r:id="rId7"/>
    <p:sldId id="271" r:id="rId8"/>
    <p:sldId id="260" r:id="rId9"/>
    <p:sldId id="274" r:id="rId10"/>
    <p:sldId id="262" r:id="rId11"/>
    <p:sldId id="275" r:id="rId12"/>
    <p:sldId id="263" r:id="rId13"/>
    <p:sldId id="264" r:id="rId14"/>
    <p:sldId id="276" r:id="rId15"/>
    <p:sldId id="265" r:id="rId16"/>
    <p:sldId id="267" r:id="rId17"/>
    <p:sldId id="268" r:id="rId18"/>
    <p:sldId id="269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5" autoAdjust="0"/>
    <p:restoredTop sz="94637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0CAC-657E-4E43-94AC-EBCDA87B2D38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1104-76BF-4F6C-8508-7FC088B91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6078-B138-4DC8-BFB4-DC2EFFAF2B56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3B38-A10B-420B-9F30-A536EEA18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D1D4-48F2-4FEA-A66C-342D1EF304B4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B827B-A2F1-4FA2-823D-5FFB0F3FF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0095E-5F5F-4C49-BF5F-96EF88B9DAB1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C74C1-A240-460E-8BA1-0AA748409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31E8-2210-49EC-97C3-B55A9C6A2AF7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E404-08E8-4AD5-82DE-828AA348F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E320-2E17-43D7-B34A-6ACCA43AA45F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E50F3-05D9-4D17-A85F-2353006B4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E03F6-51CC-4878-936D-3F918B8B3BEC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D04D4-FD45-4674-AB73-8650B392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BB390-6B98-4941-9D33-E9BF2C25EAE7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ADC2-2DA0-48E9-A301-17819D77A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CE0C-CE8E-4458-BADE-744682523A66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83B16-32E3-4F50-B9AE-F0E7BC031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78941-BAC1-4CD5-9A0C-73E2BD0B76C5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1357-446A-4439-BC0E-4541ABF7E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E5123-81D5-4F6B-AADF-75E9448B2D86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164C-47B4-4887-A92C-071D0195A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B593D-FBE0-47A9-B5E2-5F7FC837843D}" type="datetimeFigureOut">
              <a:rPr lang="ru-RU"/>
              <a:pPr>
                <a:defRPr/>
              </a:pPr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6E522C-389E-4347-BBDF-1896B8620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785926"/>
            <a:ext cx="5643602" cy="2571750"/>
          </a:xfrm>
          <a:solidFill>
            <a:schemeClr val="bg1"/>
          </a:solidFill>
          <a:effec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 err="1" smtClean="0"/>
              <a:t>Орангутан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800" dirty="0" smtClean="0"/>
              <a:t>образ жизни, описание, среда и ареал обитания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357694"/>
            <a:ext cx="3000396" cy="6429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Выполнил учащийся 7Б класса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ЗОБОЛЕВ ДАНИЛА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5143512"/>
            <a:ext cx="2928958" cy="714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Анжеро-Судженск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2020г.</a:t>
            </a:r>
          </a:p>
        </p:txBody>
      </p:sp>
      <p:sp>
        <p:nvSpPr>
          <p:cNvPr id="2053" name="Прямоугольник 5"/>
          <p:cNvSpPr>
            <a:spLocks noChangeArrowheads="1"/>
          </p:cNvSpPr>
          <p:nvPr/>
        </p:nvSpPr>
        <p:spPr bwMode="auto">
          <a:xfrm>
            <a:off x="1785918" y="1285860"/>
            <a:ext cx="557216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МУНИЦИПАЛЬНОЕ БЮДЖЕТНОЕ ОБЩЕОБРАЗОВАТЕЛЬНОЕ УЧРЕЖДЕНИЕ «ОСНОВНАЯ ОБЩЕОБРАЗОВАТЕЛЬНАЯ ШКОЛА №17»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38" cy="655638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Arial" pitchFamily="34" charset="0"/>
                <a:cs typeface="Arial" pitchFamily="34" charset="0"/>
              </a:rPr>
              <a:t>РАЗМНОЖЕНИЕ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1071546"/>
            <a:ext cx="2786082" cy="36433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природе продолжительность жизни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орангутана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составляет приблизительно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30-40 лет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Половой зрелости самки достигают в 8-12 лет, самцы в 14-15 лет.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Самка рожает 1 раз в 3-4 года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всего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одного малыша, редко двух.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Зоопарки и океанариумы делятся снимками своих питомцев | Детеныш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142984"/>
            <a:ext cx="5320384" cy="40005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2910" y="5357826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Первый год жизни малыш практически полностью проводит на теле матери. Мать кормит малышей молоком до 3-4 лет.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Самец не принимает участия в воспитании детёнышей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714356"/>
            <a:ext cx="32147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Самка </a:t>
            </a:r>
            <a:r>
              <a:rPr lang="ru-RU" sz="2000" dirty="0" err="1" smtClean="0"/>
              <a:t>орангутана</a:t>
            </a:r>
            <a:r>
              <a:rPr lang="ru-RU" sz="2000" dirty="0" smtClean="0"/>
              <a:t> является </a:t>
            </a:r>
            <a:r>
              <a:rPr lang="ru-RU" sz="2000" b="1" dirty="0" smtClean="0"/>
              <a:t>образцовой мамой</a:t>
            </a:r>
            <a:r>
              <a:rPr lang="ru-RU" sz="2000" dirty="0" smtClean="0"/>
              <a:t>. Она нежно заботится о маленьком </a:t>
            </a:r>
            <a:r>
              <a:rPr lang="ru-RU" sz="2000" dirty="0" err="1" smtClean="0"/>
              <a:t>орангутане</a:t>
            </a:r>
            <a:r>
              <a:rPr lang="ru-RU" sz="2000" dirty="0" smtClean="0"/>
              <a:t>. До 3-4 лет детёныш орангутанга даже спит вместе с ней в одном гнезде на дереве. </a:t>
            </a:r>
          </a:p>
          <a:p>
            <a:endParaRPr lang="ru-RU" sz="2000" dirty="0"/>
          </a:p>
          <a:p>
            <a:r>
              <a:rPr lang="ru-RU" sz="2000" dirty="0" smtClean="0"/>
              <a:t>Мама тщательно следит за гигиеной малыша, облизывая его. </a:t>
            </a:r>
            <a:r>
              <a:rPr lang="ru-RU" sz="2000" b="1" dirty="0" smtClean="0"/>
              <a:t>До 5-8 лет детёныши живут с матерью</a:t>
            </a:r>
            <a:r>
              <a:rPr lang="ru-RU" sz="2000" dirty="0" smtClean="0"/>
              <a:t>, а затем покидают ее и начинают самостоятельную жизнь. </a:t>
            </a:r>
            <a:endParaRPr lang="ru-RU" sz="2000" dirty="0"/>
          </a:p>
        </p:txBody>
      </p:sp>
      <p:pic>
        <p:nvPicPr>
          <p:cNvPr id="41986" name="Picture 2" descr="ВЕК МЛЕКОПИТАЮЩИХ - Pongo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257" y="714356"/>
            <a:ext cx="3976181" cy="53657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38" cy="655638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Arial" pitchFamily="34" charset="0"/>
                <a:cs typeface="Arial" pitchFamily="34" charset="0"/>
              </a:rPr>
              <a:t>Особенности питания</a:t>
            </a:r>
          </a:p>
        </p:txBody>
      </p:sp>
      <p:sp>
        <p:nvSpPr>
          <p:cNvPr id="7171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71547"/>
            <a:ext cx="8572560" cy="5054616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Arial" pitchFamily="34" charset="0"/>
                <a:cs typeface="Arial" pitchFamily="34" charset="0"/>
              </a:rPr>
              <a:t>Основной рацион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орангутанов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листья и кора деревьев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Любят они и различные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фрукты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бананы, манго, инжир, не откажутся от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меда и орехов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Иногда употребляют в пищу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личинок и птичьи яйца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За едой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органгутаны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редко спускаются на землю. Пить они тоже предпочитают на деревьях – воду, собравшуюся в крупных листьях.</a:t>
            </a:r>
          </a:p>
        </p:txBody>
      </p:sp>
      <p:pic>
        <p:nvPicPr>
          <p:cNvPr id="7176" name="Picture 8" descr="Orangutans Borneo Indonesia - Travel and Wildlife Photography ..."/>
          <p:cNvPicPr>
            <a:picLocks noChangeAspect="1" noChangeArrowheads="1"/>
          </p:cNvPicPr>
          <p:nvPr/>
        </p:nvPicPr>
        <p:blipFill>
          <a:blip r:embed="rId3"/>
          <a:srcRect b="8995"/>
          <a:stretch>
            <a:fillRect/>
          </a:stretch>
        </p:blipFill>
        <p:spPr bwMode="auto">
          <a:xfrm>
            <a:off x="1428728" y="2857496"/>
            <a:ext cx="6286542" cy="37277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13" cy="655638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Arial" pitchFamily="34" charset="0"/>
                <a:cs typeface="Arial" pitchFamily="34" charset="0"/>
              </a:rPr>
              <a:t>Интеллект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2066" y="1071546"/>
            <a:ext cx="3643338" cy="335758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Орангутаны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очень умные животные. Между собой они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общаются звуками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которые  могут быть похожи на горловое пение или громкий устрашающий ор. Есть случаи, когда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орангутаны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проживающие в неволе,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научились общаться с человеком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 помощью знаков и жестов.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8" name="Picture 6" descr="Задумался | Публикации | Вокруг Св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4522463" cy="3357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4572008"/>
            <a:ext cx="8429684" cy="201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природных условиях приматы используют свой ум, создавая различные приспособления, помогающие им добраться до еды. Они легко </a:t>
            </a:r>
            <a:r>
              <a:rPr lang="ru-RU" sz="2000" b="1" dirty="0" smtClean="0"/>
              <a:t>заимствуют навыки друг друга</a:t>
            </a:r>
            <a:r>
              <a:rPr lang="ru-RU" sz="2000" dirty="0" smtClean="0"/>
              <a:t>, внимательно наблюдая за сородичами. Такая способность приводит к тому, что в разных регионах обитания эти приматы имеют разные поведенческие наклонности, по-разному добывают пищу и строят гнезда. </a:t>
            </a:r>
            <a:endParaRPr lang="ru-RU" sz="20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71480"/>
            <a:ext cx="3214710" cy="25003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неволе, при хорошем уходе, эти животные живут дольше, чем в природе —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 60 лет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этом, крайне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необходимо, чтобы обезьяны были чем-то заняты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Их интеллект должен использоваться.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этого работники зоопарков придумывают им различные занятия, игры.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Британские ученые частично расшифровали язык орангутанов - РИА ..."/>
          <p:cNvPicPr>
            <a:picLocks noChangeAspect="1" noChangeArrowheads="1"/>
          </p:cNvPicPr>
          <p:nvPr/>
        </p:nvPicPr>
        <p:blipFill>
          <a:blip r:embed="rId3"/>
          <a:srcRect l="2744" r="6720"/>
          <a:stretch>
            <a:fillRect/>
          </a:stretch>
        </p:blipFill>
        <p:spPr bwMode="auto">
          <a:xfrm>
            <a:off x="4071934" y="3571876"/>
            <a:ext cx="4714908" cy="2933699"/>
          </a:xfrm>
          <a:prstGeom prst="rect">
            <a:avLst/>
          </a:prstGeom>
          <a:noFill/>
        </p:spPr>
      </p:pic>
      <p:pic>
        <p:nvPicPr>
          <p:cNvPr id="43016" name="Picture 8" descr="Орангутаны – фото, описание, ареал, рацион, враги, популяц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85728"/>
            <a:ext cx="4714908" cy="29932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750" cy="571500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Arial" pitchFamily="34" charset="0"/>
                <a:cs typeface="Arial" pitchFamily="34" charset="0"/>
              </a:rPr>
              <a:t>Моё знакомство с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орангутаном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142984"/>
            <a:ext cx="3114668" cy="3565536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Arial" pitchFamily="34" charset="0"/>
                <a:cs typeface="Arial" pitchFamily="34" charset="0"/>
              </a:rPr>
              <a:t>В первый раз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орангутана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я увидел в 2016 году в зоопарке Таиланда. Это очень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общительное, доброе и умное животное. </a:t>
            </a:r>
          </a:p>
          <a:p>
            <a:pPr eaLnBrk="1" hangingPunct="1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000" dirty="0" smtClean="0">
                <a:latin typeface="Arial" pitchFamily="34" charset="0"/>
                <a:cs typeface="Arial" pitchFamily="34" charset="0"/>
              </a:rPr>
              <a:t>Сейчас я уже не помню, кому первому пришла идея сфотографироваться вместе, мне или ему, но мы оба были довольны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5" name="Содержимое 7" descr="DSCN6276.JPG"/>
          <p:cNvPicPr>
            <a:picLocks noChangeAspect="1"/>
          </p:cNvPicPr>
          <p:nvPr/>
        </p:nvPicPr>
        <p:blipFill>
          <a:blip r:embed="rId3">
            <a:lum bright="10000"/>
          </a:blip>
          <a:srcRect l="15868" t="26763" r="13432"/>
          <a:stretch>
            <a:fillRect/>
          </a:stretch>
        </p:blipFill>
        <p:spPr>
          <a:xfrm>
            <a:off x="3786182" y="1071546"/>
            <a:ext cx="3714776" cy="2786082"/>
          </a:xfrm>
          <a:prstGeom prst="rect">
            <a:avLst/>
          </a:prstGeom>
        </p:spPr>
      </p:pic>
      <p:pic>
        <p:nvPicPr>
          <p:cNvPr id="9219" name="Содержимое 4" descr="DSCN6273.JPG"/>
          <p:cNvPicPr>
            <a:picLocks noGrp="1" noChangeAspect="1"/>
          </p:cNvPicPr>
          <p:nvPr>
            <p:ph idx="1"/>
          </p:nvPr>
        </p:nvPicPr>
        <p:blipFill>
          <a:blip r:embed="rId4">
            <a:lum bright="10000"/>
          </a:blip>
          <a:srcRect l="20163" t="34216" r="8350"/>
          <a:stretch>
            <a:fillRect/>
          </a:stretch>
        </p:blipFill>
        <p:spPr>
          <a:xfrm>
            <a:off x="4714876" y="3500438"/>
            <a:ext cx="4036849" cy="2786082"/>
          </a:xfr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Arial" pitchFamily="34" charset="0"/>
                <a:cs typeface="Arial" pitchFamily="34" charset="0"/>
              </a:rPr>
              <a:t>Не могу сказать, что мы полностью понимали друг друга, но общаться нам это не мешало.</a:t>
            </a:r>
          </a:p>
        </p:txBody>
      </p:sp>
      <p:pic>
        <p:nvPicPr>
          <p:cNvPr id="11267" name="Содержимое 3" descr="DSCN627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52" y="357166"/>
            <a:ext cx="6858048" cy="5086123"/>
          </a:xfr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175" cy="928694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Под угрозой исчезновения</a:t>
            </a:r>
            <a:r>
              <a:rPr lang="ru-RU" sz="36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0" dirty="0" smtClean="0">
                <a:latin typeface="Arial" pitchFamily="34" charset="0"/>
                <a:cs typeface="Arial" pitchFamily="34" charset="0"/>
              </a:rPr>
            </a:b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Содержимое 4" descr="orangutan-5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43372" y="1098704"/>
            <a:ext cx="4714908" cy="5402130"/>
          </a:xfrm>
        </p:spPr>
      </p:pic>
      <p:sp>
        <p:nvSpPr>
          <p:cNvPr id="12292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71546"/>
            <a:ext cx="3786214" cy="5054617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Arial" pitchFamily="34" charset="0"/>
                <a:cs typeface="Arial" pitchFamily="34" charset="0"/>
              </a:rPr>
              <a:t>Численность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орангутанов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крайне мала. Число особей в неволе составляет всего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около 6 тысяч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Основная причина исчезновения в дикой природе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это вырубка лесов в местах, где обитает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орангутаны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а также браконьерство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Браконьеры отлавливают детенышей с целью продажи, но при этом самку им приходится убивать, так как она до последнего будет защищать своего малыша. Ежегодно численность этих животных сокращается на 2%. 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928826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Если не принять меры, то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орангутаны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через 10 лет полностью исчезнут…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Давайте сохраним это уникальное и удивительное существо!</a:t>
            </a:r>
          </a:p>
        </p:txBody>
      </p:sp>
      <p:pic>
        <p:nvPicPr>
          <p:cNvPr id="13318" name="Picture 6" descr="это сообщение RadioHeads. Обсуждение на LiveInternet - Российский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214554"/>
            <a:ext cx="5691174" cy="440294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obol\Desktop\orangutan_1.jpeg"/>
          <p:cNvPicPr>
            <a:picLocks noChangeAspect="1" noChangeArrowheads="1"/>
          </p:cNvPicPr>
          <p:nvPr/>
        </p:nvPicPr>
        <p:blipFill>
          <a:blip r:embed="rId2">
            <a:lum bright="30000" contrast="-7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8229600" cy="1928826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82505" cy="6858000"/>
          </a:xfrm>
          <a:prstGeom prst="rect">
            <a:avLst/>
          </a:prstGeom>
          <a:noFill/>
        </p:spPr>
      </p:pic>
      <p:pic>
        <p:nvPicPr>
          <p:cNvPr id="3075" name="Содержимое 3" descr="oranguta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90" y="1000108"/>
            <a:ext cx="3818209" cy="3054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1538" y="928670"/>
            <a:ext cx="36433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Орангутаны</a:t>
            </a:r>
            <a:r>
              <a:rPr lang="ru-RU" sz="2000" dirty="0" smtClean="0"/>
              <a:t> – одни из самых известных человекообразных обезьян. </a:t>
            </a:r>
            <a:r>
              <a:rPr lang="ru-RU" sz="2000" dirty="0" err="1" smtClean="0"/>
              <a:t>Орангутаны</a:t>
            </a:r>
            <a:r>
              <a:rPr lang="ru-RU" sz="2000" dirty="0"/>
              <a:t> </a:t>
            </a:r>
            <a:r>
              <a:rPr lang="ru-RU" sz="2000" dirty="0" smtClean="0"/>
              <a:t>вместе с  гориллами и шимпанзе считаются </a:t>
            </a:r>
            <a:r>
              <a:rPr lang="ru-RU" sz="2000" b="1" dirty="0" smtClean="0"/>
              <a:t>наиболее близкими к человеку</a:t>
            </a:r>
            <a:r>
              <a:rPr lang="ru-RU" sz="2000" dirty="0" smtClean="0"/>
              <a:t>. </a:t>
            </a:r>
          </a:p>
          <a:p>
            <a:pPr algn="just"/>
            <a:endParaRPr lang="ru-RU" sz="2000" dirty="0"/>
          </a:p>
          <a:p>
            <a:r>
              <a:rPr lang="ru-RU" sz="2000" dirty="0" smtClean="0"/>
              <a:t>Иногда можно встретить ошибочное написание – «орангутанг», но на языке местных жителей он означает «должник», в то время как «</a:t>
            </a:r>
            <a:r>
              <a:rPr lang="ru-RU" sz="2000" dirty="0" err="1" smtClean="0"/>
              <a:t>орангутан</a:t>
            </a:r>
            <a:r>
              <a:rPr lang="ru-RU" sz="2000" dirty="0" smtClean="0"/>
              <a:t>» в переводе значит </a:t>
            </a:r>
            <a:r>
              <a:rPr lang="ru-RU" sz="2000" b="1" dirty="0" smtClean="0"/>
              <a:t>«лесной человек». 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421481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/>
              <a:t>Орангутан</a:t>
            </a:r>
            <a:r>
              <a:rPr lang="ru-RU" i="1" dirty="0" smtClean="0"/>
              <a:t> - «лесной человек»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8250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285728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Обитают </a:t>
            </a:r>
            <a:r>
              <a:rPr lang="ru-RU" dirty="0" err="1"/>
              <a:t>орангутаны</a:t>
            </a:r>
            <a:r>
              <a:rPr lang="ru-RU" dirty="0"/>
              <a:t> только на </a:t>
            </a:r>
            <a:r>
              <a:rPr lang="ru-RU" b="1" dirty="0"/>
              <a:t>островах Борнео и Суматра Малайского архипелага</a:t>
            </a:r>
            <a:r>
              <a:rPr lang="ru-RU" dirty="0"/>
              <a:t>, то есть их естественный ареал относительно небольшой. </a:t>
            </a:r>
            <a:endParaRPr lang="ru-RU" sz="1400" dirty="0"/>
          </a:p>
        </p:txBody>
      </p:sp>
      <p:pic>
        <p:nvPicPr>
          <p:cNvPr id="38914" name="Picture 2" descr="20 карточек в коллекции «Животные из Красной книги» пользователя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928802"/>
            <a:ext cx="3810026" cy="4572032"/>
          </a:xfrm>
          <a:prstGeom prst="rect">
            <a:avLst/>
          </a:prstGeom>
          <a:noFill/>
        </p:spPr>
      </p:pic>
      <p:pic>
        <p:nvPicPr>
          <p:cNvPr id="38916" name="Picture 4" descr="Би-би-си | Технологии | Ближайшие родственники человека в опасно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4286280" cy="23698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2786058"/>
            <a:ext cx="43577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природе эти животные населяют исключительно тропические леса, причем проводят на </a:t>
            </a:r>
            <a:r>
              <a:rPr lang="ru-RU" b="1" dirty="0" smtClean="0"/>
              <a:t>деревьях большую часть жизни</a:t>
            </a:r>
            <a:r>
              <a:rPr lang="ru-RU" dirty="0" smtClean="0"/>
              <a:t>, редко спускаясь на землю. По деревьям они передвигаются, переходя с ветки на ветку, а там, где расстояние между соседними деревьями большое, </a:t>
            </a:r>
            <a:r>
              <a:rPr lang="ru-RU" dirty="0" err="1" smtClean="0"/>
              <a:t>орангутаны</a:t>
            </a:r>
            <a:r>
              <a:rPr lang="ru-RU" dirty="0" smtClean="0"/>
              <a:t> используют гибкие тонкие стволы или лианы. При передвижении эти обезьяны часто виснут на руках и вообще используют передние конечности активнее задних. 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82505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428604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ВИДЫ ОРАНГУТАНОВ</a:t>
            </a:r>
            <a:endParaRPr lang="ru-RU" sz="3200" b="1" dirty="0"/>
          </a:p>
        </p:txBody>
      </p:sp>
      <p:pic>
        <p:nvPicPr>
          <p:cNvPr id="4103" name="Picture 7" descr="Орангутаны – фото, описание, ареал, рацион, враги, популя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69" y="1357297"/>
            <a:ext cx="8141035" cy="47246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82505" cy="6858000"/>
          </a:xfrm>
          <a:prstGeom prst="rect">
            <a:avLst/>
          </a:prstGeom>
          <a:noFill/>
        </p:spPr>
      </p:pic>
      <p:pic>
        <p:nvPicPr>
          <p:cNvPr id="4101" name="Picture 5" descr="50 интересных фактов об орангутангах — Общен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071678"/>
            <a:ext cx="5072098" cy="3643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1142984"/>
            <a:ext cx="79296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рангутан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 внешнему виду очень схож с человеческим телом, отличаются только пропорции. У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обезьяны длинные руки и короткие ноги.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4357694"/>
            <a:ext cx="23574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Вес самца в среднем равен 80 кг, а самки -примерно 40-50 кг.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2285992"/>
            <a:ext cx="2571768" cy="2286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Рост самца в вертикальном положении составляет около 140 см, а самки - 110-115см.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82505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786182" y="642918"/>
            <a:ext cx="5143536" cy="7143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Челюсти и зубы массивные, ими обезьяны легко раскалывают орехи.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4" name="Picture 6" descr="Орангутаны оказались &quot;кузенами&quot; древних трехметровых обезьян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571612"/>
            <a:ext cx="5072098" cy="32861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5000636"/>
            <a:ext cx="8429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Шерсть этих животных длинная, но не густая, ярко-рыжего окраса. На лице волосяной покров отсутствует, кожа черная, более светлая вокруг глаз и ноздрей. Лицевая часть скелета широкая, лоб широкий,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взрослых самцов на щеках имеются жировые наросты, присутствуют усы и борода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/>
          </a:p>
        </p:txBody>
      </p:sp>
      <p:pic>
        <p:nvPicPr>
          <p:cNvPr id="37896" name="Picture 8" descr="Vocal Repertoire - Orang Utan Republik Foundation"/>
          <p:cNvPicPr>
            <a:picLocks noChangeAspect="1" noChangeArrowheads="1"/>
          </p:cNvPicPr>
          <p:nvPr/>
        </p:nvPicPr>
        <p:blipFill>
          <a:blip r:embed="rId4"/>
          <a:srcRect b="3547"/>
          <a:stretch>
            <a:fillRect/>
          </a:stretch>
        </p:blipFill>
        <p:spPr bwMode="auto">
          <a:xfrm>
            <a:off x="665135" y="571480"/>
            <a:ext cx="2952769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82505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2910" y="5000636"/>
            <a:ext cx="4071966" cy="107155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Руки похожи на человеческие: нет когтей, вместо них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пальцах присутствуют ногти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20 Pictures of Orangutans"/>
          <p:cNvPicPr>
            <a:picLocks noChangeAspect="1" noChangeArrowheads="1"/>
          </p:cNvPicPr>
          <p:nvPr/>
        </p:nvPicPr>
        <p:blipFill>
          <a:blip r:embed="rId3"/>
          <a:srcRect l="14029" t="1617" r="26618" b="2994"/>
          <a:stretch>
            <a:fillRect/>
          </a:stretch>
        </p:blipFill>
        <p:spPr bwMode="auto">
          <a:xfrm>
            <a:off x="428596" y="285728"/>
            <a:ext cx="4336882" cy="4429156"/>
          </a:xfrm>
          <a:prstGeom prst="rect">
            <a:avLst/>
          </a:prstGeom>
          <a:noFill/>
        </p:spPr>
      </p:pic>
      <p:pic>
        <p:nvPicPr>
          <p:cNvPr id="36868" name="Picture 4" descr="ᐈ Арангутан фотографии, фото орангутанг | скачать на Depositphotos®"/>
          <p:cNvPicPr>
            <a:picLocks noChangeAspect="1" noChangeArrowheads="1"/>
          </p:cNvPicPr>
          <p:nvPr/>
        </p:nvPicPr>
        <p:blipFill>
          <a:blip r:embed="rId4"/>
          <a:srcRect l="5344" t="16250" r="23396" b="16249"/>
          <a:stretch>
            <a:fillRect/>
          </a:stretch>
        </p:blipFill>
        <p:spPr bwMode="auto">
          <a:xfrm>
            <a:off x="5214942" y="3028950"/>
            <a:ext cx="3214710" cy="3664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285728"/>
            <a:ext cx="3643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Близко-посаженные глаза поражают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«человеческим» взглядом,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излучают спокойствие и добродушие. При взгляде на фото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орангутана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создается впечатление спокойного, не агрессивного существа. </a:t>
            </a:r>
            <a:endParaRPr lang="ru-RU" sz="20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00" cy="727075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Arial" pitchFamily="34" charset="0"/>
                <a:cs typeface="Arial" pitchFamily="34" charset="0"/>
              </a:rPr>
              <a:t>ПОВЕДЕНИЕ И НРАВ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071546"/>
            <a:ext cx="7758138" cy="1214446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Орангутаны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одиночки, они практически не живут группами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Иногда самец содержит «гарем». Территория обитания поделена между особями. Практически никогда между ними не бывает войн и очень редко драки.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126" name="Picture 6" descr="Рассказчик смеется на 46% чаще слушателей - классные факты о юморе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428868"/>
            <a:ext cx="7215193" cy="41148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Свежий тропический лес концепция фон рамки, мультяшном стиле ..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8505" y="0"/>
            <a:ext cx="9182505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71480"/>
            <a:ext cx="7758138" cy="1214446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Если на территорию самца заходит чужак, то до войн, как правило, не доходит.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Самцы воздействуют на врага психологически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— создают много шума и крика. При этом они не только издают различные звуки и орут, но и ломают ветки, трясут деревья до тех пор, пока кто-то не сдастся первым и не уйдет.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Why do male orangutans have huge throat sacks? - Orangutan ..."/>
          <p:cNvPicPr>
            <a:picLocks noChangeAspect="1" noChangeArrowheads="1"/>
          </p:cNvPicPr>
          <p:nvPr/>
        </p:nvPicPr>
        <p:blipFill>
          <a:blip r:embed="rId3"/>
          <a:srcRect l="9414" t="1313" r="11087"/>
          <a:stretch>
            <a:fillRect/>
          </a:stretch>
        </p:blipFill>
        <p:spPr bwMode="auto">
          <a:xfrm>
            <a:off x="428596" y="2714620"/>
            <a:ext cx="4071966" cy="3053001"/>
          </a:xfrm>
          <a:prstGeom prst="rect">
            <a:avLst/>
          </a:prstGeom>
          <a:noFill/>
        </p:spPr>
      </p:pic>
      <p:pic>
        <p:nvPicPr>
          <p:cNvPr id="40964" name="Picture 4" descr="Orangutan Murder Shocks Experts"/>
          <p:cNvPicPr>
            <a:picLocks noChangeAspect="1" noChangeArrowheads="1"/>
          </p:cNvPicPr>
          <p:nvPr/>
        </p:nvPicPr>
        <p:blipFill>
          <a:blip r:embed="rId4"/>
          <a:srcRect l="5859"/>
          <a:stretch>
            <a:fillRect/>
          </a:stretch>
        </p:blipFill>
        <p:spPr bwMode="auto">
          <a:xfrm>
            <a:off x="4143372" y="3500438"/>
            <a:ext cx="459104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903</Words>
  <PresentationFormat>Экран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Орангутан  образ жизни, описание, среда и ареал обитания</vt:lpstr>
      <vt:lpstr>Слайд 2</vt:lpstr>
      <vt:lpstr>Слайд 3</vt:lpstr>
      <vt:lpstr>Слайд 4</vt:lpstr>
      <vt:lpstr>Слайд 5</vt:lpstr>
      <vt:lpstr>Слайд 6</vt:lpstr>
      <vt:lpstr>Слайд 7</vt:lpstr>
      <vt:lpstr>ПОВЕДЕНИЕ И НРАВ</vt:lpstr>
      <vt:lpstr>Слайд 9</vt:lpstr>
      <vt:lpstr>РАЗМНОЖЕНИЕ</vt:lpstr>
      <vt:lpstr>Слайд 11</vt:lpstr>
      <vt:lpstr>Особенности питания</vt:lpstr>
      <vt:lpstr>Интеллект</vt:lpstr>
      <vt:lpstr>Слайд 14</vt:lpstr>
      <vt:lpstr>Моё знакомство с орангутаном</vt:lpstr>
      <vt:lpstr>Не могу сказать, что мы полностью понимали друг друга, но общаться нам это не мешало.</vt:lpstr>
      <vt:lpstr>  Под угрозой исчезновения </vt:lpstr>
      <vt:lpstr>Если не принять меры, то орангутаны через 10 лет полностью исчезнут… Давайте сохраним это уникальное и удивительное существо!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Орангутанг  образ жизни, описание, среда и ареал обитания.</dc:title>
  <dc:creator>User</dc:creator>
  <cp:lastModifiedBy>User</cp:lastModifiedBy>
  <cp:revision>32</cp:revision>
  <dcterms:created xsi:type="dcterms:W3CDTF">2020-01-01T15:43:27Z</dcterms:created>
  <dcterms:modified xsi:type="dcterms:W3CDTF">2020-05-21T10:11:28Z</dcterms:modified>
</cp:coreProperties>
</file>