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94" r:id="rId4"/>
    <p:sldId id="293" r:id="rId5"/>
    <p:sldId id="267" r:id="rId6"/>
    <p:sldId id="269" r:id="rId7"/>
    <p:sldId id="271" r:id="rId8"/>
    <p:sldId id="273" r:id="rId9"/>
    <p:sldId id="275" r:id="rId10"/>
    <p:sldId id="278" r:id="rId11"/>
    <p:sldId id="279" r:id="rId12"/>
    <p:sldId id="280" r:id="rId13"/>
    <p:sldId id="282" r:id="rId14"/>
    <p:sldId id="284" r:id="rId15"/>
    <p:sldId id="287" r:id="rId16"/>
    <p:sldId id="288" r:id="rId17"/>
    <p:sldId id="289" r:id="rId18"/>
    <p:sldId id="290" r:id="rId19"/>
    <p:sldId id="291" r:id="rId20"/>
    <p:sldId id="292" r:id="rId21"/>
    <p:sldId id="29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8ACD3F4-1E25-48E7-8175-20A8F1C2B289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9270A95-D6F6-418C-A50E-1DB4ACD3D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5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3F4-1E25-48E7-8175-20A8F1C2B289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A95-D6F6-418C-A50E-1DB4ACD3D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17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3F4-1E25-48E7-8175-20A8F1C2B289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A95-D6F6-418C-A50E-1DB4ACD3D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43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3F4-1E25-48E7-8175-20A8F1C2B289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A95-D6F6-418C-A50E-1DB4ACD3D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2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3F4-1E25-48E7-8175-20A8F1C2B289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A95-D6F6-418C-A50E-1DB4ACD3D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3F4-1E25-48E7-8175-20A8F1C2B289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A95-D6F6-418C-A50E-1DB4ACD3D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3F4-1E25-48E7-8175-20A8F1C2B289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A95-D6F6-418C-A50E-1DB4ACD3D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8ACD3F4-1E25-48E7-8175-20A8F1C2B289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A95-D6F6-418C-A50E-1DB4ACD3D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3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8ACD3F4-1E25-48E7-8175-20A8F1C2B289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A95-D6F6-418C-A50E-1DB4ACD3D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01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3F4-1E25-48E7-8175-20A8F1C2B289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A95-D6F6-418C-A50E-1DB4ACD3D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6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3F4-1E25-48E7-8175-20A8F1C2B289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A95-D6F6-418C-A50E-1DB4ACD3D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90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3F4-1E25-48E7-8175-20A8F1C2B289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A95-D6F6-418C-A50E-1DB4ACD3D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11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3F4-1E25-48E7-8175-20A8F1C2B289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A95-D6F6-418C-A50E-1DB4ACD3D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0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3F4-1E25-48E7-8175-20A8F1C2B289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A95-D6F6-418C-A50E-1DB4ACD3D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9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3F4-1E25-48E7-8175-20A8F1C2B289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A95-D6F6-418C-A50E-1DB4ACD3D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69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3F4-1E25-48E7-8175-20A8F1C2B289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A95-D6F6-418C-A50E-1DB4ACD3D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99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D3F4-1E25-48E7-8175-20A8F1C2B289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A95-D6F6-418C-A50E-1DB4ACD3D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1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8ACD3F4-1E25-48E7-8175-20A8F1C2B289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9270A95-D6F6-418C-A50E-1DB4ACD3D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7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emur59.ru/node/9263" TargetMode="External"/><Relationship Id="rId2" Type="http://schemas.openxmlformats.org/officeDocument/2006/relationships/hyperlink" Target="http://fb.ru/article/273864/primetyi-eto-narodnyie-%0dprimetyi-i-sueveriya-znachenie-i-osobennost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-calend.ru/day-omens/august" TargetMode="External"/><Relationship Id="rId5" Type="http://schemas.openxmlformats.org/officeDocument/2006/relationships/hyperlink" Target="http://www.astroguide.ru/narodnye-primety-lune-solntsu-zvezdam-28471.htm" TargetMode="External"/><Relationship Id="rId4" Type="http://schemas.openxmlformats.org/officeDocument/2006/relationships/hyperlink" Target="http://pogoda78.ru/23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</a:t>
            </a:r>
            <a:r>
              <a:rPr lang="en-US" b="1" dirty="0" smtClean="0"/>
              <a:t>“</a:t>
            </a:r>
            <a:r>
              <a:rPr lang="ru-RU" b="1" dirty="0" smtClean="0"/>
              <a:t>Народные приметы о погоде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             </a:t>
            </a:r>
            <a:r>
              <a:rPr lang="ru-RU" b="1" dirty="0" smtClean="0"/>
              <a:t>верить или нет</a:t>
            </a:r>
            <a:r>
              <a:rPr lang="en-US" b="1" dirty="0" smtClean="0"/>
              <a:t>”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endParaRPr lang="en-US" dirty="0" smtClean="0">
              <a:solidFill>
                <a:srgbClr val="7030A0"/>
              </a:solidFill>
            </a:endParaRPr>
          </a:p>
          <a:p>
            <a:pPr algn="ctr"/>
            <a:endParaRPr lang="en-US" dirty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Автор</a:t>
            </a:r>
            <a:r>
              <a:rPr lang="ru-RU" sz="2400" b="1" dirty="0">
                <a:solidFill>
                  <a:schemeClr val="tx1"/>
                </a:solidFill>
              </a:rPr>
              <a:t>: </a:t>
            </a:r>
            <a:r>
              <a:rPr lang="ru-RU" sz="2400" b="1" dirty="0" err="1">
                <a:solidFill>
                  <a:schemeClr val="tx1"/>
                </a:solidFill>
              </a:rPr>
              <a:t>Дьячкова</a:t>
            </a:r>
            <a:r>
              <a:rPr lang="ru-RU" sz="2400" b="1" dirty="0">
                <a:solidFill>
                  <a:schemeClr val="tx1"/>
                </a:solidFill>
              </a:rPr>
              <a:t> Ангелина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ГБОУ Школа № 1363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     </a:t>
            </a:r>
            <a:r>
              <a:rPr lang="ru-RU" sz="2400" b="1" dirty="0" smtClean="0">
                <a:solidFill>
                  <a:schemeClr val="tx1"/>
                </a:solidFill>
              </a:rPr>
              <a:t>3 </a:t>
            </a:r>
            <a:r>
              <a:rPr lang="ru-RU" sz="2400" b="1" dirty="0">
                <a:solidFill>
                  <a:schemeClr val="tx1"/>
                </a:solidFill>
              </a:rPr>
              <a:t>класс “З”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Руководитель</a:t>
            </a:r>
            <a:r>
              <a:rPr lang="ru-RU" sz="2400" b="1" dirty="0">
                <a:solidFill>
                  <a:schemeClr val="tx1"/>
                </a:solidFill>
              </a:rPr>
              <a:t>: </a:t>
            </a:r>
            <a:r>
              <a:rPr lang="ru-RU" sz="2400" b="1" dirty="0" err="1">
                <a:solidFill>
                  <a:schemeClr val="tx1"/>
                </a:solidFill>
              </a:rPr>
              <a:t>Костюшкина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Татьяна </a:t>
            </a:r>
            <a:r>
              <a:rPr lang="ru-RU" sz="2400" b="1" dirty="0">
                <a:solidFill>
                  <a:schemeClr val="tx1"/>
                </a:solidFill>
              </a:rPr>
              <a:t>Александровна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04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3" grpI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449036"/>
            <a:ext cx="8761413" cy="1231596"/>
          </a:xfrm>
        </p:spPr>
        <p:txBody>
          <a:bodyPr/>
          <a:lstStyle/>
          <a:p>
            <a:pPr algn="ctr"/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Определение </a:t>
            </a:r>
            <a:r>
              <a:rPr lang="ru-RU" b="1" cap="all" dirty="0"/>
              <a:t>погоды по поведению птиц</a:t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sz="2400" b="1" dirty="0"/>
              <a:t>Кукушка станет ворковать – мороза больше не видать.</a:t>
            </a:r>
          </a:p>
          <a:p>
            <a:pPr lvl="0"/>
            <a:r>
              <a:rPr lang="ru-RU" sz="2400" b="1" dirty="0" smtClean="0"/>
              <a:t>Если </a:t>
            </a:r>
            <a:r>
              <a:rPr lang="ru-RU" sz="2400" b="1" dirty="0"/>
              <a:t>ласточки летают высоко, значит, на улице долго будет стоять хорошая погода.</a:t>
            </a:r>
          </a:p>
          <a:p>
            <a:pPr lvl="0"/>
            <a:r>
              <a:rPr lang="ru-RU" sz="2400" b="1" dirty="0" smtClean="0"/>
              <a:t>Ранний </a:t>
            </a:r>
            <a:r>
              <a:rPr lang="ru-RU" sz="2400" b="1" dirty="0"/>
              <a:t>прилет птиц – ранняя весна.</a:t>
            </a:r>
          </a:p>
          <a:p>
            <a:endParaRPr lang="ru-RU" dirty="0"/>
          </a:p>
        </p:txBody>
      </p:sp>
      <p:pic>
        <p:nvPicPr>
          <p:cNvPr id="4" name="Рисунок 3" descr="http://s2.fotokto.ru/photo/full/170/17091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62" y="4009292"/>
            <a:ext cx="3751383" cy="265893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389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1"/>
    </mc:Choice>
    <mc:Fallback xmlns="">
      <p:transition spd="slow" advTm="9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28650"/>
            <a:ext cx="8761413" cy="1051982"/>
          </a:xfrm>
        </p:spPr>
        <p:txBody>
          <a:bodyPr/>
          <a:lstStyle/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Народные </a:t>
            </a:r>
            <a:r>
              <a:rPr lang="ru-RU" b="1" cap="all" dirty="0"/>
              <a:t>приметы </a:t>
            </a:r>
            <a:r>
              <a:rPr lang="ru-RU" b="1" cap="all" dirty="0" smtClean="0"/>
              <a:t>и насекомые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3" y="2450124"/>
            <a:ext cx="6942248" cy="28968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sz="2400" b="1" dirty="0" smtClean="0"/>
              <a:t>Муравьи </a:t>
            </a:r>
            <a:r>
              <a:rPr lang="ru-RU" sz="2400" b="1" dirty="0"/>
              <a:t>быстро бегают – день будет ясным и хорошим.</a:t>
            </a:r>
          </a:p>
          <a:p>
            <a:pPr lvl="0"/>
            <a:r>
              <a:rPr lang="ru-RU" sz="2400" b="1" dirty="0" smtClean="0"/>
              <a:t>Если </a:t>
            </a:r>
            <a:r>
              <a:rPr lang="ru-RU" sz="2400" b="1" dirty="0"/>
              <a:t>комары появляются поздней осенью – зима ожидается теплой.</a:t>
            </a:r>
          </a:p>
          <a:p>
            <a:pPr lvl="0"/>
            <a:r>
              <a:rPr lang="ru-RU" sz="2400" b="1" dirty="0" smtClean="0"/>
              <a:t>Если </a:t>
            </a:r>
            <a:r>
              <a:rPr lang="ru-RU" sz="2400" b="1" dirty="0"/>
              <a:t>мухи пропали – скоро наступят холода.</a:t>
            </a:r>
          </a:p>
          <a:p>
            <a:endParaRPr lang="ru-RU" sz="2400" b="1" dirty="0"/>
          </a:p>
        </p:txBody>
      </p:sp>
      <p:pic>
        <p:nvPicPr>
          <p:cNvPr id="4" name="Рисунок 3" descr="https://avatars.mds.yandex.net/get-pdb/1016956/4eb9f6d7-b666-4a93-8740-66576bf5f79e/s1200?webp=fal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201" y="2450124"/>
            <a:ext cx="3848614" cy="28968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60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03"/>
    </mc:Choice>
    <mc:Fallback xmlns="">
      <p:transition spd="slow" advTm="15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481693"/>
            <a:ext cx="8761413" cy="1198939"/>
          </a:xfrm>
        </p:spPr>
        <p:txBody>
          <a:bodyPr/>
          <a:lstStyle/>
          <a:p>
            <a:pPr algn="ctr"/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Определение погоды по </a:t>
            </a:r>
            <a:r>
              <a:rPr lang="ru-RU" b="1" cap="all" dirty="0"/>
              <a:t>солнцу </a:t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15930"/>
            <a:ext cx="8149422" cy="34163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i="1" dirty="0"/>
              <a:t>По солнцу на закате.</a:t>
            </a:r>
            <a:endParaRPr lang="ru-RU" sz="2400" b="1" dirty="0"/>
          </a:p>
          <a:p>
            <a:pPr lvl="0"/>
            <a:r>
              <a:rPr lang="ru-RU" sz="2400" b="1" dirty="0" smtClean="0"/>
              <a:t>Ярко-оранжевое </a:t>
            </a:r>
            <a:r>
              <a:rPr lang="ru-RU" sz="2400" b="1" dirty="0"/>
              <a:t>небо при заходе солнца — к сильному ветру</a:t>
            </a:r>
            <a:r>
              <a:rPr lang="ru-RU" sz="2400" b="1" dirty="0" smtClean="0"/>
              <a:t>.</a:t>
            </a:r>
          </a:p>
          <a:p>
            <a:pPr algn="ctr"/>
            <a:r>
              <a:rPr lang="ru-RU" sz="2400" b="1" i="1" dirty="0"/>
              <a:t>По солнцу на восходе.</a:t>
            </a:r>
            <a:endParaRPr lang="ru-RU" sz="2400" b="1" dirty="0"/>
          </a:p>
          <a:p>
            <a:pPr lvl="0"/>
            <a:r>
              <a:rPr lang="ru-RU" sz="2400" b="1" dirty="0"/>
              <a:t>Бледное солнце с утра — быть дождю к </a:t>
            </a:r>
            <a:r>
              <a:rPr lang="ru-RU" sz="2400" b="1" dirty="0" smtClean="0"/>
              <a:t>вечеру.</a:t>
            </a:r>
          </a:p>
          <a:p>
            <a:pPr algn="ctr"/>
            <a:r>
              <a:rPr lang="ru-RU" sz="2400" b="1" i="1" dirty="0"/>
              <a:t>По солнцу днем.</a:t>
            </a:r>
            <a:endParaRPr lang="ru-RU" sz="2400" b="1" dirty="0"/>
          </a:p>
          <a:p>
            <a:pPr lvl="0"/>
            <a:r>
              <a:rPr lang="ru-RU" sz="2400" b="1" dirty="0" smtClean="0"/>
              <a:t>Кольцо </a:t>
            </a:r>
            <a:r>
              <a:rPr lang="ru-RU" sz="2400" b="1" dirty="0"/>
              <a:t>вокруг солнца — к ненастью</a:t>
            </a:r>
            <a:r>
              <a:rPr lang="ru-RU" sz="2400" dirty="0"/>
              <a:t>.</a:t>
            </a:r>
          </a:p>
          <a:p>
            <a:pPr lvl="0"/>
            <a:endParaRPr lang="ru-RU" sz="2400" b="1" dirty="0"/>
          </a:p>
          <a:p>
            <a:endParaRPr lang="ru-RU" dirty="0"/>
          </a:p>
        </p:txBody>
      </p:sp>
      <p:pic>
        <p:nvPicPr>
          <p:cNvPr id="4" name="Рисунок 3" descr="https://wallbox.ru/wallpapers/main/201139/peyzazhi-2342abf9ba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422" y="2256691"/>
            <a:ext cx="3784670" cy="267872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613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93"/>
    </mc:Choice>
    <mc:Fallback xmlns="">
      <p:transition spd="slow" advTm="14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36814"/>
            <a:ext cx="8761413" cy="1043818"/>
          </a:xfrm>
        </p:spPr>
        <p:txBody>
          <a:bodyPr/>
          <a:lstStyle/>
          <a:p>
            <a:r>
              <a:rPr lang="ru-RU" b="1" cap="all" dirty="0" smtClean="0"/>
              <a:t>         Определение погоды</a:t>
            </a:r>
            <a:br>
              <a:rPr lang="ru-RU" b="1" cap="all" dirty="0" smtClean="0"/>
            </a:br>
            <a:r>
              <a:rPr lang="ru-RU" b="1" cap="all" dirty="0" smtClean="0"/>
              <a:t>            по луне и звёздам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891" y="2404207"/>
            <a:ext cx="7379447" cy="230847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/>
              <a:t>По Луне.</a:t>
            </a:r>
            <a:endParaRPr lang="ru-RU" dirty="0"/>
          </a:p>
          <a:p>
            <a:pPr lvl="0"/>
            <a:r>
              <a:rPr lang="ru-RU" dirty="0"/>
              <a:t>Если у молодого месяца рога тупые, то будет дождь, а если заостренные, то будет засуха.</a:t>
            </a:r>
          </a:p>
          <a:p>
            <a:pPr algn="ctr"/>
            <a:r>
              <a:rPr lang="ru-RU" b="1" i="1" dirty="0"/>
              <a:t>По звездам.</a:t>
            </a:r>
            <a:endParaRPr lang="ru-RU" dirty="0"/>
          </a:p>
          <a:p>
            <a:pPr lvl="0"/>
            <a:r>
              <a:rPr lang="ru-RU" dirty="0"/>
              <a:t>В летнюю ночь много звезд на небе — день будет жаркий.</a:t>
            </a:r>
          </a:p>
          <a:p>
            <a:pPr lvl="0"/>
            <a:r>
              <a:rPr lang="ru-RU" dirty="0"/>
              <a:t>Звезды чистые летом — к ясной погоде, зимой — к холоду.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allatravesti.com/assets/uploads/images/tinymce/users-images/tmb_81281_7257.jpg?14863824291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38" y="2262553"/>
            <a:ext cx="4196862" cy="2321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p12.nevsepic.com.ua/61/1353765063-0473670-www.nevsepic.com.u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38" y="4583722"/>
            <a:ext cx="4196862" cy="219221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27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82"/>
    </mc:Choice>
    <mc:Fallback xmlns="">
      <p:transition spd="slow" advTm="16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522513"/>
            <a:ext cx="8761413" cy="1273629"/>
          </a:xfrm>
        </p:spPr>
        <p:txBody>
          <a:bodyPr/>
          <a:lstStyle/>
          <a:p>
            <a:pPr algn="ctr"/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Определение </a:t>
            </a:r>
            <a:r>
              <a:rPr lang="ru-RU" b="1" cap="all" dirty="0"/>
              <a:t>погоды по </a:t>
            </a:r>
            <a:r>
              <a:rPr lang="ru-RU" b="1" cap="all" dirty="0" smtClean="0"/>
              <a:t>туману, </a:t>
            </a:r>
            <a:r>
              <a:rPr lang="ru-RU" b="1" cap="all" dirty="0"/>
              <a:t>росе </a:t>
            </a:r>
            <a:r>
              <a:rPr lang="ru-RU" b="1" cap="all" dirty="0" smtClean="0"/>
              <a:t>и радуге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46300"/>
            <a:ext cx="8018585" cy="216779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lvl="0"/>
            <a:r>
              <a:rPr lang="ru-RU" sz="2400" b="1" dirty="0" smtClean="0"/>
              <a:t>Чем </a:t>
            </a:r>
            <a:r>
              <a:rPr lang="ru-RU" sz="2400" b="1" dirty="0"/>
              <a:t>обильнее роса, тем жарче будет завтрашний день.</a:t>
            </a:r>
          </a:p>
          <a:p>
            <a:pPr lvl="0"/>
            <a:r>
              <a:rPr lang="ru-RU" sz="2400" b="1" dirty="0"/>
              <a:t>Ранняя роса летом — к ясной погоде</a:t>
            </a:r>
            <a:r>
              <a:rPr lang="ru-RU" sz="2400" b="1" dirty="0" smtClean="0"/>
              <a:t>.</a:t>
            </a:r>
          </a:p>
          <a:p>
            <a:pPr lvl="0"/>
            <a:r>
              <a:rPr lang="ru-RU" sz="2400" b="1" dirty="0"/>
              <a:t>Радуга вечерняя предвещает хорошую погоду, а утренняя — дождливую</a:t>
            </a:r>
          </a:p>
        </p:txBody>
      </p:sp>
      <p:pic>
        <p:nvPicPr>
          <p:cNvPr id="4" name="Рисунок 3" descr="http://www.rfc-online.ru/groups_albums_photos/83/36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08" y="2157046"/>
            <a:ext cx="3376246" cy="2883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 descr="https://avatars.mds.yandex.net/get-pdb/28866/e258f7c9-5394-48dc-9def-cd22ad18c965/s1200?webp=false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77" y="4282272"/>
            <a:ext cx="3622431" cy="257572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482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19"/>
    </mc:Choice>
    <mc:Fallback xmlns="">
      <p:transition spd="slow" advTm="23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Мы провели ряд наблюдений в июле, августе, сентябре, октябре, ноябре 2018 года в Подмосковье, на Чёрном море, в Москве.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921821"/>
              </p:ext>
            </p:extLst>
          </p:nvPr>
        </p:nvGraphicFramePr>
        <p:xfrm>
          <a:off x="82062" y="2019150"/>
          <a:ext cx="12109938" cy="4957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323">
                  <a:extLst>
                    <a:ext uri="{9D8B030D-6E8A-4147-A177-3AD203B41FA5}">
                      <a16:colId xmlns:a16="http://schemas.microsoft.com/office/drawing/2014/main" val="1506849462"/>
                    </a:ext>
                  </a:extLst>
                </a:gridCol>
                <a:gridCol w="2018323">
                  <a:extLst>
                    <a:ext uri="{9D8B030D-6E8A-4147-A177-3AD203B41FA5}">
                      <a16:colId xmlns:a16="http://schemas.microsoft.com/office/drawing/2014/main" val="114669703"/>
                    </a:ext>
                  </a:extLst>
                </a:gridCol>
                <a:gridCol w="2018323">
                  <a:extLst>
                    <a:ext uri="{9D8B030D-6E8A-4147-A177-3AD203B41FA5}">
                      <a16:colId xmlns:a16="http://schemas.microsoft.com/office/drawing/2014/main" val="1975157937"/>
                    </a:ext>
                  </a:extLst>
                </a:gridCol>
                <a:gridCol w="2018323">
                  <a:extLst>
                    <a:ext uri="{9D8B030D-6E8A-4147-A177-3AD203B41FA5}">
                      <a16:colId xmlns:a16="http://schemas.microsoft.com/office/drawing/2014/main" val="3666220957"/>
                    </a:ext>
                  </a:extLst>
                </a:gridCol>
                <a:gridCol w="2018323">
                  <a:extLst>
                    <a:ext uri="{9D8B030D-6E8A-4147-A177-3AD203B41FA5}">
                      <a16:colId xmlns:a16="http://schemas.microsoft.com/office/drawing/2014/main" val="70784536"/>
                    </a:ext>
                  </a:extLst>
                </a:gridCol>
                <a:gridCol w="2018323">
                  <a:extLst>
                    <a:ext uri="{9D8B030D-6E8A-4147-A177-3AD203B41FA5}">
                      <a16:colId xmlns:a16="http://schemas.microsoft.com/office/drawing/2014/main" val="3078232231"/>
                    </a:ext>
                  </a:extLst>
                </a:gridCol>
              </a:tblGrid>
              <a:tr h="53648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Народная примета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наблюдения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Погода до наблюдения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Погода после наблюдения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4374550"/>
                  </a:ext>
                </a:extLst>
              </a:tr>
              <a:tr h="146340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Осень будет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такой,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 два последних дня июля и первый день августа.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30,31 июля и 1 августа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Фото № 1,2,3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+26 - +28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жарко, безоблачно, ветра нет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Осень теплая, практически без осадков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Совпала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примета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9364334"/>
                  </a:ext>
                </a:extLst>
              </a:tr>
              <a:tr h="131623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гроза 30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июля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случилась –осень будет тоже дождливой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Фото №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Очень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жарко, безоблачно, грозы 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Осень не дождливая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Совпала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примета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0974075"/>
                  </a:ext>
                </a:extLst>
              </a:tr>
              <a:tr h="152869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Мокро в этот день – и осень будет мокрой, сухо – и осень тоже будет сухой.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августа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Фото №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+28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жарко, безоблачно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Осень теплая, практически без осадков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Совпала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примета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201343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053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7"/>
    </mc:Choice>
    <mc:Fallback xmlns="">
      <p:transition spd="slow" advTm="8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Мы провели ряд наблюдений в июле, августе, сентябре, октябре, ноябре 2018 года в Подмосковье, на Чёрном море, в Москве. 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056151"/>
              </p:ext>
            </p:extLst>
          </p:nvPr>
        </p:nvGraphicFramePr>
        <p:xfrm>
          <a:off x="124067" y="2005624"/>
          <a:ext cx="11915532" cy="49141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52179">
                  <a:extLst>
                    <a:ext uri="{9D8B030D-6E8A-4147-A177-3AD203B41FA5}">
                      <a16:colId xmlns:a16="http://schemas.microsoft.com/office/drawing/2014/main" val="162723887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260948020"/>
                    </a:ext>
                  </a:extLst>
                </a:gridCol>
                <a:gridCol w="1029187">
                  <a:extLst>
                    <a:ext uri="{9D8B030D-6E8A-4147-A177-3AD203B41FA5}">
                      <a16:colId xmlns:a16="http://schemas.microsoft.com/office/drawing/2014/main" val="3497960913"/>
                    </a:ext>
                  </a:extLst>
                </a:gridCol>
                <a:gridCol w="1985922">
                  <a:extLst>
                    <a:ext uri="{9D8B030D-6E8A-4147-A177-3AD203B41FA5}">
                      <a16:colId xmlns:a16="http://schemas.microsoft.com/office/drawing/2014/main" val="3426855253"/>
                    </a:ext>
                  </a:extLst>
                </a:gridCol>
                <a:gridCol w="1985922">
                  <a:extLst>
                    <a:ext uri="{9D8B030D-6E8A-4147-A177-3AD203B41FA5}">
                      <a16:colId xmlns:a16="http://schemas.microsoft.com/office/drawing/2014/main" val="3949744441"/>
                    </a:ext>
                  </a:extLst>
                </a:gridCol>
                <a:gridCol w="1985922">
                  <a:extLst>
                    <a:ext uri="{9D8B030D-6E8A-4147-A177-3AD203B41FA5}">
                      <a16:colId xmlns:a16="http://schemas.microsoft.com/office/drawing/2014/main" val="56202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Народная примета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наблюдения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Погода до наблюдения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Погода после наблюдения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9566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в этот день сухо, то шесть недель будет сухо, если в этот день дождь, идти ему еще шесть недель. (до 6 сентября)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endParaRPr lang="ru-RU" sz="16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августа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Фото № 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+29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жарко, безоблачно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 2 августа по 6 сентября очень жарко до + 36, без осадков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Совпала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примета</a:t>
                      </a:r>
                      <a:endParaRPr lang="ru-RU" sz="1600" b="1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3143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Кучево – дождевые облака , будут ливни с грозами, шквалистый ветер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Фото №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5, 6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+31 , очень жарко, без ветрено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Резко похолодало, ливень, гром, гроза, молния, усиление ветра до 17-18 м/с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Совпала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примета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045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Ласточки летают низко – перед дождём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Фото №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+31 , очень жарко, без ветрено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Резко похолодало, ливень, гром, гроза, молния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Совпала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примета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088843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497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0"/>
    </mc:Choice>
    <mc:Fallback xmlns="">
      <p:transition spd="slow" advTm="6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Мы провели ряд наблюдений в июле, августе, сентябре, октябре, ноябре 2018 года в Подмосковье, на Чёрном море, в Москве</a:t>
            </a:r>
            <a:r>
              <a:rPr lang="ru-RU" b="1" dirty="0"/>
              <a:t>.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656104"/>
              </p:ext>
            </p:extLst>
          </p:nvPr>
        </p:nvGraphicFramePr>
        <p:xfrm>
          <a:off x="0" y="2192215"/>
          <a:ext cx="12192000" cy="5070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6954">
                  <a:extLst>
                    <a:ext uri="{9D8B030D-6E8A-4147-A177-3AD203B41FA5}">
                      <a16:colId xmlns:a16="http://schemas.microsoft.com/office/drawing/2014/main" val="151613972"/>
                    </a:ext>
                  </a:extLst>
                </a:gridCol>
                <a:gridCol w="1301261">
                  <a:extLst>
                    <a:ext uri="{9D8B030D-6E8A-4147-A177-3AD203B41FA5}">
                      <a16:colId xmlns:a16="http://schemas.microsoft.com/office/drawing/2014/main" val="2017995052"/>
                    </a:ext>
                  </a:extLst>
                </a:gridCol>
                <a:gridCol w="1277816">
                  <a:extLst>
                    <a:ext uri="{9D8B030D-6E8A-4147-A177-3AD203B41FA5}">
                      <a16:colId xmlns:a16="http://schemas.microsoft.com/office/drawing/2014/main" val="2043580216"/>
                    </a:ext>
                  </a:extLst>
                </a:gridCol>
                <a:gridCol w="1770184">
                  <a:extLst>
                    <a:ext uri="{9D8B030D-6E8A-4147-A177-3AD203B41FA5}">
                      <a16:colId xmlns:a16="http://schemas.microsoft.com/office/drawing/2014/main" val="1675447172"/>
                    </a:ext>
                  </a:extLst>
                </a:gridCol>
                <a:gridCol w="3458308">
                  <a:extLst>
                    <a:ext uri="{9D8B030D-6E8A-4147-A177-3AD203B41FA5}">
                      <a16:colId xmlns:a16="http://schemas.microsoft.com/office/drawing/2014/main" val="1487945705"/>
                    </a:ext>
                  </a:extLst>
                </a:gridCol>
                <a:gridCol w="1207477">
                  <a:extLst>
                    <a:ext uri="{9D8B030D-6E8A-4147-A177-3AD203B41FA5}">
                      <a16:colId xmlns:a16="http://schemas.microsoft.com/office/drawing/2014/main" val="249620668"/>
                    </a:ext>
                  </a:extLst>
                </a:gridCol>
              </a:tblGrid>
              <a:tr h="36798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Народная примета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наблюдения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Погода до наблюдения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Погода после наблюдения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895066"/>
                  </a:ext>
                </a:extLst>
              </a:tr>
              <a:tr h="93077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дождевые земляные черви выползают наружу – ждите ненастья, дождя.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Фото № 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+31 , очень жарко, без ветрено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Резко похолодало, ливень, гром, гроза, молния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Совпала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примета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9546770"/>
                  </a:ext>
                </a:extLst>
              </a:tr>
              <a:tr h="44282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Каков этот день, такой октябрь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августа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Фото № 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+35, очень жарко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теплый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Совпала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примета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5648460"/>
                  </a:ext>
                </a:extLst>
              </a:tr>
              <a:tr h="74462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Какая погода 17 августа – таким и будет весь ноябрь.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августа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Фото № 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+34, без ветрено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теплый, без осадков, с превышающей температурой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Совпала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примета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729979"/>
                  </a:ext>
                </a:extLst>
              </a:tr>
              <a:tr h="167548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Какова Авдотья, таков ноябрь. День погожий, ясный, так и ноябрь выдастся погожим, а если пасмурно и дождливо – быть ему серым и туманным.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августа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Фото № 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+34, без ветрено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теплый, без осадков, с превышающей температурой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Совпала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примета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657154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363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8"/>
    </mc:Choice>
    <mc:Fallback xmlns="">
      <p:transition spd="slow" advTm="6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Фотоальбом</a:t>
            </a:r>
            <a:endParaRPr lang="ru-RU" b="1" dirty="0"/>
          </a:p>
        </p:txBody>
      </p:sp>
      <p:pic>
        <p:nvPicPr>
          <p:cNvPr id="4" name="Объект 3" descr="https://www.wallpaperup.com/uploads/wallpapers/2013/03/22/57757/ce59c1386fd04066a8a322ef3c20142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1" y="2483802"/>
            <a:ext cx="2955471" cy="189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andresh.ru/images/sav/facts/nebo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483802"/>
            <a:ext cx="2963636" cy="189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pdb/966350/86291d1d-ba18-4b08-865c-0e8ac5ff8d66/s1200?webp=fals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519" y="2483802"/>
            <a:ext cx="3071587" cy="189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meteoweb.ru/img/diary/2018q3/20180916-7-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56" y="4554311"/>
            <a:ext cx="2995386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www.photogorky.ru/photos/ff0e13e6024b1dce2591454ebe786de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118" y="4554311"/>
            <a:ext cx="3035300" cy="2014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nedelya40.ru/wp-content/uploads/2017/07/cd9f823cc0b204908c4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56" y="4490357"/>
            <a:ext cx="3067050" cy="2078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84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7"/>
    </mc:Choice>
    <mc:Fallback xmlns="">
      <p:transition spd="slow" advTm="277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продолжение</a:t>
            </a:r>
            <a:endParaRPr lang="ru-RU" b="1" dirty="0"/>
          </a:p>
        </p:txBody>
      </p:sp>
      <p:pic>
        <p:nvPicPr>
          <p:cNvPr id="4" name="Объект 3" descr="https://ezoterika.me/wp-content/auploads/579027/fullsize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30" y="2317906"/>
            <a:ext cx="2890307" cy="205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Galina\Desktop\презентация\дождевые черви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493" y="2324936"/>
            <a:ext cx="3200400" cy="207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g-fotki.yandex.ru/get/4516/dengavrilin.13/0_67e4f_957b0afc_X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2341651"/>
            <a:ext cx="3181350" cy="200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anaparegion.ru/images/news/big_c276355db0eb797c9d9fa2af4c89a4ca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19" y="4738687"/>
            <a:ext cx="2967718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get-zen_doc/108057/pub_5b4f75540bbe7f00a89628d5_5b4f76297166ec00a92ebb40/scale_120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493" y="4738687"/>
            <a:ext cx="3200400" cy="1995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cdnimg.rg.ru/img/content/150/71/57/15_746a896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694554"/>
            <a:ext cx="3171825" cy="204089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499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5"/>
    </mc:Choice>
    <mc:Fallback xmlns="">
      <p:transition spd="slow" advTm="4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587829"/>
            <a:ext cx="8761413" cy="1092803"/>
          </a:xfrm>
        </p:spPr>
        <p:txBody>
          <a:bodyPr/>
          <a:lstStyle/>
          <a:p>
            <a:r>
              <a:rPr lang="en-US" b="1" cap="all" dirty="0" smtClean="0"/>
              <a:t>          </a:t>
            </a:r>
            <a:br>
              <a:rPr lang="en-US" b="1" cap="all" dirty="0" smtClean="0"/>
            </a:br>
            <a:r>
              <a:rPr lang="en-US" b="1" cap="all" dirty="0"/>
              <a:t> </a:t>
            </a:r>
            <a:r>
              <a:rPr lang="en-US" b="1" cap="all" dirty="0" smtClean="0"/>
              <a:t>                </a:t>
            </a:r>
            <a:r>
              <a:rPr lang="ru-RU" b="1" cap="all" dirty="0" smtClean="0"/>
              <a:t>Цель проекта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36157"/>
            <a:ext cx="6043016" cy="171896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/>
              <a:t> </a:t>
            </a:r>
            <a:r>
              <a:rPr lang="ru-RU" sz="2400" b="1" dirty="0" smtClean="0"/>
              <a:t>Провести исследование: </a:t>
            </a:r>
          </a:p>
          <a:p>
            <a:pPr marL="0" indent="0">
              <a:buNone/>
            </a:pPr>
            <a:r>
              <a:rPr lang="ru-RU" sz="2400" b="1" dirty="0" smtClean="0"/>
              <a:t>помогают ли народные приметы</a:t>
            </a:r>
          </a:p>
          <a:p>
            <a:pPr marL="0" indent="0">
              <a:buNone/>
            </a:pPr>
            <a:r>
              <a:rPr lang="ru-RU" sz="2400" b="1" dirty="0" smtClean="0"/>
              <a:t> определить погоду.</a:t>
            </a:r>
            <a:endParaRPr lang="en-US" sz="2400" b="1" dirty="0" smtClean="0"/>
          </a:p>
          <a:p>
            <a:endParaRPr lang="ru-RU" sz="2400" dirty="0"/>
          </a:p>
        </p:txBody>
      </p:sp>
      <p:pic>
        <p:nvPicPr>
          <p:cNvPr id="4" name="Рисунок 3" descr="https://i.photographers.ua/thumbnails/pictures/27821/800xresult_e_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971" y="2649415"/>
            <a:ext cx="4580676" cy="34114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04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1"/>
    </mc:Choice>
    <mc:Fallback xmlns="">
      <p:transition spd="slow" advTm="11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Мой вывод</a:t>
            </a:r>
            <a:endParaRPr lang="ru-RU" b="1" dirty="0"/>
          </a:p>
        </p:txBody>
      </p:sp>
      <p:pic>
        <p:nvPicPr>
          <p:cNvPr id="8" name="Объект 7" descr="https://im0-tub-ru.yandex.net/i?id=71e8dc798bd624b6f5381070da1050a0-l&amp;n=1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41" y="2288861"/>
            <a:ext cx="8712390" cy="44753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766645" y="2508974"/>
            <a:ext cx="63421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Проведя </a:t>
            </a:r>
            <a:r>
              <a:rPr lang="ru-RU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исследования, </a:t>
            </a:r>
            <a:r>
              <a:rPr lang="ru-RU" sz="28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мы пришли к выводу, </a:t>
            </a:r>
            <a:r>
              <a:rPr lang="ru-RU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b="1" dirty="0" smtClean="0"/>
              <a:t>народные приметы помогают  </a:t>
            </a:r>
            <a:r>
              <a:rPr lang="ru-RU" sz="2800" b="1" dirty="0"/>
              <a:t>определить погоду</a:t>
            </a:r>
            <a:r>
              <a:rPr lang="ru-RU" sz="2800" b="1" dirty="0" smtClean="0"/>
              <a:t>. Таким образом гипотеза о том, что руководствуясь </a:t>
            </a:r>
            <a:r>
              <a:rPr lang="ru-RU" sz="2800" b="1" dirty="0"/>
              <a:t>народными </a:t>
            </a:r>
            <a:r>
              <a:rPr lang="ru-RU" sz="2800" b="1" dirty="0" smtClean="0"/>
              <a:t>приметами, </a:t>
            </a:r>
            <a:r>
              <a:rPr lang="ru-RU" sz="2800" b="1" dirty="0"/>
              <a:t>можно узнать какая погода будет в ближайшие </a:t>
            </a:r>
            <a:r>
              <a:rPr lang="ru-RU" sz="2800" b="1" dirty="0" smtClean="0"/>
              <a:t>сутки, верна.</a:t>
            </a:r>
            <a:endParaRPr lang="ru-RU" sz="2800" b="1" dirty="0"/>
          </a:p>
          <a:p>
            <a:endParaRPr lang="en-US" sz="2800" b="1" dirty="0"/>
          </a:p>
          <a:p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09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8"/>
    </mc:Choice>
    <mc:Fallback xmlns="">
      <p:transition spd="slow" advTm="10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Используемые источники: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540643"/>
              </p:ext>
            </p:extLst>
          </p:nvPr>
        </p:nvGraphicFramePr>
        <p:xfrm>
          <a:off x="3508851" y="3137408"/>
          <a:ext cx="4118610" cy="3416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8610">
                  <a:extLst>
                    <a:ext uri="{9D8B030D-6E8A-4147-A177-3AD203B41FA5}">
                      <a16:colId xmlns:a16="http://schemas.microsoft.com/office/drawing/2014/main" val="40096116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«</a:t>
                      </a:r>
                      <a:r>
                        <a:rPr lang="ru-RU" sz="1200" dirty="0">
                          <a:effectLst/>
                        </a:rPr>
                        <a:t>Народное наследие о приметах погоды.  Календарь.» А.Т. </a:t>
                      </a:r>
                      <a:r>
                        <a:rPr lang="ru-RU" sz="1200" dirty="0" err="1">
                          <a:effectLst/>
                        </a:rPr>
                        <a:t>Лютин</a:t>
                      </a:r>
                      <a:r>
                        <a:rPr lang="ru-RU" sz="1200" dirty="0">
                          <a:effectLst/>
                        </a:rPr>
                        <a:t>, Г.А. Бондаренко 1993.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«Народные приметы т предсказания о погоде»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С.Н. Жарков 1954.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«Погоду предскажите сами. Календарь народных примет» автор неизвестен 1990.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«Народный календарь примет.» С.С. Панков 1999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Детская энциклопедия </a:t>
                      </a:r>
                      <a:r>
                        <a:rPr lang="ru-RU" sz="1200" dirty="0" err="1">
                          <a:effectLst/>
                        </a:rPr>
                        <a:t>Росмэн</a:t>
                      </a:r>
                      <a:r>
                        <a:rPr lang="ru-RU" sz="1200" dirty="0">
                          <a:effectLst/>
                        </a:rPr>
                        <a:t>, 1994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Энциклопедия о звездах </a:t>
                      </a:r>
                      <a:r>
                        <a:rPr lang="ru-RU" sz="1200" dirty="0" err="1">
                          <a:effectLst/>
                        </a:rPr>
                        <a:t>Росмэн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smtClean="0">
                          <a:effectLst/>
                        </a:rPr>
                        <a:t>1994</a:t>
                      </a:r>
                    </a:p>
                    <a:p>
                      <a:r>
                        <a:rPr lang="ru-RU" sz="12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http://fb.ru/article/273864/primetyi-eto-narodnyie-</a:t>
                      </a:r>
                      <a:endParaRPr lang="ru-RU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u="sng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primetyi-i-sueveriya-znachenie-i-osobennosti</a:t>
                      </a:r>
                      <a:endParaRPr lang="ru-RU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http://lemur59.ru/node/9263</a:t>
                      </a:r>
                      <a:endParaRPr lang="ru-RU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http://pogoda78.ru/23.html</a:t>
                      </a:r>
                      <a:endParaRPr lang="ru-RU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http://www.astroguide.ru/narodnye-primety-lune-solntsu-zvezdam-28471.htm</a:t>
                      </a:r>
                      <a:endParaRPr lang="ru-RU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https://my-calend.ru/day-omens/august</a:t>
                      </a:r>
                      <a:endParaRPr lang="ru-RU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514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7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7"/>
    </mc:Choice>
    <mc:Fallback xmlns="">
      <p:transition spd="slow" advTm="368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702129"/>
            <a:ext cx="8761413" cy="978503"/>
          </a:xfrm>
        </p:spPr>
        <p:txBody>
          <a:bodyPr/>
          <a:lstStyle/>
          <a:p>
            <a:r>
              <a:rPr lang="en-US" b="1" cap="all" dirty="0" smtClean="0"/>
              <a:t/>
            </a:r>
            <a:br>
              <a:rPr lang="en-US" b="1" cap="all" dirty="0" smtClean="0"/>
            </a:br>
            <a:r>
              <a:rPr lang="en-US" b="1" cap="all" dirty="0"/>
              <a:t> </a:t>
            </a:r>
            <a:r>
              <a:rPr lang="en-US" b="1" cap="all" dirty="0" smtClean="0"/>
              <a:t>                     </a:t>
            </a:r>
            <a:r>
              <a:rPr lang="ru-RU" b="1" cap="all" dirty="0" smtClean="0"/>
              <a:t>Задачи</a:t>
            </a:r>
            <a:r>
              <a:rPr lang="ru-RU" b="1" cap="all" dirty="0"/>
              <a:t>:</a:t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326821"/>
            <a:ext cx="7684246" cy="369297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ru-RU" sz="2400" b="1" dirty="0"/>
              <a:t>Вести наблюдение за погодой и приметами, сравнивать результаты.</a:t>
            </a:r>
          </a:p>
          <a:p>
            <a:pPr lvl="0"/>
            <a:r>
              <a:rPr lang="ru-RU" sz="2400" b="1" dirty="0"/>
              <a:t>Ознакомиться с необходимой литературой и интернет ресурсами.</a:t>
            </a:r>
          </a:p>
          <a:p>
            <a:pPr lvl="0"/>
            <a:r>
              <a:rPr lang="ru-RU" sz="2400" b="1" dirty="0"/>
              <a:t>Оформить </a:t>
            </a:r>
            <a:r>
              <a:rPr lang="ru-RU" sz="2400" b="1" dirty="0" smtClean="0"/>
              <a:t>наблюдения. </a:t>
            </a:r>
          </a:p>
          <a:p>
            <a:pPr lvl="0"/>
            <a:r>
              <a:rPr lang="ru-RU" sz="2400" b="1" dirty="0" smtClean="0"/>
              <a:t>Составить викторину для одноклассников.</a:t>
            </a:r>
            <a:endParaRPr lang="ru-RU" sz="2400" b="1" dirty="0"/>
          </a:p>
          <a:p>
            <a:pPr lvl="0"/>
            <a:r>
              <a:rPr lang="ru-RU" sz="2400" b="1" dirty="0" smtClean="0"/>
              <a:t>Подготовить </a:t>
            </a:r>
            <a:r>
              <a:rPr lang="ru-RU" sz="2400" b="1" dirty="0"/>
              <a:t>фотоальбом наблюдений.</a:t>
            </a:r>
          </a:p>
          <a:p>
            <a:endParaRPr lang="ru-RU" dirty="0"/>
          </a:p>
        </p:txBody>
      </p:sp>
      <p:pic>
        <p:nvPicPr>
          <p:cNvPr id="4" name="Рисунок 3" descr="https://avatars.mds.yandex.net/get-marketpic/364087/market_T2SFGjwcFRfZKGdIPECz4g/ori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380" y="3024553"/>
            <a:ext cx="3373620" cy="301576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109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7"/>
    </mc:Choice>
    <mc:Fallback xmlns="">
      <p:transition spd="slow" advTm="12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587829"/>
            <a:ext cx="8761413" cy="1092803"/>
          </a:xfrm>
        </p:spPr>
        <p:txBody>
          <a:bodyPr/>
          <a:lstStyle/>
          <a:p>
            <a:r>
              <a:rPr lang="en-US" b="1" cap="all" dirty="0" smtClean="0"/>
              <a:t>          </a:t>
            </a:r>
            <a:br>
              <a:rPr lang="en-US" b="1" cap="all" dirty="0" smtClean="0"/>
            </a:br>
            <a:r>
              <a:rPr lang="en-US" b="1" cap="all" dirty="0"/>
              <a:t> </a:t>
            </a:r>
            <a:r>
              <a:rPr lang="en-US" b="1" cap="all" dirty="0" smtClean="0"/>
              <a:t>                </a:t>
            </a:r>
            <a:r>
              <a:rPr lang="ru-RU" b="1" cap="all" dirty="0" smtClean="0"/>
              <a:t>гипотеза исследования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36156"/>
            <a:ext cx="8825659" cy="134968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>Руководствуясь </a:t>
            </a:r>
            <a:r>
              <a:rPr lang="ru-RU" sz="2400" b="1" dirty="0"/>
              <a:t>народными </a:t>
            </a:r>
            <a:r>
              <a:rPr lang="ru-RU" sz="2400" b="1" smtClean="0"/>
              <a:t>приметами можно, </a:t>
            </a:r>
            <a:r>
              <a:rPr lang="ru-RU" sz="2400" b="1" dirty="0" smtClean="0"/>
              <a:t>узнать</a:t>
            </a:r>
            <a:r>
              <a:rPr lang="ru-RU" sz="2400" b="1" dirty="0"/>
              <a:t> </a:t>
            </a:r>
            <a:r>
              <a:rPr lang="ru-RU" sz="2400" b="1" dirty="0" smtClean="0"/>
              <a:t>какая погода будет в ближайшие сутки.</a:t>
            </a:r>
            <a:endParaRPr lang="ru-RU" sz="2400" b="1" dirty="0"/>
          </a:p>
          <a:p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0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2"/>
    </mc:Choice>
    <mc:Fallback xmlns="">
      <p:transition spd="slow" advTm="8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/>
              <a:t>Что такое приметы?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8124" y="2595196"/>
            <a:ext cx="5832000" cy="34163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400" b="1" dirty="0"/>
              <a:t>Приметы – это связь между двумя событиями, когда одно из них происходит как факт, а второе – как следствие. </a:t>
            </a:r>
          </a:p>
          <a:p>
            <a:r>
              <a:rPr lang="ru-RU" sz="2400" b="1" dirty="0"/>
              <a:t>Само слово «примета» происходит от слова "примечать.“</a:t>
            </a:r>
          </a:p>
          <a:p>
            <a:endParaRPr lang="ru-RU" dirty="0"/>
          </a:p>
        </p:txBody>
      </p:sp>
      <p:pic>
        <p:nvPicPr>
          <p:cNvPr id="8" name="Рисунок 7" descr="http://person.org.ua/wp-content/uploads/2017/06/DC_QHkqXUAATnVK-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670" y="2595196"/>
            <a:ext cx="5418238" cy="32194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383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27"/>
    </mc:Choice>
    <mc:Fallback xmlns="">
      <p:transition spd="slow" advTm="14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3 класс\ПРОЕКТЫ\Дьячкова\CxjY9VAWEAAX5u5.jpg_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8307"/>
            <a:ext cx="3376247" cy="253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Какие бывают приметы о погоде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874890"/>
              </p:ext>
            </p:extLst>
          </p:nvPr>
        </p:nvGraphicFramePr>
        <p:xfrm>
          <a:off x="3423138" y="2461846"/>
          <a:ext cx="5509847" cy="2426677"/>
        </p:xfrm>
        <a:graphic>
          <a:graphicData uri="http://schemas.openxmlformats.org/drawingml/2006/table">
            <a:tbl>
              <a:tblPr firstRow="1" firstCol="1" bandRow="1"/>
              <a:tblGrid>
                <a:gridCol w="2754519">
                  <a:extLst>
                    <a:ext uri="{9D8B030D-6E8A-4147-A177-3AD203B41FA5}">
                      <a16:colId xmlns:a16="http://schemas.microsoft.com/office/drawing/2014/main" val="4223301411"/>
                    </a:ext>
                  </a:extLst>
                </a:gridCol>
                <a:gridCol w="2755328">
                  <a:extLst>
                    <a:ext uri="{9D8B030D-6E8A-4147-A177-3AD203B41FA5}">
                      <a16:colId xmlns:a16="http://schemas.microsoft.com/office/drawing/2014/main" val="4292732497"/>
                    </a:ext>
                  </a:extLst>
                </a:gridCol>
              </a:tblGrid>
              <a:tr h="982853">
                <a:tc>
                  <a:txBody>
                    <a:bodyPr/>
                    <a:lstStyle/>
                    <a:p>
                      <a:pPr marL="137160" indent="-13716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505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Долгосрочные</a:t>
                      </a:r>
                      <a:endParaRPr lang="ru-RU" sz="2800" dirty="0">
                        <a:solidFill>
                          <a:srgbClr val="505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" indent="-13716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505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Краткосрочные</a:t>
                      </a:r>
                      <a:endParaRPr lang="ru-RU" sz="2800" dirty="0">
                        <a:solidFill>
                          <a:srgbClr val="505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053083"/>
                  </a:ext>
                </a:extLst>
              </a:tr>
              <a:tr h="1443824">
                <a:tc>
                  <a:txBody>
                    <a:bodyPr/>
                    <a:lstStyle/>
                    <a:p>
                      <a:pPr marL="137160" indent="-13716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505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Зима будет ранней, если журавли отлетают на юг в августе.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" indent="-13716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505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будет ясным, если поют сверчки.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39998"/>
                  </a:ext>
                </a:extLst>
              </a:tr>
            </a:tbl>
          </a:graphicData>
        </a:graphic>
      </p:graphicFrame>
      <p:pic>
        <p:nvPicPr>
          <p:cNvPr id="3" name="Picture 2" descr="F:\Каллиграфия\1 вебинар\4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217" y="3458307"/>
            <a:ext cx="3237783" cy="23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464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8"/>
    </mc:Choice>
    <mc:Fallback xmlns="">
      <p:transition spd="slow" advTm="13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514350"/>
            <a:ext cx="8761413" cy="1166282"/>
          </a:xfrm>
        </p:spPr>
        <p:txBody>
          <a:bodyPr/>
          <a:lstStyle/>
          <a:p>
            <a:pPr algn="ctr"/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Определение </a:t>
            </a:r>
            <a:r>
              <a:rPr lang="ru-RU" b="1" cap="all" dirty="0"/>
              <a:t>погоды с помощью облаков</a:t>
            </a:r>
            <a:br>
              <a:rPr lang="ru-RU" b="1" cap="all" dirty="0"/>
            </a:br>
            <a:endParaRPr lang="ru-RU" dirty="0"/>
          </a:p>
        </p:txBody>
      </p:sp>
      <p:pic>
        <p:nvPicPr>
          <p:cNvPr id="4" name="Объект 3" descr="http://lemur59.ru/sites/default/files/images/0c23fd1e51118d625cc0a02de38364bd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62" y="1629509"/>
            <a:ext cx="9589476" cy="522849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52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73"/>
    </mc:Choice>
    <mc:Fallback xmlns="">
      <p:transition spd="slow" advTm="20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076" y="432707"/>
            <a:ext cx="8761413" cy="1673679"/>
          </a:xfrm>
        </p:spPr>
        <p:txBody>
          <a:bodyPr/>
          <a:lstStyle/>
          <a:p>
            <a:pPr algn="ctr"/>
            <a:r>
              <a:rPr lang="ru-RU" b="1" cap="all" dirty="0"/>
              <a:t>Предсказание погоды </a:t>
            </a: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по </a:t>
            </a:r>
            <a:r>
              <a:rPr lang="ru-RU" b="1" cap="all" dirty="0"/>
              <a:t>растениям</a:t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292" y="2377342"/>
            <a:ext cx="5779477" cy="336696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>Будет </a:t>
            </a:r>
            <a:r>
              <a:rPr lang="ru-RU" sz="2400" b="1" dirty="0"/>
              <a:t>дождь - если одуванчик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решил </a:t>
            </a:r>
            <a:r>
              <a:rPr lang="ru-RU" sz="2400" b="1" dirty="0"/>
              <a:t>сжать свой шар</a:t>
            </a:r>
            <a:r>
              <a:rPr lang="ru-RU" sz="2400" b="1" dirty="0" smtClean="0"/>
              <a:t>.</a:t>
            </a:r>
          </a:p>
          <a:p>
            <a:pPr lvl="0"/>
            <a:r>
              <a:rPr lang="ru-RU" sz="2400" b="1" dirty="0"/>
              <a:t>Утром погода будет солнечной, </a:t>
            </a:r>
            <a:endParaRPr lang="ru-RU" sz="2400" b="1" dirty="0" smtClean="0"/>
          </a:p>
          <a:p>
            <a:pPr marL="0" lvl="0" indent="0">
              <a:buNone/>
            </a:pPr>
            <a:r>
              <a:rPr lang="ru-RU" sz="2400" b="1" dirty="0" smtClean="0"/>
              <a:t>но </a:t>
            </a:r>
            <a:r>
              <a:rPr lang="ru-RU" sz="2400" b="1" dirty="0"/>
              <a:t>уже в обед ожидается ухудшение </a:t>
            </a:r>
            <a:endParaRPr lang="ru-RU" sz="2400" b="1" dirty="0" smtClean="0"/>
          </a:p>
          <a:p>
            <a:pPr marL="0" lvl="0" indent="0">
              <a:buNone/>
            </a:pPr>
            <a:r>
              <a:rPr lang="ru-RU" sz="2400" b="1" dirty="0" smtClean="0"/>
              <a:t>погоды </a:t>
            </a:r>
            <a:r>
              <a:rPr lang="ru-RU" sz="2400" b="1" dirty="0"/>
              <a:t>- если ноготки развернули </a:t>
            </a:r>
            <a:endParaRPr lang="ru-RU" sz="2400" b="1" dirty="0" smtClean="0"/>
          </a:p>
          <a:p>
            <a:pPr marL="0" lvl="0" indent="0">
              <a:buNone/>
            </a:pPr>
            <a:r>
              <a:rPr lang="ru-RU" sz="2400" b="1" dirty="0" smtClean="0"/>
              <a:t>венчики </a:t>
            </a:r>
            <a:r>
              <a:rPr lang="ru-RU" sz="2400" b="1" dirty="0"/>
              <a:t>сразу после рассвета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0" name="Рисунок 9" descr="https://avatars.mds.yandex.net/get-pdb/473975/a5a485d2-5056-4e49-9896-783aa2ca312e/s1200?webp=fal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69" y="2377342"/>
            <a:ext cx="6213231" cy="448065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09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98"/>
    </mc:Choice>
    <mc:Fallback xmlns="">
      <p:transition spd="slow" advTm="20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432707"/>
            <a:ext cx="8761413" cy="1608364"/>
          </a:xfrm>
        </p:spPr>
        <p:txBody>
          <a:bodyPr/>
          <a:lstStyle/>
          <a:p>
            <a:pPr algn="ctr"/>
            <a:r>
              <a:rPr lang="ru-RU" b="1" cap="all" dirty="0"/>
              <a:t>Как </a:t>
            </a:r>
            <a:r>
              <a:rPr lang="ru-RU" b="1" cap="all" dirty="0" smtClean="0"/>
              <a:t>звери </a:t>
            </a:r>
            <a:r>
              <a:rPr lang="ru-RU" b="1" cap="all" dirty="0"/>
              <a:t>предсказывают погоду</a:t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3478" y="2238690"/>
            <a:ext cx="6570553" cy="2953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lvl="0"/>
            <a:r>
              <a:rPr lang="ru-RU" sz="3100" b="1" dirty="0" smtClean="0"/>
              <a:t>Кошки вылизывает </a:t>
            </a:r>
            <a:r>
              <a:rPr lang="ru-RU" sz="3100" b="1" dirty="0"/>
              <a:t>свой мех – зазывает ненастье</a:t>
            </a:r>
            <a:r>
              <a:rPr lang="ru-RU" sz="3100" b="1" dirty="0" smtClean="0"/>
              <a:t>.</a:t>
            </a:r>
          </a:p>
          <a:p>
            <a:r>
              <a:rPr lang="ru-RU" sz="3100" b="1" dirty="0"/>
              <a:t>Если собака валяется на траве – быть дождю и ветру</a:t>
            </a:r>
            <a:r>
              <a:rPr lang="ru-RU" sz="3100" b="1" dirty="0" smtClean="0"/>
              <a:t>.</a:t>
            </a:r>
          </a:p>
          <a:p>
            <a:pPr lvl="0"/>
            <a:r>
              <a:rPr lang="ru-RU" sz="3100" b="1" dirty="0"/>
              <a:t>Предчувствуя сырость, лошади укладываются на землю. Это происходит, обычно, летом. В зимнее время подобное поведение предвещает дождь.</a:t>
            </a:r>
          </a:p>
          <a:p>
            <a:endParaRPr lang="ru-RU" sz="2800" b="1" dirty="0"/>
          </a:p>
          <a:p>
            <a:endParaRPr lang="ru-RU" sz="2800" b="1" dirty="0"/>
          </a:p>
          <a:p>
            <a:pPr lvl="0"/>
            <a:endParaRPr lang="ru-RU" sz="2600" b="1" dirty="0" smtClean="0"/>
          </a:p>
        </p:txBody>
      </p:sp>
      <p:pic>
        <p:nvPicPr>
          <p:cNvPr id="4" name="Рисунок 3" descr="кот жмуритс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954" y="2238690"/>
            <a:ext cx="2995246" cy="2028511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Рисунок 4" descr="http://www.fonstola.ru/pic/201502/1680x1050/fonstola.ru-1645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954" y="4407877"/>
            <a:ext cx="3130062" cy="2262554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7" name="Рисунок 6" descr="https://7ogorod.ru/wp-content/uploads/2018/09/poludrem-loshadej-1024x57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6092"/>
            <a:ext cx="3751385" cy="178190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8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5"/>
    </mc:Choice>
    <mc:Fallback xmlns="">
      <p:transition spd="slow" advTm="12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1.3|1.1|1|0.8|1|0.8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4|1.8|1.5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1|1.5|1.4|1.9|2.3|5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1|1.4|2.2|2.7|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6|1.6|2.1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1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5|1.5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1.5|1.7|2.5|2.2|1.8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341</TotalTime>
  <Words>1025</Words>
  <Application>Microsoft Office PowerPoint</Application>
  <PresentationFormat>Широкоэкранный</PresentationFormat>
  <Paragraphs>182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           “Народные приметы о погоде:                      верить или нет”</vt:lpstr>
      <vt:lpstr>                            Цель проекта </vt:lpstr>
      <vt:lpstr>                       Задачи: </vt:lpstr>
      <vt:lpstr>                            гипотеза исследования </vt:lpstr>
      <vt:lpstr>Что такое приметы?</vt:lpstr>
      <vt:lpstr>Какие бывают приметы о погоде</vt:lpstr>
      <vt:lpstr> Определение погоды с помощью облаков </vt:lpstr>
      <vt:lpstr>Предсказание погоды  по растениям </vt:lpstr>
      <vt:lpstr>Как звери предсказывают погоду </vt:lpstr>
      <vt:lpstr> Определение погоды по поведению птиц </vt:lpstr>
      <vt:lpstr> Народные приметы и насекомые</vt:lpstr>
      <vt:lpstr> Определение погоды по солнцу  </vt:lpstr>
      <vt:lpstr>         Определение погоды             по луне и звёздам</vt:lpstr>
      <vt:lpstr> Определение погоды по туману, росе и радуге </vt:lpstr>
      <vt:lpstr>Мы провели ряд наблюдений в июле, августе, сентябре, октябре, ноябре 2018 года в Подмосковье, на Чёрном море, в Москве. </vt:lpstr>
      <vt:lpstr>Мы провели ряд наблюдений в июле, августе, сентябре, октябре, ноябре 2018 года в Подмосковье, на Чёрном море, в Москве. </vt:lpstr>
      <vt:lpstr>Мы провели ряд наблюдений в июле, августе, сентябре, октябре, ноябре 2018 года в Подмосковье, на Чёрном море, в Москве. </vt:lpstr>
      <vt:lpstr>Фотоальбом</vt:lpstr>
      <vt:lpstr>продолжение</vt:lpstr>
      <vt:lpstr>Мой вывод</vt:lpstr>
      <vt:lpstr>          Используемые источники: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“Народные приметы о погоде:                      верить или нет”</dc:title>
  <dc:creator>Galina</dc:creator>
  <cp:lastModifiedBy>Galina</cp:lastModifiedBy>
  <cp:revision>42</cp:revision>
  <dcterms:created xsi:type="dcterms:W3CDTF">2019-03-07T16:11:42Z</dcterms:created>
  <dcterms:modified xsi:type="dcterms:W3CDTF">2019-11-06T07:13:34Z</dcterms:modified>
</cp:coreProperties>
</file>