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A818F66-C0D5-4326-AB96-D1D9CE9FCCFC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4824673-6D15-4378-98F4-FAD20A3ED61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516624"/>
            <a:ext cx="7920880" cy="2595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Коммуникативная ситуация – основа общения и залог диалогичности учебного процесса.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5" y="260648"/>
            <a:ext cx="7056784" cy="722817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</a:rPr>
              <a:t>А.П.Чехов</a:t>
            </a:r>
            <a:r>
              <a:rPr lang="ru-RU" sz="4000" dirty="0" smtClean="0">
                <a:solidFill>
                  <a:schemeClr val="tx1"/>
                </a:solidFill>
              </a:rPr>
              <a:t> «О любви»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139" y="5877272"/>
            <a:ext cx="9143999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4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988859"/>
              </p:ext>
            </p:extLst>
          </p:nvPr>
        </p:nvGraphicFramePr>
        <p:xfrm>
          <a:off x="107505" y="1397000"/>
          <a:ext cx="8856985" cy="556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1670587"/>
                <a:gridCol w="1771397"/>
                <a:gridCol w="1771397"/>
                <a:gridCol w="1771397"/>
              </a:tblGrid>
              <a:tr h="1336092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Характе-ристика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 </a:t>
                      </a:r>
                      <a:r>
                        <a:rPr lang="ru-RU" sz="2400" smtClean="0"/>
                        <a:t>проявля-ется</a:t>
                      </a:r>
                      <a:r>
                        <a:rPr lang="ru-RU" sz="2400" dirty="0" smtClean="0"/>
                        <a:t> чувство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Итог (счастлив ли герой?)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Вывод  (причина)</a:t>
                      </a:r>
                      <a:endParaRPr lang="ru-RU" sz="2400" dirty="0"/>
                    </a:p>
                  </a:txBody>
                  <a:tcPr/>
                </a:tc>
              </a:tr>
              <a:tr h="1336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Алёхин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336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Анна Алексеевна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336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Луганович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91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7920880" cy="2595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оммуникация </a:t>
            </a:r>
            <a:r>
              <a:rPr lang="ru-RU" dirty="0">
                <a:solidFill>
                  <a:schemeClr val="tx1"/>
                </a:solidFill>
              </a:rPr>
              <a:t>занимает 80% всего человеческого </a:t>
            </a:r>
            <a:r>
              <a:rPr lang="ru-RU" dirty="0" smtClean="0">
                <a:solidFill>
                  <a:schemeClr val="tx1"/>
                </a:solidFill>
              </a:rPr>
              <a:t>существования: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err="1" smtClean="0">
                <a:solidFill>
                  <a:schemeClr val="tx1"/>
                </a:solidFill>
              </a:rPr>
              <a:t>аудирование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≈ 45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говорение ≈ 30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чтение ≈ 16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письмо ≈ 9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80" y="3861048"/>
            <a:ext cx="9144000" cy="259502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К коммуникативным </a:t>
            </a:r>
            <a:r>
              <a:rPr lang="ru-RU" sz="3200" b="1" dirty="0" err="1">
                <a:solidFill>
                  <a:schemeClr val="tx1"/>
                </a:solidFill>
              </a:rPr>
              <a:t>метапредметным</a:t>
            </a:r>
            <a:r>
              <a:rPr lang="ru-RU" sz="3200" b="1" dirty="0">
                <a:solidFill>
                  <a:schemeClr val="tx1"/>
                </a:solidFill>
              </a:rPr>
              <a:t> учебным действиям </a:t>
            </a:r>
            <a:r>
              <a:rPr lang="ru-RU" sz="3200" b="1" dirty="0" smtClean="0">
                <a:solidFill>
                  <a:schemeClr val="tx1"/>
                </a:solidFill>
              </a:rPr>
              <a:t>относятся: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- планирование учебного сотрудничества с учителем и сверстниками;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- постановка вопросов;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        - разрешение конфликтов;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        - управление поведением партнера;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       - умение с достаточной полнотой и точностью выражать свои мысли в соответствии с задачами и условиями коммуникации и др.</a:t>
            </a:r>
          </a:p>
        </p:txBody>
      </p:sp>
    </p:spTree>
    <p:extLst>
      <p:ext uri="{BB962C8B-B14F-4D97-AF65-F5344CB8AC3E}">
        <p14:creationId xmlns:p14="http://schemas.microsoft.com/office/powerpoint/2010/main" val="37882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212976"/>
            <a:ext cx="7056784" cy="72281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Коммуникативная компетенция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67391"/>
            <a:ext cx="2699792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Говорение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054711" y="1267391"/>
            <a:ext cx="2699792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Аудирование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3691" y="5229200"/>
            <a:ext cx="2699792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Письмо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300192" y="5229200"/>
            <a:ext cx="2699792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Чтение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27459" y="544573"/>
            <a:ext cx="3672733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Устное взаимодействие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962672" y="6135183"/>
            <a:ext cx="3528391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Письменное взаимодействие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1493587" y="1990208"/>
            <a:ext cx="2430341" cy="13667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506807" y="2014045"/>
            <a:ext cx="2143281" cy="13667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747501" y="4040384"/>
            <a:ext cx="2430342" cy="14768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37162" y="4040384"/>
            <a:ext cx="2112926" cy="14768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5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056784" cy="72281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Коммуникативные упражнения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32" y="6309320"/>
            <a:ext cx="9143999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u="sng" dirty="0" smtClean="0">
                <a:solidFill>
                  <a:schemeClr val="tx1"/>
                </a:solidFill>
              </a:rPr>
              <a:t>Коммуникативные целевые установки: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* установки</a:t>
            </a:r>
            <a:r>
              <a:rPr lang="ru-RU" sz="2400" dirty="0">
                <a:solidFill>
                  <a:schemeClr val="tx1"/>
                </a:solidFill>
              </a:rPr>
              <a:t>, требующие от учащихся умения выражать согласие, подтверждать сказанное, присоединяться к сказанному, дополнять </a:t>
            </a:r>
            <a:r>
              <a:rPr lang="ru-RU" sz="2400" dirty="0" smtClean="0">
                <a:solidFill>
                  <a:schemeClr val="tx1"/>
                </a:solidFill>
              </a:rPr>
              <a:t>собеседника: с</a:t>
            </a:r>
            <a:r>
              <a:rPr lang="ru-RU" sz="2400" i="1" dirty="0" smtClean="0">
                <a:solidFill>
                  <a:schemeClr val="tx1"/>
                </a:solidFill>
              </a:rPr>
              <a:t>огласись(</a:t>
            </a:r>
            <a:r>
              <a:rPr lang="ru-RU" sz="2400" i="1" dirty="0" err="1" smtClean="0">
                <a:solidFill>
                  <a:schemeClr val="tx1"/>
                </a:solidFill>
              </a:rPr>
              <a:t>тесь</a:t>
            </a:r>
            <a:r>
              <a:rPr lang="ru-RU" sz="2400" i="1" dirty="0">
                <a:solidFill>
                  <a:schemeClr val="tx1"/>
                </a:solidFill>
              </a:rPr>
              <a:t>),подтверди(те), продолжи(те) сказанное;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* установки</a:t>
            </a:r>
            <a:r>
              <a:rPr lang="ru-RU" sz="2400" dirty="0">
                <a:solidFill>
                  <a:schemeClr val="tx1"/>
                </a:solidFill>
              </a:rPr>
              <a:t>, формирующие у учащихся умение выражать свое отношение к явлениям, фактам: </a:t>
            </a:r>
            <a:r>
              <a:rPr lang="ru-RU" sz="2400" i="1" dirty="0">
                <a:solidFill>
                  <a:schemeClr val="tx1"/>
                </a:solidFill>
              </a:rPr>
              <a:t>докажи(те), возрази(те), </a:t>
            </a:r>
            <a:r>
              <a:rPr lang="ru-RU" sz="2400" i="1" dirty="0" err="1">
                <a:solidFill>
                  <a:schemeClr val="tx1"/>
                </a:solidFill>
              </a:rPr>
              <a:t>вырази</a:t>
            </a:r>
            <a:r>
              <a:rPr lang="ru-RU" sz="2400" i="1" dirty="0">
                <a:solidFill>
                  <a:schemeClr val="tx1"/>
                </a:solidFill>
              </a:rPr>
              <a:t>(те) радость, огорчение, сомнение, удивление и т.п.;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* установки</a:t>
            </a:r>
            <a:r>
              <a:rPr lang="ru-RU" sz="2400" dirty="0">
                <a:solidFill>
                  <a:schemeClr val="tx1"/>
                </a:solidFill>
              </a:rPr>
              <a:t>, побуждающие к совершению действия или его запрещению: </a:t>
            </a:r>
            <a:r>
              <a:rPr lang="ru-RU" sz="2400" i="1" dirty="0">
                <a:solidFill>
                  <a:schemeClr val="tx1"/>
                </a:solidFill>
              </a:rPr>
              <a:t>попроси(те), предложи(те), запрети(те), пригласи(те);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* установки</a:t>
            </a:r>
            <a:r>
              <a:rPr lang="ru-RU" sz="2400" dirty="0">
                <a:solidFill>
                  <a:schemeClr val="tx1"/>
                </a:solidFill>
              </a:rPr>
              <a:t>, требующие уточнения, выяснения предмета разговора: </a:t>
            </a:r>
            <a:r>
              <a:rPr lang="ru-RU" sz="2400" i="1" dirty="0">
                <a:solidFill>
                  <a:schemeClr val="tx1"/>
                </a:solidFill>
              </a:rPr>
              <a:t>уточни(те), выясни(те), попроси(те); разъяснит(те), сформулируй(те) и т.д.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7" y="548680"/>
            <a:ext cx="7056784" cy="72281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Коммуникативные упражнения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-1" y="5659879"/>
            <a:ext cx="9143999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u="sng" dirty="0" smtClean="0">
                <a:solidFill>
                  <a:schemeClr val="tx1"/>
                </a:solidFill>
              </a:rPr>
              <a:t>Коммуникативные ситуации</a:t>
            </a:r>
          </a:p>
          <a:p>
            <a:endParaRPr lang="ru-RU" sz="2400" b="1" u="sng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Методы, ориентированные на устную  коммуникацию:</a:t>
            </a:r>
          </a:p>
          <a:p>
            <a:pPr lvl="0"/>
            <a:endParaRPr lang="ru-RU" sz="2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Учебный диалог при прохождении темы.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Диалог, созданный при помощи наглядности: произведений живописи, кино- и видеофильмов.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Диалог на основе инсценировки.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Ролевые и деловые игры: интервью с лицейскими друзьями и учителями </a:t>
            </a:r>
            <a:r>
              <a:rPr lang="ru-RU" sz="2400" dirty="0" err="1" smtClean="0">
                <a:solidFill>
                  <a:schemeClr val="tx1"/>
                </a:solidFill>
              </a:rPr>
              <a:t>А.С.Пушкина</a:t>
            </a:r>
            <a:r>
              <a:rPr lang="ru-RU" sz="2400" dirty="0" smtClean="0">
                <a:solidFill>
                  <a:schemeClr val="tx1"/>
                </a:solidFill>
              </a:rPr>
              <a:t>; диалог литературных героев.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Обсуждения, дискуссии, диспуты, конференции: ролевой диспут «Прозаики и поэты».</a:t>
            </a:r>
          </a:p>
        </p:txBody>
      </p:sp>
    </p:spTree>
    <p:extLst>
      <p:ext uri="{BB962C8B-B14F-4D97-AF65-F5344CB8AC3E}">
        <p14:creationId xmlns:p14="http://schemas.microsoft.com/office/powerpoint/2010/main" val="12460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7" y="548680"/>
            <a:ext cx="7056784" cy="72281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Коммуникативные упражнения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-1" y="4797152"/>
            <a:ext cx="9143999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u="sng" dirty="0" smtClean="0">
                <a:solidFill>
                  <a:schemeClr val="tx1"/>
                </a:solidFill>
              </a:rPr>
              <a:t>Коммуникативные ситуации</a:t>
            </a:r>
          </a:p>
          <a:p>
            <a:endParaRPr lang="ru-RU" sz="2400" b="1" u="sng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Методы, ориентированные на письменную коммуникацию:</a:t>
            </a:r>
          </a:p>
          <a:p>
            <a:pPr lvl="0"/>
            <a:endParaRPr lang="ru-RU" sz="2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Подготовка заметок и статей в СМИ с учётом целевой аудитории.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2.  Учебные </a:t>
            </a:r>
            <a:r>
              <a:rPr lang="ru-RU" sz="2400" dirty="0">
                <a:solidFill>
                  <a:schemeClr val="tx1"/>
                </a:solidFill>
              </a:rPr>
              <a:t>исследования и проекты, требующие проведения анкетирования или интервью и т.п. 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5" y="260648"/>
            <a:ext cx="7056784" cy="72281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М</a:t>
            </a:r>
            <a:r>
              <a:rPr lang="ru-RU" sz="4000" b="1" dirty="0" smtClean="0">
                <a:solidFill>
                  <a:schemeClr val="tx1"/>
                </a:solidFill>
              </a:rPr>
              <a:t>етод работы в группах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2" y="5832622"/>
            <a:ext cx="9143999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u="sng" dirty="0" smtClean="0">
                <a:solidFill>
                  <a:schemeClr val="tx1"/>
                </a:solidFill>
              </a:rPr>
              <a:t>Групповая работа при подготовке к уроку</a:t>
            </a:r>
          </a:p>
          <a:p>
            <a:endParaRPr lang="ru-RU" sz="2400" b="1" u="sng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Группа биографов готовит рассказ об основных этапах жизни Д. Давыдова.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Группа историков готовит краткие сообщения о Багратионе, Суворове, победном шествии Наполеона по Европе, нападении на Россию, планах победоносной войны, о развитии и роли партизанского движения в годы войны 1812 года.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Группа актёров готовит инсценировки.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Группа искусствоведов готовит сообщения об образе </a:t>
            </a:r>
            <a:r>
              <a:rPr lang="ru-RU" sz="2400" dirty="0" err="1">
                <a:solidFill>
                  <a:schemeClr val="tx1"/>
                </a:solidFill>
              </a:rPr>
              <a:t>Д.Давыдова</a:t>
            </a:r>
            <a:r>
              <a:rPr lang="ru-RU" sz="2400" dirty="0">
                <a:solidFill>
                  <a:schemeClr val="tx1"/>
                </a:solidFill>
              </a:rPr>
              <a:t> в живописи.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Группа чтецов отбирает стихотворения и готовит их выразительное чтение.</a:t>
            </a:r>
          </a:p>
        </p:txBody>
      </p:sp>
    </p:spTree>
    <p:extLst>
      <p:ext uri="{BB962C8B-B14F-4D97-AF65-F5344CB8AC3E}">
        <p14:creationId xmlns:p14="http://schemas.microsoft.com/office/powerpoint/2010/main" val="34943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5" y="260648"/>
            <a:ext cx="7056784" cy="72281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М</a:t>
            </a:r>
            <a:r>
              <a:rPr lang="ru-RU" sz="4000" b="1" dirty="0" smtClean="0">
                <a:solidFill>
                  <a:schemeClr val="tx1"/>
                </a:solidFill>
              </a:rPr>
              <a:t>етод работы в группах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139" y="5877272"/>
            <a:ext cx="9143999" cy="722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u="sng" dirty="0" smtClean="0">
                <a:solidFill>
                  <a:schemeClr val="tx1"/>
                </a:solidFill>
              </a:rPr>
              <a:t>Групповая работа на уроке</a:t>
            </a:r>
          </a:p>
          <a:p>
            <a:endParaRPr lang="ru-RU" sz="2400" b="1" u="sng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Последовательно: сначала пары, затем малые группы (оптимальное количество участников – 5 человек).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Обучать детей работе в группах и постоянно контролировать эту работу.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Грамотно распределять детей по </a:t>
            </a:r>
            <a:r>
              <a:rPr lang="ru-RU" sz="2400" dirty="0" smtClean="0">
                <a:solidFill>
                  <a:schemeClr val="tx1"/>
                </a:solidFill>
              </a:rPr>
              <a:t>группам.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Распределять роли внутри группы: организатор, регистратор, докладчик, журналист, активный слушатель, наблюдатель.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Давать четкие инструкции.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Совместно с учащимися выработать и соблюдать правила работы в группах.</a:t>
            </a:r>
          </a:p>
        </p:txBody>
      </p:sp>
    </p:spTree>
    <p:extLst>
      <p:ext uri="{BB962C8B-B14F-4D97-AF65-F5344CB8AC3E}">
        <p14:creationId xmlns:p14="http://schemas.microsoft.com/office/powerpoint/2010/main" val="37917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318</TotalTime>
  <Words>370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Wingdings</vt:lpstr>
      <vt:lpstr>Перспектива</vt:lpstr>
      <vt:lpstr>Коммуникативная ситуация – основа общения и залог диалогичности учебного процесса. </vt:lpstr>
      <vt:lpstr>Коммуникация занимает 80% всего человеческого существования:  аудирование ≈ 45%  говорение ≈ 30%  чтение ≈ 16%  письмо ≈ 9%</vt:lpstr>
      <vt:lpstr>К коммуникативным метапредметным учебным действиям относятся:   - планирование учебного сотрудничества с учителем и сверстниками; - постановка вопросов;         - разрешение конфликтов;         - управление поведением партнера;        - умение с достаточной полнотой и точностью выражать свои мысли в соответствии с задачами и условиями коммуникации и др.</vt:lpstr>
      <vt:lpstr>Коммуникативная компетенция</vt:lpstr>
      <vt:lpstr>Коммуникативные упражнения</vt:lpstr>
      <vt:lpstr>Коммуникативные упражнения</vt:lpstr>
      <vt:lpstr>Коммуникативные упражнения</vt:lpstr>
      <vt:lpstr>Метод работы в группах</vt:lpstr>
      <vt:lpstr>Метод работы в группах</vt:lpstr>
      <vt:lpstr>А.П.Чехов «О любви»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Коммуникативная ситуация – основа общения и залог диалогичности учебного процесса. </dc:title>
  <dc:creator>минур</dc:creator>
  <cp:lastModifiedBy>user1220</cp:lastModifiedBy>
  <cp:revision>15</cp:revision>
  <dcterms:created xsi:type="dcterms:W3CDTF">2014-03-27T12:44:51Z</dcterms:created>
  <dcterms:modified xsi:type="dcterms:W3CDTF">2014-03-28T05:43:19Z</dcterms:modified>
</cp:coreProperties>
</file>