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0" r:id="rId4"/>
    <p:sldId id="271" r:id="rId5"/>
    <p:sldId id="272" r:id="rId6"/>
    <p:sldId id="265" r:id="rId7"/>
    <p:sldId id="273" r:id="rId8"/>
    <p:sldId id="274" r:id="rId9"/>
    <p:sldId id="275" r:id="rId10"/>
    <p:sldId id="276" r:id="rId11"/>
    <p:sldId id="278" r:id="rId12"/>
    <p:sldId id="267" r:id="rId13"/>
    <p:sldId id="289" r:id="rId14"/>
    <p:sldId id="286" r:id="rId15"/>
    <p:sldId id="29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A14D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9745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8E65-DEA3-4679-8BAC-04307E0F38F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1111-DD6A-4695-AC6B-2E7A1541B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8E65-DEA3-4679-8BAC-04307E0F38F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1111-DD6A-4695-AC6B-2E7A1541B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8E65-DEA3-4679-8BAC-04307E0F38F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1111-DD6A-4695-AC6B-2E7A1541B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8E65-DEA3-4679-8BAC-04307E0F38F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1111-DD6A-4695-AC6B-2E7A1541B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8E65-DEA3-4679-8BAC-04307E0F38F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1111-DD6A-4695-AC6B-2E7A1541B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8E65-DEA3-4679-8BAC-04307E0F38F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1111-DD6A-4695-AC6B-2E7A1541B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8E65-DEA3-4679-8BAC-04307E0F38F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1111-DD6A-4695-AC6B-2E7A1541B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8E65-DEA3-4679-8BAC-04307E0F38F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1111-DD6A-4695-AC6B-2E7A1541B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8E65-DEA3-4679-8BAC-04307E0F38F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1111-DD6A-4695-AC6B-2E7A1541B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8E65-DEA3-4679-8BAC-04307E0F38F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1111-DD6A-4695-AC6B-2E7A1541B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8E65-DEA3-4679-8BAC-04307E0F38F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1111-DD6A-4695-AC6B-2E7A1541B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48E65-DEA3-4679-8BAC-04307E0F38F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F1111-DD6A-4695-AC6B-2E7A1541B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458100" cy="213801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Кабинет начальных классов как средство организации учебного процесса</a:t>
            </a:r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endParaRPr lang="ru-RU" sz="4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92896"/>
            <a:ext cx="3024336" cy="407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588224" y="5373216"/>
            <a:ext cx="2238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 smtClean="0">
                <a:latin typeface="Monotype Corsiva" pitchFamily="66" charset="0"/>
                <a:cs typeface="Times New Roman" pitchFamily="18" charset="0"/>
              </a:rPr>
              <a:t>Чернецкая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Татьяна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Иннокентьевна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2240" y="6021288"/>
            <a:ext cx="1991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8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внеурочное время в кабинете </a:t>
            </a:r>
            <a:r>
              <a:rPr lang="ru-RU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№9 работает интеллектуальный кружок «Умники и умницы»</a:t>
            </a:r>
            <a:r>
              <a:rPr lang="ru-RU" sz="28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sun9-31.userapi.com/c837422/v837422277/5606e/eGCwl2hQH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52736"/>
            <a:ext cx="2430270" cy="3240360"/>
          </a:xfrm>
          <a:prstGeom prst="rect">
            <a:avLst/>
          </a:prstGeom>
          <a:noFill/>
        </p:spPr>
      </p:pic>
      <p:pic>
        <p:nvPicPr>
          <p:cNvPr id="8196" name="Picture 4" descr="https://sun9-21.userapi.com/c628727/v628727270/353e3/KfDW50VPfK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3648405" cy="2736304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429000"/>
            <a:ext cx="2448272" cy="330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861048"/>
            <a:ext cx="2119171" cy="285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sz="28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кабинете начальных классов </a:t>
            </a:r>
            <a:r>
              <a:rPr lang="ru-RU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№9  </a:t>
            </a:r>
            <a:r>
              <a:rPr lang="ru-RU" sz="28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всегда рады встрече с родителями учащихся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509120"/>
            <a:ext cx="3744416" cy="2016224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spc="50" dirty="0">
                <a:ln w="11430"/>
                <a:solidFill>
                  <a:schemeClr val="accent2">
                    <a:lumMod val="50000"/>
                  </a:schemeClr>
                </a:solidFill>
              </a:rPr>
              <a:t>В кабинете проводятся родительские собрания, консультации</a:t>
            </a:r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</a:rPr>
              <a:t>, открытые уроки для родителей, внеклассные мероприятия с участием родителей.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 descr="https://sun9-33.userapi.com/c636730/v636730436/54f5f/wJNsM_RZIH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33056"/>
            <a:ext cx="3744416" cy="2808312"/>
          </a:xfrm>
          <a:prstGeom prst="rect">
            <a:avLst/>
          </a:prstGeom>
          <a:noFill/>
        </p:spPr>
      </p:pic>
      <p:pic>
        <p:nvPicPr>
          <p:cNvPr id="7174" name="Picture 6" descr="https://sun9-56.userapi.com/c206820/v206820377/27a96/5doqvq6sT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3582492" cy="3210448"/>
          </a:xfrm>
          <a:prstGeom prst="rect">
            <a:avLst/>
          </a:prstGeom>
          <a:noFill/>
        </p:spPr>
      </p:pic>
      <p:pic>
        <p:nvPicPr>
          <p:cNvPr id="7178" name="Picture 10" descr="https://sun9-127.userapi.com/c857528/v857528377/140a78/J_kByq7ej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80728"/>
            <a:ext cx="3456384" cy="2841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«Своими руками» -  вот что помогает сделать знания осязаемыми, а потому привлекательными и запоминающими навсегда, как яркие ощущения»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Пользователь\Desktop\Наше творчество\SDC16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36912"/>
            <a:ext cx="3360373" cy="2520280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44823"/>
            <a:ext cx="3187339" cy="429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827584" y="620688"/>
            <a:ext cx="3600400" cy="9361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Классный уголок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5004048" y="476672"/>
            <a:ext cx="381642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Уголок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Внеклассного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чтения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4674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456384" cy="466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562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Игровой уголок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2844">
            <a:off x="5746580" y="2479521"/>
            <a:ext cx="2911954" cy="392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0709">
            <a:off x="463584" y="2601103"/>
            <a:ext cx="2830151" cy="381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124744"/>
            <a:ext cx="3888432" cy="271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247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437065"/>
            <a:ext cx="2376264" cy="320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149080"/>
            <a:ext cx="1944216" cy="262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5992" y="116632"/>
            <a:ext cx="29364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2952328" cy="398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32656"/>
            <a:ext cx="2016224" cy="271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Учебный кабинет начальных классов - это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	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учебно-воспитательное подразделение школы, являющееся средством реализации ФГОС начального общего образования, обеспечивающее оптимальные условия для повышения качества образовательной подготовки обучающихся, сохранения и укрепления их здоровья.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428604"/>
            <a:ext cx="82868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кабинета: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современных, оптимальных условий для организации и повышения качества учебно-воспитательного процесса по предмету в соответствии с требованиями образовательного стандарта.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 в кабинете</a:t>
            </a:r>
            <a:r>
              <a:rPr kumimoji="0" lang="ru-RU" sz="2400" b="1" i="0" u="sng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должны служить: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strike="noStrike" cap="none" normalizeH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u="sng" baseline="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714620"/>
            <a:ext cx="8143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активизации мыслительной деятельности учащихся;</a:t>
            </a:r>
          </a:p>
          <a:p>
            <a:pPr algn="just"/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формированию умений работать  с различными видами информации и её источниками;</a:t>
            </a:r>
          </a:p>
          <a:p>
            <a:pPr algn="just"/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формированию коммуникативной культуры учащихся;</a:t>
            </a:r>
          </a:p>
          <a:p>
            <a:pPr algn="just"/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развитию у учащихся способностей к самоконтролю, самооценке и самоанализу;</a:t>
            </a:r>
          </a:p>
          <a:p>
            <a:pPr algn="just"/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воспитанию высокоорганизованной личности.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5793507"/>
          </a:xfrm>
          <a:noFill/>
        </p:spPr>
        <p:txBody>
          <a:bodyPr/>
          <a:lstStyle/>
          <a:p>
            <a:pPr algn="ctr">
              <a:buNone/>
            </a:pPr>
            <a:endParaRPr lang="ru-RU" b="1" dirty="0" smtClean="0">
              <a:ln w="11430"/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b="1" dirty="0" smtClean="0">
              <a:ln w="11430"/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b="1" dirty="0" smtClean="0">
              <a:ln w="11430"/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b="1" dirty="0" smtClean="0">
              <a:ln w="11430"/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Направления </a:t>
            </a:r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работы </a:t>
            </a: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кабинета начальных классов</a:t>
            </a:r>
          </a:p>
          <a:p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785786" y="857232"/>
            <a:ext cx="2160240" cy="100811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Учебная деятельность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572264" y="1785926"/>
            <a:ext cx="2160240" cy="10795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Внеклассная работа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143636" y="4214818"/>
            <a:ext cx="2633516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Факультативная работа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3857620" y="214290"/>
            <a:ext cx="2304256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Научно-методическая работа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428596" y="5000636"/>
            <a:ext cx="2952328" cy="12241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Научно-исследовательская работа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3929058" y="5500702"/>
            <a:ext cx="2808312" cy="1080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Кружковая работа</a:t>
            </a:r>
            <a:endParaRPr lang="ru-RU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2214546" y="2857496"/>
            <a:ext cx="571504" cy="1291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643570" y="2214554"/>
            <a:ext cx="785818" cy="28575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4536281" y="1893083"/>
            <a:ext cx="1143008" cy="714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2000232" y="3929066"/>
            <a:ext cx="1214446" cy="64294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3000364" y="1714488"/>
            <a:ext cx="1000132" cy="8572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5893603" y="3893347"/>
            <a:ext cx="642942" cy="28575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3964777" y="4536289"/>
            <a:ext cx="1714512" cy="714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214282" y="2857496"/>
            <a:ext cx="2016224" cy="100811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Работа с родителями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16632"/>
            <a:ext cx="7215238" cy="101122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Оснащение кабинета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52736"/>
            <a:ext cx="2757308" cy="371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4392488" cy="325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221088"/>
            <a:ext cx="2314165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701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Одним из важных компонентом кабинета является методическая библиотека учителя, в которую включены учебные пособия, практические пособия ( тесты, сборники упражнений), журналы по предмету.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103014" cy="230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72816"/>
            <a:ext cx="3055379" cy="226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05064"/>
            <a:ext cx="3672408" cy="27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8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Основное время кабинет используется для организации учебной деятельности</a:t>
            </a:r>
            <a:r>
              <a:rPr lang="ru-RU" sz="2800" b="1" spc="50" dirty="0">
                <a:ln w="11430"/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spc="50" dirty="0">
                <a:ln w="11430"/>
                <a:solidFill>
                  <a:schemeClr val="accent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7" name="Picture 3" descr="C:\Users\Sergey\Desktop\z_f9e07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80728"/>
            <a:ext cx="4079776" cy="3059832"/>
          </a:xfrm>
          <a:prstGeom prst="rect">
            <a:avLst/>
          </a:prstGeom>
          <a:noFill/>
        </p:spPr>
      </p:pic>
      <p:pic>
        <p:nvPicPr>
          <p:cNvPr id="11266" name="Picture 2" descr="https://sun9-11.userapi.com/c200524/v200524562/584a/1UjL_nbkW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17032"/>
            <a:ext cx="2242378" cy="3024336"/>
          </a:xfrm>
          <a:prstGeom prst="rect">
            <a:avLst/>
          </a:prstGeom>
          <a:noFill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80728"/>
            <a:ext cx="2871833" cy="387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внеклассной работы </a:t>
            </a:r>
            <a:r>
              <a:rPr lang="ru-RU" sz="28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одно из направлений работы кабинета во внеурочное время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 descr="https://sun9-31.userapi.com/c638622/v638622277/5f347/lusHvTTJGx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645024"/>
            <a:ext cx="2301720" cy="3068960"/>
          </a:xfrm>
          <a:prstGeom prst="rect">
            <a:avLst/>
          </a:prstGeom>
          <a:noFill/>
        </p:spPr>
      </p:pic>
      <p:pic>
        <p:nvPicPr>
          <p:cNvPr id="10244" name="Picture 4" descr="https://sun9-21.userapi.com/c858028/v858028795/140761/wFT5Gvkmn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3744416" cy="2808312"/>
          </a:xfrm>
          <a:prstGeom prst="rect">
            <a:avLst/>
          </a:prstGeom>
          <a:noFill/>
        </p:spPr>
      </p:pic>
      <p:pic>
        <p:nvPicPr>
          <p:cNvPr id="10250" name="Picture 10" descr="https://sun9-21.userapi.com/c638622/v638622277/5f29a/kHuutm4Tv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08720"/>
            <a:ext cx="3600400" cy="2700300"/>
          </a:xfrm>
          <a:prstGeom prst="rect">
            <a:avLst/>
          </a:prstGeom>
          <a:noFill/>
        </p:spPr>
      </p:pic>
      <p:pic>
        <p:nvPicPr>
          <p:cNvPr id="10252" name="Picture 12" descr="https://sun9-62.userapi.com/c628727/v628727270/3530e/DxcqHw2trV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789040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42974"/>
          </a:xfrm>
        </p:spPr>
        <p:txBody>
          <a:bodyPr>
            <a:normAutofit fontScale="90000"/>
          </a:bodyPr>
          <a:lstStyle/>
          <a:p>
            <a:r>
              <a:rPr lang="ru-RU" sz="28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своей научно-исследовательской работе ребята пользуются материалом, накопленным в кабинете</a:t>
            </a:r>
            <a:br>
              <a:rPr lang="ru-RU" sz="28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https://sun9-42.userapi.com/c9621/u47084270/145756192/z_c77688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8836">
            <a:off x="5115385" y="1309053"/>
            <a:ext cx="3648405" cy="2736304"/>
          </a:xfrm>
          <a:prstGeom prst="rect">
            <a:avLst/>
          </a:prstGeom>
          <a:noFill/>
        </p:spPr>
      </p:pic>
      <p:pic>
        <p:nvPicPr>
          <p:cNvPr id="7" name="Picture 8" descr="https://sun9-53.userapi.com/c628727/v628727270/353a4/RLl7JsgIFQU.jpg"/>
          <p:cNvPicPr>
            <a:picLocks noChangeAspect="1" noChangeArrowheads="1"/>
          </p:cNvPicPr>
          <p:nvPr/>
        </p:nvPicPr>
        <p:blipFill>
          <a:blip r:embed="rId3" cstate="print"/>
          <a:srcRect l="-886"/>
          <a:stretch>
            <a:fillRect/>
          </a:stretch>
        </p:blipFill>
        <p:spPr bwMode="auto">
          <a:xfrm rot="21017612">
            <a:off x="307772" y="1337668"/>
            <a:ext cx="3607680" cy="2681962"/>
          </a:xfrm>
          <a:prstGeom prst="rect">
            <a:avLst/>
          </a:prstGeom>
          <a:noFill/>
        </p:spPr>
      </p:pic>
      <p:pic>
        <p:nvPicPr>
          <p:cNvPr id="9218" name="Picture 2" descr="https://sun9-62.userapi.com/c824203/v824203933/141c51/aXPvA2OO-f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645024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4174735</TotalTime>
  <Words>211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Кабинет начальных классов как средство организации учебного процесса </vt:lpstr>
      <vt:lpstr>Учебный кабинет начальных классов - это</vt:lpstr>
      <vt:lpstr>Слайд 3</vt:lpstr>
      <vt:lpstr>Слайд 4</vt:lpstr>
      <vt:lpstr>Оснащение кабинета</vt:lpstr>
      <vt:lpstr>Одним из важных компонентом кабинета является методическая библиотека учителя, в которую включены учебные пособия, практические пособия ( тесты, сборники упражнений), журналы по предмету. </vt:lpstr>
      <vt:lpstr>Основное время кабинет используется для организации учебной деятельности </vt:lpstr>
      <vt:lpstr>Организация внеклассной работы – одно из направлений работы кабинета во внеурочное время </vt:lpstr>
      <vt:lpstr>В своей научно-исследовательской работе ребята пользуются материалом, накопленным в кабинете </vt:lpstr>
      <vt:lpstr>Во внеурочное время в кабинете №9 работает интеллектуальный кружок «Умники и умницы» </vt:lpstr>
      <vt:lpstr>В кабинете начальных классов №9  всегда рады встрече с родителями учащихся </vt:lpstr>
      <vt:lpstr>«Своими руками» -  вот что помогает сделать знания осязаемыми, а потому привлекательными и запоминающими навсегда, как яркие ощущения»</vt:lpstr>
      <vt:lpstr>Классный уголок</vt:lpstr>
      <vt:lpstr>Игровой уголок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города Костромы «Средняя общеобразовательная школа №8» Кабинет №19 Учителя начальных классов Смирновой Татьяны Николаевны</dc:title>
  <dc:creator>Пользователь</dc:creator>
  <cp:lastModifiedBy>Таня</cp:lastModifiedBy>
  <cp:revision>101</cp:revision>
  <dcterms:created xsi:type="dcterms:W3CDTF">2015-01-25T14:22:16Z</dcterms:created>
  <dcterms:modified xsi:type="dcterms:W3CDTF">2020-05-21T19:13:59Z</dcterms:modified>
</cp:coreProperties>
</file>