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98" d="100"/>
          <a:sy n="98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6%D0%B5%D1%84%D0%B0%D0%BC%D0%B0%D0%BD%D0%B4%D0%BE%D0%BB&amp;action=edit&amp;redlink=1" TargetMode="External"/><Relationship Id="rId13" Type="http://schemas.openxmlformats.org/officeDocument/2006/relationships/hyperlink" Target="https://ru.wikipedia.org/wiki/%D0%A4%D1%83%D1%80%D0%B0%D0%B7%D0%BE%D0%BB%D0%B8%D0%B4%D0%BE%D0%BD" TargetMode="External"/><Relationship Id="rId3" Type="http://schemas.openxmlformats.org/officeDocument/2006/relationships/hyperlink" Target="https://ru.wikipedia.org/wiki/%D0%AD%D1%82%D0%B0%D0%BD%D0%BE%D0%BB" TargetMode="External"/><Relationship Id="rId7" Type="http://schemas.openxmlformats.org/officeDocument/2006/relationships/hyperlink" Target="https://ru.wikipedia.org/wiki/%D0%9A%D0%BE-%D1%82%D1%80%D0%B8%D0%BC%D0%BE%D0%BA%D1%81%D0%B0%D0%B7%D0%BE%D0%BB" TargetMode="External"/><Relationship Id="rId12" Type="http://schemas.openxmlformats.org/officeDocument/2006/relationships/hyperlink" Target="https://ru.wikipedia.org/w/index.php?title=%D0%A6%D0%B5%D1%84%D0%BC%D0%B5%D0%BD%D0%BE%D0%BA%D1%81%D0%B8%D0%BC&amp;action=edit&amp;redlink=1" TargetMode="External"/><Relationship Id="rId2" Type="http://schemas.openxmlformats.org/officeDocument/2006/relationships/image" Target="../media/image39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2%D0%BE%D0%BC%D0%B8%D1%86%D0%B5%D1%82%D0%B8%D0%BD" TargetMode="External"/><Relationship Id="rId11" Type="http://schemas.openxmlformats.org/officeDocument/2006/relationships/hyperlink" Target="https://ru.wikipedia.org/w/index.php?title=%D0%A6%D0%B5%D1%84%D0%BE%D0%BF%D0%B5%D1%80%D0%B0%D0%B7%D0%BE%D0%BD&amp;action=edit&amp;redlink=1" TargetMode="External"/><Relationship Id="rId5" Type="http://schemas.openxmlformats.org/officeDocument/2006/relationships/hyperlink" Target="https://ru.wikipedia.org/w/index.php?title=%D0%A2%D0%B8%D0%BD%D0%B8%D0%B4%D0%B0%D0%B7%D0%BE%D0%BB&amp;action=edit&amp;redlink=1" TargetMode="External"/><Relationship Id="rId15" Type="http://schemas.openxmlformats.org/officeDocument/2006/relationships/hyperlink" Target="https://ru.wikipedia.org/wiki/%D0%AD%D1%80%D0%B8%D1%82%D1%80%D0%BE%D0%BC%D0%B8%D1%86%D0%B8%D0%BD" TargetMode="External"/><Relationship Id="rId10" Type="http://schemas.openxmlformats.org/officeDocument/2006/relationships/hyperlink" Target="https://ru.wikipedia.org/w/index.php?title=%D0%9B%D0%B0%D1%82%D0%B0%D0%BC%D0%BE%D0%BA%D1%81%D0%B5%D1%84&amp;action=edit&amp;redlink=1" TargetMode="External"/><Relationship Id="rId4" Type="http://schemas.openxmlformats.org/officeDocument/2006/relationships/hyperlink" Target="https://ru.wikipedia.org/wiki/%D0%9C%D0%B5%D1%82%D1%80%D0%BE%D0%BD%D0%B8%D0%B4%D0%B0%D0%B7%D0%BE%D0%BB" TargetMode="External"/><Relationship Id="rId9" Type="http://schemas.openxmlformats.org/officeDocument/2006/relationships/hyperlink" Target="https://ru.wikipedia.org/wiki/%D0%9A%D0%B5%D1%82%D0%BE%D0%BA%D0%BE%D0%BD%D0%B0%D0%B7%D0%BE%D0%BB" TargetMode="External"/><Relationship Id="rId14" Type="http://schemas.openxmlformats.org/officeDocument/2006/relationships/hyperlink" Target="https://ru.wikipedia.org/wiki/%D0%94%D0%BE%D0%BA%D1%81%D0%B8%D1%86%D0%B8%D0%BA%D0%BB%D0%B8%D0%B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5%D0%BC%D0%B8%D0%BD%D0%B3,_%D0%90%D0%BB%D0%B5%D0%BA%D1%81%D0%B0%D0%BD%D0%B4%D1%8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0%B5%D0%BD%D0%B8%D1%86%D0%B8%D0%BB%D0%BB%D0%B8%D0%BD" TargetMode="External"/><Relationship Id="rId4" Type="http://schemas.openxmlformats.org/officeDocument/2006/relationships/hyperlink" Target="https://ru.wikipedia.org/wiki/%D0%A1%D1%82%D0%B0%D1%84%D0%B8%D0%BB%D0%BE%D0%BA%D0%BE%D0%BA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76668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ПРОФЕССИОНАЛЬНОЕ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«КРАСНОДАРСКИЙ КРАЕВОЙ БАЗОВЫЙ МЕДИЦИНСКИЙ КОЛЛЕДЖ»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КРАСНОДАРСКОГО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ПМ 01 « Реализация лекарственных средств и товаров аптечного ассортимента»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01.01. « Лекарствоведение. Раздел  первый. Фармакология»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 Фармация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8244408" cy="38884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Тема:«Антибиотики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Синтетические противомикробные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средства»</a:t>
            </a:r>
            <a:endParaRPr lang="ru-RU" sz="3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Преподаватели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Боробова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Бондаренко Э.А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56792"/>
            <a:ext cx="4441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Презентация к лекции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№4 (7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семестр)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Пенициллины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стрептококки ,стафилококки ; Гр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менингококки, гонококки , 4 палочки-возбудители сибирской язвы, дифтерии, столбняка и газовой гангрены , 1 спирохета- возбудитель сифилиса.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</a:t>
            </a: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острые стрептококковые инфекции, эпидемический менингит(менингококковый), сибирская язва, дифтерия, столбняк, газовая гангрена, сифилис.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Аллергические реакции.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penici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071942"/>
            <a:ext cx="4762500" cy="1876425"/>
          </a:xfrm>
          <a:prstGeom prst="rect">
            <a:avLst/>
          </a:prstGeom>
        </p:spPr>
      </p:pic>
      <p:pic>
        <p:nvPicPr>
          <p:cNvPr id="5" name="Рисунок 4" descr="shutterstock_256376878_small_500x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000504"/>
            <a:ext cx="2571752" cy="19288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7150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несколько шире пенициллинов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кишечную палочку и некоторых других).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периоперационная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профилактика инфекции, вне- и внутрибольничные пневмонии, острая гонорея, острый отит, эпидемический менингит,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псевдомонадный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сепсис.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Аллергические реакции.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 lvl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b1b8dab5df8a6e2a9ff29f5a5ca70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357562"/>
            <a:ext cx="50800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Карабапенемы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7150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«широчайший»,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сверхширокий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Все ранее упоминавшиеся МО, аэробные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анаэробные,в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т.ч.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лактамазопродуцирующие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штаммы.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стартовая терапия тяжелейших внутрибольничных инфекций, в т.ч.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полимикробных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аэробно – анаэробных.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аллергические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реакции,↑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возбудимости ЦНС, судороги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 использовать при менингите!)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,тошнота, рвота.</a:t>
            </a:r>
          </a:p>
          <a:p>
            <a:pPr lvl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9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643314"/>
            <a:ext cx="2095500" cy="2857500"/>
          </a:xfrm>
          <a:prstGeom prst="rect">
            <a:avLst/>
          </a:prstGeom>
        </p:spPr>
      </p:pic>
      <p:pic>
        <p:nvPicPr>
          <p:cNvPr id="5" name="Рисунок 4" descr="XiUUl4Dx47ruJ6L882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736" y="4000504"/>
            <a:ext cx="3877638" cy="2308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Макролиды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78647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«расширенный»,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моракселла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гемофильная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палочка,возбудитель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коклюша, внутриклеточные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атипичные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возбудители: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микоплазмы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легионеллы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атипичная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пневмония, альтернатива БП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внебольн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заболев., ДП и ЛОР – органов, коклюш (начало заболевания),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урогенитальный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ототоксическое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действие, боль в животе, тошнота, рвота, аллергические реакции.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zitromichin-obl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786190"/>
            <a:ext cx="2743200" cy="1362075"/>
          </a:xfrm>
          <a:prstGeom prst="rect">
            <a:avLst/>
          </a:prstGeom>
        </p:spPr>
      </p:pic>
      <p:pic>
        <p:nvPicPr>
          <p:cNvPr id="7" name="Рисунок 6" descr="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71876"/>
            <a:ext cx="2857500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b="1" i="1" dirty="0" err="1" smtClean="0"/>
              <a:t>Аминогликозиды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широкий,но:↑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активны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ГрМО,на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действуют слабее, вообще не действуют на анаэробов и внутриклеточных МО.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туберкулёз, зоонозы, бруцеллёз, туляремия,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псевдомонадный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сепсис</a:t>
            </a:r>
            <a:r>
              <a:rPr lang="ru-RU" sz="2400" dirty="0" smtClean="0"/>
              <a:t>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400" dirty="0" err="1" smtClean="0"/>
              <a:t>ототоксичность</a:t>
            </a:r>
            <a:r>
              <a:rPr lang="ru-RU" sz="2400" dirty="0" smtClean="0"/>
              <a:t> , тошнота, рвота, </a:t>
            </a:r>
            <a:r>
              <a:rPr lang="ru-RU" sz="2400" dirty="0" err="1" smtClean="0"/>
              <a:t>нефротоксичность</a:t>
            </a:r>
            <a:r>
              <a:rPr lang="ru-RU" sz="2400" dirty="0" smtClean="0"/>
              <a:t>, нервно-мышечный блок.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64728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714752"/>
            <a:ext cx="2928958" cy="25071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i="1" dirty="0" smtClean="0"/>
              <a:t>Тетрациклины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78647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«широкий», внутриклеточные МО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микоплазмы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легионеллы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боррелии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б-нь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Лайма,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возвратн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тиф) и риккетсии (сыпной тиф), возбудители зоонозов (бруцеллёза, туляремии), возбудители ООИ(чумы, холеры),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кишечн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группа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кроме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сальмонелл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боррелиоз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б-нь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Лайма), риккетсиоз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сыпн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тиф),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хламидийные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инфекции (простатит, трахома, орнитоз),бруцеллёз, туляремия, ООИ - чума, холера, сибирская язва, гонорея ,сифилис.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раздраж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ЖКТ,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абсорбцию жиров, белков, углеводов, вит.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к-ты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фолиевой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гепатотоксичность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«тетрациклиновые зубы».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Восстановление тетрациклиновых зубов с помощью керамических вини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643446"/>
            <a:ext cx="2841620" cy="2039877"/>
          </a:xfrm>
          <a:prstGeom prst="rect">
            <a:avLst/>
          </a:prstGeom>
        </p:spPr>
      </p:pic>
      <p:pic>
        <p:nvPicPr>
          <p:cNvPr id="5" name="Рисунок 4" descr="mazi-ot-nasmorka-tetraci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857760"/>
            <a:ext cx="3440666" cy="16859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i="1" dirty="0" err="1" smtClean="0"/>
              <a:t>Левомицетины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«широкий» =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тетрациклинам+сальмонеллы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анаэробы.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менингит, риккетсиоз, сальмонеллёз, анаэробных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абцессы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мозга, внутриглазные инфекции.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угнетение кроветворения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апласт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анемия, тромбоцитопения,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агранулоцитоз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«серый синдром» новорожденных, неврит зрительных нервов,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1_53eb33262d4e553eb33262d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110031"/>
            <a:ext cx="3668754" cy="2747969"/>
          </a:xfrm>
          <a:prstGeom prst="rect">
            <a:avLst/>
          </a:prstGeom>
        </p:spPr>
      </p:pic>
      <p:pic>
        <p:nvPicPr>
          <p:cNvPr id="5" name="Рисунок 4" descr="levomicetin-pri-cist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000504"/>
            <a:ext cx="3876680" cy="20434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57256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                    </a:t>
            </a:r>
            <a:r>
              <a:rPr lang="ru-RU" sz="4400" b="1" i="1" dirty="0" err="1" smtClean="0"/>
              <a:t>Фторхинолоны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6000792"/>
          </a:xfrm>
        </p:spPr>
        <p:txBody>
          <a:bodyPr/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кишечная группа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сальмонелл), внутриклеточные МО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легионеллы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микоплазмы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лактамазопродуцирующие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возбудители внутрибольничных инфекций,  синегнойная палочка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ципрофлоксоцин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бруцелла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гонококки,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моракселла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микобактерия туберкулёза.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ИМВП (в т.ч.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хламидийных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гонорея, простатиты, инфекции ЖКТ,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сальмонеллёзы, «диарею путешественников» , внутрибольничные инфекции,  до и после хирургических вмешательств ,  остеомиелиты (не анаэробные!!!) , комбинированная терапия больных туберкулёзом.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тошнота, дискомфорт,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головная боль, головокружение, ↑ возбудимость, кожные сыпи,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фотодерматиты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тендовагиниты.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64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929198"/>
            <a:ext cx="2381234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/>
          <a:lstStyle/>
          <a:p>
            <a:r>
              <a:rPr lang="ru-RU" b="1" i="1" dirty="0" smtClean="0"/>
              <a:t>                 </a:t>
            </a:r>
            <a:r>
              <a:rPr lang="ru-RU" b="1" i="1" dirty="0" err="1" smtClean="0"/>
              <a:t>Оксинолины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«широкий», кишечная палочка,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клебсиеллы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протей, дизентерийная палочка,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энтеробактерии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стафилоккок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трихомонад, туберкулез.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острые инфекции мочевыводящих путей и их профилактика.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Аллергические реакции.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395df2111f8ee8e91ff8332a2725b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928934"/>
            <a:ext cx="2481343" cy="3557593"/>
          </a:xfrm>
          <a:prstGeom prst="rect">
            <a:avLst/>
          </a:prstGeom>
        </p:spPr>
      </p:pic>
      <p:pic>
        <p:nvPicPr>
          <p:cNvPr id="5" name="Рисунок 4" descr="infekc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86124"/>
            <a:ext cx="4962794" cy="29776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b="1" i="1" dirty="0" err="1" smtClean="0"/>
              <a:t>Нитрофураны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 действия: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«широкий», синегнойная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палочка,протей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трихомонады,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лямблии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пиелонефрит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цистит, уретрит, пиелит, профилактика инфицирования органов мочевыделительной системы при хирургических вмешательствах и манипуляциях.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Побочные эффекты: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тошноту, рвоту, аллергию, головные боли и головокружения, сонливость, астению, кашель, боли в грудной клетке,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бронхообструктивный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синдром, гепатит.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nitrofur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929066"/>
            <a:ext cx="3881448" cy="2763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АНТИБИОТИКИ (АБ) </a:t>
            </a:r>
            <a:r>
              <a:rPr lang="ru-RU" sz="1600" dirty="0" smtClean="0"/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вещества преимущественно микробного происхождения, их полусинтетические и синтетические аналоги, способные в больших разведениях избирательно подавлять жизнеспособность чувствительных к ним микроорганизмов.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нтибиотик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13636"/>
            <a:ext cx="7207272" cy="40540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642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Взаимодействие с алкоголем</a:t>
            </a:r>
            <a:br>
              <a:rPr lang="ru-RU" b="1" i="1" dirty="0" smtClean="0"/>
            </a:br>
            <a:endParaRPr lang="ru-RU" i="1" dirty="0"/>
          </a:p>
        </p:txBody>
      </p:sp>
      <p:pic>
        <p:nvPicPr>
          <p:cNvPr id="4" name="Содержимое 3" descr="tabletki-ot-alkogoliz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000108"/>
            <a:ext cx="3097429" cy="2286016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7143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Этанол"/>
              </a:rPr>
              <a:t>Алкоголь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может влиять как на активность, так и на метаболизм антибиотиков, влияя на активность ферментов печени, расщепляющих антибиотики. В частности, некоторые антибиотики, включая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tooltip="Метронидазол"/>
              </a:rPr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5" tooltip="Тинидазол (страница отсутствует)"/>
              </a:rPr>
              <a:t>тинидазол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tooltip="Левомицетин"/>
              </a:rPr>
              <a:t>левомицетин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 tooltip="Ко-тримоксазол"/>
              </a:rPr>
              <a:t>ко-тримоксазол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8" tooltip="Цефамандол (страница отсутствует)"/>
              </a:rPr>
              <a:t>цефамандол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9" tooltip="Кетоконазол"/>
              </a:rPr>
              <a:t>кетоконазол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0" tooltip="Латамоксеф (страница отсутствует)"/>
              </a:rPr>
              <a:t>латамоксеф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1" tooltip="Цефоперазон (страница отсутствует)"/>
              </a:rPr>
              <a:t>цефоперазон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2" tooltip="Цефменоксим (страница отсутствует)"/>
              </a:rPr>
              <a:t>цефменоксим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3" tooltip="Фуразолидон"/>
              </a:rPr>
              <a:t>фуразолидон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химически взаимодействуют с алкоголем, что приводит к серьёзным побочным эффектам, включающим тошноту, рвоту, судороги, одышку и даже смерть. Употребление алкоголя с этими антибиотиками категорически противопоказано. Кроме того, концентрация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4" tooltip="Доксициклин"/>
              </a:rPr>
              <a:t>доксициклина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5" tooltip="Эритромицин"/>
              </a:rPr>
              <a:t>эритромицина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может быть, при определённых обстоятельствах, существенно снижена при употреблении алкоголя.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cid-reflux-1-linda-braucht-b20th-c-american-computer-graphic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72198" y="3500438"/>
            <a:ext cx="2582894" cy="3166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i="1" dirty="0" smtClean="0"/>
              <a:t>Природные антибиотики</a:t>
            </a:r>
            <a:endParaRPr lang="ru-RU" b="1" i="1" dirty="0"/>
          </a:p>
        </p:txBody>
      </p:sp>
      <p:pic>
        <p:nvPicPr>
          <p:cNvPr id="4" name="Содержимое 3" descr="propolis-kills-hiv-vi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142984"/>
            <a:ext cx="3048000" cy="1850136"/>
          </a:xfrm>
        </p:spPr>
      </p:pic>
      <p:pic>
        <p:nvPicPr>
          <p:cNvPr id="5" name="Рисунок 4" descr="1363624407_510571_2012040314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429000"/>
            <a:ext cx="3048000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10715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Прополис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является сильнейшим природным антибиотиком. Его применяют очень широко при самых различных заболеваниях. При ангинах, заболеваниях полости рта разжевывают сам прополис.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714621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Чеснок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общеизвестный природный антибиотик, обладает биостимулирующим  действием. Он «включает» собственные иммунные клетки организма (Т-лимфоциты). Эфирные масла чеснока действуют как антисептическое средство, внутрь в виде настойки, как биостимулирующее. Особенностью эфирных масел чеснока является то, что они действуют подобно Омега-3 кислотам, что объясняет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антираковые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свойства чеснока, а также применение при кардиологических заболеваниях, повышенном холестерине.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a5862dbf46ef11d9062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2951716" cy="2214578"/>
          </a:xfrm>
        </p:spPr>
      </p:pic>
      <p:sp>
        <p:nvSpPr>
          <p:cNvPr id="5" name="Прямоугольник 4"/>
          <p:cNvSpPr/>
          <p:nvPr/>
        </p:nvSpPr>
        <p:spPr>
          <a:xfrm>
            <a:off x="4357686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содержит фитонциды, витамины и другие вещества с антибиотической активностью. Репчатый лук необходимо употреблять в сыром виде в период простуд и не только. В сезон эпидемий гриппа частички репчатого лука раскладывают в комнатах для профилактики распространения инфекции.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роматизатор-Клюква-натураль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14752"/>
            <a:ext cx="3048000" cy="21427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5852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проявляет антибиотическую активность при простудных заболеваниях и мочеполовых инфекциях. На её основе созданы препараты для лечения почек и мочевыводящих путей.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принципы химиотерапии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Антибиотики.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Классификация  антибиотиков  по  механизму  и  спектру  действия.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Пенициллины,  их  спектр  действия,  показания  к  применению.  Пенициллины  пролонгированного  действия.  Кислотоустойчивые  пенициллины.  Пенициллины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генерации.  Типичные  осложнения,  вызываемые  пенициллинами. 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их  спектр  действия,  показания  к  применению, основные побочные эффекты,  отличительные  особенности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цефалоспоринов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генерации.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Спектр  действия  и  применение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монобактамов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ингибиторов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лактамаз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Циклические  полипептиды. 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I, II  и  III  поколения.  Спектр  их  действия,  показания к применению, побочные  эффекты.								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близкие к ним антибиотики.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II генерации, спектр их действия, применение, побочные эффекты.							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Группы  тетрациклинов,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левомицетинов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анзамицинов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полимиксинов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спектр их действия, применение, побочные эффекты. Антибиотики разных групп. Комбинированное применение антибиотиков.							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Производные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нитрофурана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нитроимидазола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хинолона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спектр действия, значение в лечении инфекционных заболеваний, побочное действие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ействие-Сумамед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08920"/>
            <a:ext cx="5340301" cy="3763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История открытия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leming-aleksandr-labor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908720"/>
            <a:ext cx="3398118" cy="5112568"/>
          </a:xfrm>
        </p:spPr>
      </p:pic>
      <p:sp>
        <p:nvSpPr>
          <p:cNvPr id="7" name="Прямоугольник 6"/>
          <p:cNvSpPr/>
          <p:nvPr/>
        </p:nvSpPr>
        <p:spPr>
          <a:xfrm>
            <a:off x="1000100" y="857232"/>
            <a:ext cx="4500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1928 году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tooltip="Флеминг, Александр"/>
              </a:rPr>
              <a:t>Александр Флеминг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проводил рядовой эксперимент в ходе исследования болезнетворных бактерий. Вырастив колонии 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Стафилококк"/>
              </a:rPr>
              <a:t>стафилококков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он обнаружил, что некоторые из них заражены обыкновенной плесенью 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которая растёт на лежалом хлебе, делая его зелёным. Вокруг каждой колонии плесени была область, в которой бактерий не было. Флеминг сделал вывод, что плесень вырабатывает вещество, убивающее бактерии, которое он назвал «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Пенициллин"/>
              </a:rPr>
              <a:t>пенициллин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bfa74f372fe32165a5b988a84be3d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572008"/>
            <a:ext cx="2857500" cy="228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Классификация антибиотиков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857916"/>
          </a:xfrm>
        </p:spPr>
        <p:txBody>
          <a:bodyPr>
            <a:normAutofit/>
          </a:bodyPr>
          <a:lstStyle/>
          <a:p>
            <a:pPr marL="539496" indent="-457200">
              <a:buNone/>
            </a:pP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арушающие синтез микробной стенки</a:t>
            </a:r>
          </a:p>
          <a:p>
            <a:pPr marL="539496" indent="-457200"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Бета-лактамы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 Пенициллины: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Природные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(биосинтетические)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короткого действия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бензилпенициллин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продлённого действия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бензатина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бензилпенициллин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Полусинтетические</a:t>
            </a:r>
          </a:p>
          <a:p>
            <a:pPr lvl="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антистафилококковые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метициллин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оксациллин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ШСД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ампициллин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амоксициллин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Комбинированные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амоксициллин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+ кислота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клавулановая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амоксиклав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9496" indent="-4572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moksiklavus1-gt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0300" y="642918"/>
            <a:ext cx="1618518" cy="2071702"/>
          </a:xfrm>
          <a:prstGeom prst="rect">
            <a:avLst/>
          </a:prstGeom>
        </p:spPr>
      </p:pic>
      <p:pic>
        <p:nvPicPr>
          <p:cNvPr id="6" name="Рисунок 5" descr="oksacilli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2928934"/>
            <a:ext cx="1785926" cy="1785926"/>
          </a:xfrm>
          <a:prstGeom prst="rect">
            <a:avLst/>
          </a:prstGeom>
        </p:spPr>
      </p:pic>
      <p:pic>
        <p:nvPicPr>
          <p:cNvPr id="7" name="Рисунок 6" descr="ampicilin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929198"/>
            <a:ext cx="2881330" cy="17403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fazo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286256"/>
            <a:ext cx="2428892" cy="24288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Цефалоспорины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-цефазолин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парентер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цефуроксим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парентер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цефуроксим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аксетил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peros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-цефотаксим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цефтазидим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парентер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-цефепим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парентер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None/>
            </a:pPr>
            <a:endParaRPr lang="ru-RU" sz="1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nd654564-1215886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071942"/>
            <a:ext cx="2500323" cy="2564434"/>
          </a:xfrm>
          <a:prstGeom prst="rect">
            <a:avLst/>
          </a:prstGeom>
        </p:spPr>
      </p:pic>
      <p:pic>
        <p:nvPicPr>
          <p:cNvPr id="6" name="Рисунок 5" descr="TSefep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214554"/>
            <a:ext cx="3133732" cy="1524000"/>
          </a:xfrm>
          <a:prstGeom prst="rect">
            <a:avLst/>
          </a:prstGeom>
        </p:spPr>
      </p:pic>
      <p:pic>
        <p:nvPicPr>
          <p:cNvPr id="7" name="Рисунок 6" descr="TSefuroks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000240"/>
            <a:ext cx="2924188" cy="20887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42942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Карбапенемы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меропенем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имипенем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эритромицин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азитромицин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кларитромицин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902628033808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2286000" cy="2286000"/>
          </a:xfrm>
          <a:prstGeom prst="rect">
            <a:avLst/>
          </a:prstGeom>
        </p:spPr>
      </p:pic>
      <p:pic>
        <p:nvPicPr>
          <p:cNvPr id="5" name="Рисунок 4" descr="eritromits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714884"/>
            <a:ext cx="2119314" cy="2119314"/>
          </a:xfrm>
          <a:prstGeom prst="rect">
            <a:avLst/>
          </a:prstGeom>
        </p:spPr>
      </p:pic>
      <p:pic>
        <p:nvPicPr>
          <p:cNvPr id="6" name="Рисунок 5" descr="name19631_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714620"/>
            <a:ext cx="2519378" cy="2519378"/>
          </a:xfrm>
          <a:prstGeom prst="rect">
            <a:avLst/>
          </a:prstGeom>
        </p:spPr>
      </p:pic>
      <p:pic>
        <p:nvPicPr>
          <p:cNvPr id="7" name="Рисунок 6" descr="original_imipenem_i_tsilastatin_500_mg500_mg_10_ml_flakony_1_sht_www_piluli_ru_eapt24417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857628"/>
            <a:ext cx="1962156" cy="2537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_neomitsin_ajerozol_1172_16_g_www_piluli_ru_eapt227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643050"/>
            <a:ext cx="2928938" cy="2928938"/>
          </a:xfrm>
          <a:prstGeom prst="rect">
            <a:avLst/>
          </a:prstGeom>
        </p:spPr>
      </p:pic>
      <p:pic>
        <p:nvPicPr>
          <p:cNvPr id="5" name="Рисунок 4" descr="name297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85926"/>
            <a:ext cx="2540000" cy="254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Нарушающие синтез белка на уровне рибосом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(стрептомицин,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канамицин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неомицин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гентамицин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амикацин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anamici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4620" y="1428736"/>
            <a:ext cx="2619380" cy="2619380"/>
          </a:xfrm>
          <a:prstGeom prst="rect">
            <a:avLst/>
          </a:prstGeom>
        </p:spPr>
      </p:pic>
      <p:pic>
        <p:nvPicPr>
          <p:cNvPr id="7" name="Рисунок 6" descr="gentamicin-dlya-inekci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857628"/>
            <a:ext cx="4071946" cy="27960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1055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Тетрациклины: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(тетрациклин)  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поколения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доксициклин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Левомицетины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левомицетин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2786082" cy="2022309"/>
          </a:xfrm>
          <a:prstGeom prst="rect">
            <a:avLst/>
          </a:prstGeom>
        </p:spPr>
      </p:pic>
      <p:pic>
        <p:nvPicPr>
          <p:cNvPr id="5" name="Рисунок 4" descr="tetracycline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214554"/>
            <a:ext cx="3548064" cy="2372135"/>
          </a:xfrm>
          <a:prstGeom prst="rect">
            <a:avLst/>
          </a:prstGeom>
        </p:spPr>
      </p:pic>
      <p:pic>
        <p:nvPicPr>
          <p:cNvPr id="6" name="Рисунок 5" descr="3917c71c59543a9799c0dc67a94fa4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786322"/>
            <a:ext cx="4000528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Классификация синтетических                   антибактериальных средств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1.Хинолоны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нефторированные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(кислота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налидиксовая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фторированные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норфлоксацин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офлоксацин,ципрофлоксацин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моксифлоксацин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Оксазолидиноны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линезолид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Оксихинолины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нитроксолин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интетрикс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Нитрофураны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нифуроксазид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нифурател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Сульфаниламиды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ко-тримоксазол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361</TotalTime>
  <Words>1125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ГОСУДАРСТВЕННОЕ БЮДЖЕТНОЕ ПРОФЕССИОНАЛЬНОЕ ОБРАЗОВАТЕЛЬНОЕ УЧРЕЖДЕНИЕ  «КРАСНОДАРСКИЙ КРАЕВОЙ БАЗОВЫЙ МЕДИЦИНСКИЙ КОЛЛЕДЖ» МИНИСТЕРСТВА ЗДРАВООХРАНЕНИЯ КРАСНОДАРСКОГО КРАЯ   ПМ 01 « Реализация лекарственных средств и товаров аптечного ассортимента» МДК 01.01. « Лекарствоведение. Раздел  первый. Фармакология» Специальность Фармация</vt:lpstr>
      <vt:lpstr>Слайд 2</vt:lpstr>
      <vt:lpstr>          История открытия</vt:lpstr>
      <vt:lpstr>                   Классификация антибиотиков</vt:lpstr>
      <vt:lpstr>Слайд 5</vt:lpstr>
      <vt:lpstr>Слайд 6</vt:lpstr>
      <vt:lpstr>Слайд 7</vt:lpstr>
      <vt:lpstr>Слайд 8</vt:lpstr>
      <vt:lpstr>    Классификация синтетических                   антибактериальных средств</vt:lpstr>
      <vt:lpstr>              Пенициллины</vt:lpstr>
      <vt:lpstr>           Цефалоспорины</vt:lpstr>
      <vt:lpstr>             Карабапенемы</vt:lpstr>
      <vt:lpstr>                  Макролиды</vt:lpstr>
      <vt:lpstr>           Аминогликозиды</vt:lpstr>
      <vt:lpstr>              Тетрациклины</vt:lpstr>
      <vt:lpstr>            Левомицетины </vt:lpstr>
      <vt:lpstr>                    Фторхинолоны </vt:lpstr>
      <vt:lpstr>                 Оксинолины</vt:lpstr>
      <vt:lpstr>               Нитрофураны</vt:lpstr>
      <vt:lpstr>Взаимодействие с алкоголем </vt:lpstr>
      <vt:lpstr>    Природные антибиотики</vt:lpstr>
      <vt:lpstr>Слайд 22</vt:lpstr>
      <vt:lpstr>Контрольные вопросы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Fireland</dc:creator>
  <cp:lastModifiedBy>Наталья Боробова</cp:lastModifiedBy>
  <cp:revision>38</cp:revision>
  <dcterms:created xsi:type="dcterms:W3CDTF">2016-10-08T08:43:53Z</dcterms:created>
  <dcterms:modified xsi:type="dcterms:W3CDTF">2020-05-12T17:27:46Z</dcterms:modified>
</cp:coreProperties>
</file>