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94" r:id="rId3"/>
    <p:sldId id="258" r:id="rId4"/>
    <p:sldId id="282" r:id="rId5"/>
    <p:sldId id="288" r:id="rId6"/>
    <p:sldId id="286" r:id="rId7"/>
    <p:sldId id="292" r:id="rId8"/>
    <p:sldId id="291" r:id="rId9"/>
    <p:sldId id="293" r:id="rId10"/>
    <p:sldId id="289" r:id="rId11"/>
    <p:sldId id="29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1E0A"/>
    <a:srgbClr val="D93F1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-84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EAA-09AB-4214-BB79-3D94D259547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B021161-ECE4-4D2C-A996-A85365A23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776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EAA-09AB-4214-BB79-3D94D259547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021161-ECE4-4D2C-A996-A85365A23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567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EAA-09AB-4214-BB79-3D94D259547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021161-ECE4-4D2C-A996-A85365A237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07204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EAA-09AB-4214-BB79-3D94D259547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021161-ECE4-4D2C-A996-A85365A23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6985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EAA-09AB-4214-BB79-3D94D259547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021161-ECE4-4D2C-A996-A85365A237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81754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EAA-09AB-4214-BB79-3D94D259547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021161-ECE4-4D2C-A996-A85365A23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9985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EAA-09AB-4214-BB79-3D94D259547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1161-ECE4-4D2C-A996-A85365A23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311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EAA-09AB-4214-BB79-3D94D259547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1161-ECE4-4D2C-A996-A85365A23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674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EAA-09AB-4214-BB79-3D94D259547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1161-ECE4-4D2C-A996-A85365A23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75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EAA-09AB-4214-BB79-3D94D259547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021161-ECE4-4D2C-A996-A85365A23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274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EAA-09AB-4214-BB79-3D94D259547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B021161-ECE4-4D2C-A996-A85365A23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645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EAA-09AB-4214-BB79-3D94D259547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B021161-ECE4-4D2C-A996-A85365A23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373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EAA-09AB-4214-BB79-3D94D259547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1161-ECE4-4D2C-A996-A85365A23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33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EAA-09AB-4214-BB79-3D94D259547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1161-ECE4-4D2C-A996-A85365A23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169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EAA-09AB-4214-BB79-3D94D259547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1161-ECE4-4D2C-A996-A85365A23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159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7EAA-09AB-4214-BB79-3D94D259547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021161-ECE4-4D2C-A996-A85365A23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809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7EAA-09AB-4214-BB79-3D94D2595472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B021161-ECE4-4D2C-A996-A85365A23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9002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4104724" y="708229"/>
            <a:ext cx="44935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Мастер – класс</a:t>
            </a:r>
            <a:endParaRPr lang="ru-RU" sz="4000" b="1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Заголовок 3"/>
          <p:cNvSpPr txBox="1">
            <a:spLocks/>
          </p:cNvSpPr>
          <p:nvPr/>
        </p:nvSpPr>
        <p:spPr>
          <a:xfrm>
            <a:off x="1710298" y="3098800"/>
            <a:ext cx="9404350" cy="1778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«Современные формы работы классного руководителя </a:t>
            </a:r>
            <a:br>
              <a:rPr kumimoji="0" lang="ru-RU" sz="4000" b="1" i="0" u="none" strike="noStrike" kern="120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 родителями обучающихся</a:t>
            </a:r>
            <a:br>
              <a:rPr kumimoji="0" lang="ru-RU" sz="4000" b="1" i="0" u="none" strike="noStrike" kern="120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 профориентации»</a:t>
            </a:r>
            <a:br>
              <a:rPr kumimoji="0" lang="ru-RU" sz="4000" b="1" i="0" u="none" strike="noStrike" kern="120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1" i="0" u="none" strike="noStrike" kern="1200" normalizeH="0" baseline="0" noProof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7194176" y="5136775"/>
            <a:ext cx="4310436" cy="1223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МАОУ СОШ № 1, </a:t>
            </a:r>
            <a:br>
              <a:rPr kumimoji="0" lang="ru-RU" sz="1800" b="1" i="0" u="none" strike="noStrike" kern="1200" cap="none" spc="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ru-RU" sz="1800" b="1" i="0" u="none" strike="noStrike" kern="1200" cap="none" spc="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г. Когалым,  ХМАО-Югра, </a:t>
            </a:r>
            <a:br>
              <a:rPr kumimoji="0" lang="ru-RU" sz="1800" b="1" i="0" u="none" strike="noStrike" kern="1200" cap="none" spc="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ru-RU" sz="1800" b="1" i="0" u="none" strike="noStrike" kern="1200" cap="none" spc="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Тюменской области</a:t>
            </a:r>
            <a:br>
              <a:rPr kumimoji="0" lang="ru-RU" sz="1800" b="1" i="0" u="none" strike="noStrike" kern="1200" cap="none" spc="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ru-RU" sz="1800" b="1" i="0" u="none" strike="noStrike" kern="1200" cap="none" spc="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Мокеева И.А.</a:t>
            </a:r>
            <a:endParaRPr kumimoji="0" lang="ru-RU" sz="1800" b="1" i="0" u="none" strike="noStrike" kern="1200" cap="none" spc="0" normalizeH="0" baseline="0" noProof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51" name="Picture 3" descr="C:\Users\User\Desktop\iNHRD5MX3.jpg"/>
          <p:cNvPicPr>
            <a:picLocks noChangeAspect="1" noChangeArrowheads="1"/>
          </p:cNvPicPr>
          <p:nvPr/>
        </p:nvPicPr>
        <p:blipFill>
          <a:blip r:embed="rId2" cstate="print"/>
          <a:srcRect t="14965"/>
          <a:stretch>
            <a:fillRect/>
          </a:stretch>
        </p:blipFill>
        <p:spPr bwMode="auto">
          <a:xfrm>
            <a:off x="2823882" y="4477870"/>
            <a:ext cx="3751729" cy="20439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User\Desktop\iU37SBHS4.jpg"/>
          <p:cNvPicPr>
            <a:picLocks noChangeAspect="1" noChangeArrowheads="1"/>
          </p:cNvPicPr>
          <p:nvPr/>
        </p:nvPicPr>
        <p:blipFill>
          <a:blip r:embed="rId2" cstate="print"/>
          <a:srcRect l="14842" t="21636" r="10752" b="8443"/>
          <a:stretch>
            <a:fillRect/>
          </a:stretch>
        </p:blipFill>
        <p:spPr bwMode="auto">
          <a:xfrm>
            <a:off x="4007224" y="1183341"/>
            <a:ext cx="5056094" cy="356347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393430" y="5187461"/>
            <a:ext cx="62119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Сделай свой выбор сам!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89159" y="377897"/>
            <a:ext cx="286809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Рефлексия</a:t>
            </a:r>
          </a:p>
        </p:txBody>
      </p:sp>
    </p:spTree>
    <p:extLst>
      <p:ext uri="{BB962C8B-B14F-4D97-AF65-F5344CB8AC3E}">
        <p14:creationId xmlns:p14="http://schemas.microsoft.com/office/powerpoint/2010/main" xmlns="" val="37777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4104724" y="708229"/>
            <a:ext cx="44935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Мастер – класс</a:t>
            </a:r>
            <a:endParaRPr lang="ru-RU" sz="4000" b="1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Заголовок 3"/>
          <p:cNvSpPr txBox="1">
            <a:spLocks/>
          </p:cNvSpPr>
          <p:nvPr/>
        </p:nvSpPr>
        <p:spPr>
          <a:xfrm>
            <a:off x="1710298" y="3098800"/>
            <a:ext cx="9404350" cy="1778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«Современные формы работы классного руководителя </a:t>
            </a:r>
            <a:br>
              <a:rPr kumimoji="0" lang="ru-RU" sz="4000" b="1" i="0" u="none" strike="noStrike" kern="120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 родителями обучающихся</a:t>
            </a:r>
            <a:br>
              <a:rPr kumimoji="0" lang="ru-RU" sz="4000" b="1" i="0" u="none" strike="noStrike" kern="120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 профориентации»</a:t>
            </a:r>
            <a:br>
              <a:rPr kumimoji="0" lang="ru-RU" sz="4000" b="1" i="0" u="none" strike="noStrike" kern="120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1" i="0" u="none" strike="noStrike" kern="1200" normalizeH="0" baseline="0" noProof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7194176" y="5136775"/>
            <a:ext cx="4310436" cy="1223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МАОУ СОШ № 1, </a:t>
            </a:r>
            <a:br>
              <a:rPr kumimoji="0" lang="ru-RU" sz="1800" b="1" i="0" u="none" strike="noStrike" kern="1200" cap="none" spc="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ru-RU" sz="1800" b="1" i="0" u="none" strike="noStrike" kern="1200" cap="none" spc="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г. Когалым,  ХМАО-Югра, </a:t>
            </a:r>
            <a:br>
              <a:rPr kumimoji="0" lang="ru-RU" sz="1800" b="1" i="0" u="none" strike="noStrike" kern="1200" cap="none" spc="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ru-RU" sz="1800" b="1" i="0" u="none" strike="noStrike" kern="1200" cap="none" spc="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Тюменской области</a:t>
            </a:r>
            <a:br>
              <a:rPr kumimoji="0" lang="ru-RU" sz="1800" b="1" i="0" u="none" strike="noStrike" kern="1200" cap="none" spc="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ru-RU" sz="1800" b="1" i="0" u="none" strike="noStrike" kern="1200" cap="none" spc="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Мокеева И.А.</a:t>
            </a:r>
            <a:endParaRPr kumimoji="0" lang="ru-RU" sz="1800" b="1" i="0" u="none" strike="noStrike" kern="1200" cap="none" spc="0" normalizeH="0" baseline="0" noProof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51" name="Picture 3" descr="C:\Users\User\Desktop\iNHRD5MX3.jpg"/>
          <p:cNvPicPr>
            <a:picLocks noChangeAspect="1" noChangeArrowheads="1"/>
          </p:cNvPicPr>
          <p:nvPr/>
        </p:nvPicPr>
        <p:blipFill>
          <a:blip r:embed="rId2" cstate="print"/>
          <a:srcRect t="14965"/>
          <a:stretch>
            <a:fillRect/>
          </a:stretch>
        </p:blipFill>
        <p:spPr bwMode="auto">
          <a:xfrm>
            <a:off x="2823882" y="4477870"/>
            <a:ext cx="3751729" cy="20439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Заголовок 3"/>
          <p:cNvSpPr txBox="1">
            <a:spLocks/>
          </p:cNvSpPr>
          <p:nvPr/>
        </p:nvSpPr>
        <p:spPr>
          <a:xfrm>
            <a:off x="1902803" y="1799390"/>
            <a:ext cx="9404350" cy="1778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Дороги, которые мы выбираем</a:t>
            </a:r>
            <a:r>
              <a:rPr lang="ru-RU" sz="4000" b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br>
              <a:rPr lang="ru-RU" sz="4000" b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000" b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не </a:t>
            </a:r>
            <a:r>
              <a:rPr lang="ru-RU" sz="40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всегда выбирают нас.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normalizeH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                     </a:t>
            </a:r>
            <a:r>
              <a:rPr kumimoji="0" lang="ru-RU" sz="4000" b="1" i="0" u="none" strike="noStrike" kern="1200" normalizeH="0" noProof="0" dirty="0" err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Ундервуд</a:t>
            </a:r>
            <a:r>
              <a:rPr kumimoji="0" lang="ru-RU" sz="4000" b="1" i="0" u="none" strike="noStrike" kern="1200" normalizeH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ru-RU" sz="4000" b="1" i="0" u="none" strike="noStrike" kern="120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normalizeH="0" baseline="0" noProof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1" i="0" u="none" strike="noStrike" kern="1200" normalizeH="0" baseline="0" noProof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1" name="Picture 3" descr="C:\Users\User\Desktop\iNHRD5MX3.jpg"/>
          <p:cNvPicPr>
            <a:picLocks noChangeAspect="1" noChangeArrowheads="1"/>
          </p:cNvPicPr>
          <p:nvPr/>
        </p:nvPicPr>
        <p:blipFill>
          <a:blip r:embed="rId2" cstate="print"/>
          <a:srcRect t="14965"/>
          <a:stretch>
            <a:fillRect/>
          </a:stretch>
        </p:blipFill>
        <p:spPr bwMode="auto">
          <a:xfrm>
            <a:off x="1745482" y="3080084"/>
            <a:ext cx="5728488" cy="31208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40542" y="345141"/>
            <a:ext cx="10260106" cy="19240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Цель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профориентационной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работы классного руководителя: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повышение</a:t>
            </a:r>
            <a:r>
              <a:rPr lang="ru-RU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психолого-педагогической компетентности и просвещение родителей в период профессионального самоопределения обучающихся.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Задачи :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заинтересовать родителей в профилактике </a:t>
            </a:r>
            <a:r>
              <a:rPr lang="ru-RU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инфантильности и профессиональной неграмотности выбора будущей профессии детей;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формировать умения </a:t>
            </a:r>
            <a:r>
              <a:rPr lang="ru-RU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находить плюсы в ситуации, которая не соответствует ожиданиям родителей;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выработать стратегии поддержки </a:t>
            </a:r>
            <a:r>
              <a:rPr lang="ru-RU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детей родителями в период самоопределения профессиональных перспектив будущего;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развивать рефлексию </a:t>
            </a:r>
            <a:r>
              <a:rPr lang="ru-RU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(самосознания) у родителей.</a:t>
            </a:r>
            <a:br>
              <a:rPr lang="ru-RU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ru-RU" sz="2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7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0541" y="1104900"/>
            <a:ext cx="9916459" cy="5562600"/>
          </a:xfrm>
        </p:spPr>
        <p:txBody>
          <a:bodyPr>
            <a:noAutofit/>
          </a:bodyPr>
          <a:lstStyle/>
          <a:p>
            <a:pPr lvl="0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проведение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родительских собраний, (общешкольных, классных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);</a:t>
            </a:r>
          </a:p>
          <a:p>
            <a:pPr lvl="0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лектории для родителей;</a:t>
            </a:r>
          </a:p>
          <a:p>
            <a:pPr lvl="0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индивидуальные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беседы педагогов с родителями школьников;</a:t>
            </a:r>
          </a:p>
          <a:p>
            <a:pPr lvl="0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анкетирование родителей учащихся;</a:t>
            </a:r>
          </a:p>
          <a:p>
            <a:pPr lvl="0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привлечение родителей школьников для выступлений перед учащимися с беседами;</a:t>
            </a:r>
          </a:p>
          <a:p>
            <a:pPr lvl="0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привлечение родителей учащихся для работы руководителями кружков, спортивных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секций;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помощь родителей в организации профессиональных проб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обучающихся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на предприятиях;</a:t>
            </a:r>
          </a:p>
          <a:p>
            <a:pPr lvl="0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помощь родителей в организации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очных и заочных экскурсий для учащихся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учебное и каникулярное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время;</a:t>
            </a:r>
          </a:p>
          <a:p>
            <a:pPr lvl="0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избрание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наиболее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активных родителей учащихся, готовых в сотрудничестве с учителями оказывать педагогическую поддержку самоопределения школьников;</a:t>
            </a:r>
          </a:p>
          <a:p>
            <a:pPr lvl="0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создание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родительских групп для профилактики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неграмотности  детей  в выборе будущей профессии. 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7095" y="292731"/>
            <a:ext cx="1084463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28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Современные формы работы классного руководителя </a:t>
            </a:r>
            <a:br>
              <a:rPr kumimoji="0" lang="ru-RU" sz="28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 родителями обучающихся</a:t>
            </a:r>
            <a:r>
              <a:rPr kumimoji="0" lang="ru-RU" sz="2800" b="1" i="0" u="none" strike="noStrike" kern="1200" spc="50" normalizeH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 профориентации: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654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4173070" y="569259"/>
            <a:ext cx="4310436" cy="7668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None/>
              <a:tabLst/>
              <a:defRPr/>
            </a:pPr>
            <a:endParaRPr kumimoji="0" lang="ru-RU" sz="28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Picture 2" descr="C:\Users\User\Desktop\photo_2015-11-17_14-48-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7733" y="2353236"/>
            <a:ext cx="4260259" cy="272499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36493" y="1782752"/>
            <a:ext cx="302558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учитель</a:t>
            </a:r>
            <a:endParaRPr lang="ru-RU" sz="44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9943" y="2658035"/>
            <a:ext cx="365311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психологи</a:t>
            </a:r>
            <a:endParaRPr lang="ru-RU" sz="44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224" y="3500717"/>
            <a:ext cx="302558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друзья</a:t>
            </a:r>
            <a:endParaRPr lang="ru-RU" sz="44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46730" y="4419600"/>
            <a:ext cx="302558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родители</a:t>
            </a:r>
            <a:endParaRPr lang="ru-RU" sz="44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94743" y="2205318"/>
            <a:ext cx="519725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родственники</a:t>
            </a:r>
            <a:endParaRPr lang="ru-RU" sz="44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609786" y="4270460"/>
            <a:ext cx="302558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СМИ</a:t>
            </a:r>
            <a:endParaRPr lang="ru-RU" sz="44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435788" y="3303493"/>
            <a:ext cx="302558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учёные</a:t>
            </a:r>
            <a:endParaRPr lang="ru-RU" sz="44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993664" y="5163672"/>
            <a:ext cx="3939988" cy="7930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рынок труда</a:t>
            </a:r>
            <a:endParaRPr lang="ru-RU" sz="44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64288" y="5414168"/>
            <a:ext cx="395791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сам ученик</a:t>
            </a:r>
            <a:endParaRPr lang="ru-RU" sz="4400" b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86342" y="346520"/>
            <a:ext cx="883447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Кто может помочь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учащимся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ОСОЗНАННО выбрать профессию?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037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40542" y="345140"/>
            <a:ext cx="10260106" cy="6082553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</a:p>
          <a:p>
            <a:r>
              <a:rPr lang="ru-RU" sz="2400" b="1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Приём «Хитрое знакомство»</a:t>
            </a:r>
          </a:p>
          <a:p>
            <a:r>
              <a:rPr lang="ru-RU" sz="2400" b="1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Приём «Незаконченное предложение»</a:t>
            </a:r>
          </a:p>
          <a:p>
            <a:r>
              <a:rPr lang="ru-RU" sz="2400" b="1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Приём «Сделай выбор»</a:t>
            </a:r>
          </a:p>
          <a:p>
            <a:r>
              <a:rPr lang="ru-RU" sz="2400" b="1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Приём «Фрукт на любой вкус»</a:t>
            </a:r>
          </a:p>
          <a:p>
            <a:r>
              <a:rPr lang="ru-RU" sz="2400" b="1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Приём «Кубик </a:t>
            </a:r>
            <a:r>
              <a:rPr lang="ru-RU" sz="2400" b="1" dirty="0" err="1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Блума</a:t>
            </a:r>
            <a:r>
              <a:rPr lang="ru-RU" sz="2400" b="1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</a:t>
            </a:r>
          </a:p>
          <a:p>
            <a:r>
              <a:rPr lang="ru-RU" sz="2400" b="1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Приём «Шесть профессиональных шляп»</a:t>
            </a:r>
          </a:p>
          <a:p>
            <a:r>
              <a:rPr lang="ru-RU" sz="2400" b="1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Приём «Закончи фразу»</a:t>
            </a:r>
          </a:p>
          <a:p>
            <a:r>
              <a:rPr lang="ru-RU" sz="2400" b="1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Приём «Волшебная шкатулка»</a:t>
            </a:r>
          </a:p>
          <a:p>
            <a:r>
              <a:rPr lang="ru-RU" sz="2400" b="1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Приём «Я - мастер …»</a:t>
            </a:r>
          </a:p>
          <a:p>
            <a:r>
              <a:rPr lang="ru-RU" sz="2400" b="1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Приём «Бой знатоков»</a:t>
            </a:r>
          </a:p>
          <a:p>
            <a:r>
              <a:rPr lang="ru-RU" sz="2400" b="1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Приём «Престижные профессии»,  и т.д.</a:t>
            </a:r>
          </a:p>
        </p:txBody>
      </p:sp>
      <p:pic>
        <p:nvPicPr>
          <p:cNvPr id="1026" name="Picture 2" descr="C:\Users\User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65728">
            <a:off x="8206349" y="1559858"/>
            <a:ext cx="3559268" cy="2465294"/>
          </a:xfrm>
          <a:prstGeom prst="rect">
            <a:avLst/>
          </a:prstGeom>
          <a:noFill/>
        </p:spPr>
      </p:pic>
      <p:pic>
        <p:nvPicPr>
          <p:cNvPr id="7" name="Picture 2" descr="C:\Users\User\Desktop\image63035851_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971085">
            <a:off x="9394589" y="4168588"/>
            <a:ext cx="1924144" cy="192414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494253" y="316678"/>
            <a:ext cx="1011055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Инструментарий  классного руководителя </a:t>
            </a:r>
            <a:br>
              <a:rPr lang="ru-RU" sz="2800" b="1" cap="none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cap="none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профориентации родителей обучающихся:</a:t>
            </a:r>
            <a:endParaRPr lang="ru-RU" sz="2800" b="1" cap="none" spc="50" dirty="0">
              <a:ln w="11430"/>
              <a:solidFill>
                <a:schemeClr val="accent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7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40542" y="345140"/>
            <a:ext cx="10260106" cy="6082553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</a:t>
            </a:r>
            <a:r>
              <a:rPr lang="ru-RU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Закрыть глаза и представить свой фрукт: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- какой он на ощупь;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- какого он цвета;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- какая у него форма;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- какого он размера;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800" b="1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800" b="1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какого он вкуса;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- каков его аромат.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2. </a:t>
            </a:r>
            <a:r>
              <a:rPr lang="ru-RU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Открыть глаза и сказать: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- «ФЕЯ, мне бы очень хотелось получить …» - 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и назвать фрукт, который вы себе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представили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 descr="C:\Users\User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65728">
            <a:off x="8206349" y="1559858"/>
            <a:ext cx="3559268" cy="246529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494253" y="316678"/>
            <a:ext cx="1011055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Приём «</a:t>
            </a:r>
            <a:r>
              <a:rPr lang="ru-RU" sz="36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Фрукт на любой вкус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7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40542" y="345140"/>
            <a:ext cx="10260106" cy="6082553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ru-RU" sz="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ru-RU" sz="8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Будущее моего ребёнка связано с ….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2. Я верю, что мой ребёнок станет …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3. Профессия моего ребёнка будет …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4. Выбирать профессию мой ребёнок будет …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5. При выборе профессии необходимо …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6. Профессиональное будущее моего ребёнка связано …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7. Я знаю, что мой ребёнок …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8. Способности и умения нужны …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9. Чтобы выбрать профессию, нужно …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10. Я мечтаю, чтобы мой ребёнок …</a:t>
            </a:r>
          </a:p>
        </p:txBody>
      </p:sp>
      <p:pic>
        <p:nvPicPr>
          <p:cNvPr id="1026" name="Picture 2" descr="C:\Users\User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65728">
            <a:off x="8697518" y="1105919"/>
            <a:ext cx="3290325" cy="227901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494253" y="316678"/>
            <a:ext cx="1011055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Приём 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Незаконченное предложение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7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30442" y="345140"/>
            <a:ext cx="11261558" cy="6082553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ru-RU" sz="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ru-RU" sz="8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ru-RU" sz="8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ГЕРОНТОЛОГ – это … 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ЛОГИСТ – это ….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ФАНДРАЙЗЕР – это ….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БРЕЙДЕР – это …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РЕКРУТЕР – это …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а) специалист, изучающий старение живых организмов;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б) специалист по организации и транспортировки продукции;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в) специалист, который ищет деньги и возможности для организации;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г) специалист по плетению косичек;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посредник между работодателем и работником,  подбирает персонал.</a:t>
            </a:r>
          </a:p>
        </p:txBody>
      </p:sp>
      <p:pic>
        <p:nvPicPr>
          <p:cNvPr id="1026" name="Picture 2" descr="C:\Users\User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65728">
            <a:off x="7931023" y="2074243"/>
            <a:ext cx="2501550" cy="173267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-1" y="364803"/>
            <a:ext cx="1074821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Приём «</a:t>
            </a:r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БОЙ Знатоков: </a:t>
            </a:r>
            <a:b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</a:t>
            </a:r>
            <a:r>
              <a:rPr lang="ru-RU" sz="3600" b="1" spc="50" dirty="0" smtClean="0">
                <a:ln w="11430"/>
                <a:solidFill>
                  <a:schemeClr val="accent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дети против родителей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7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724</TotalTime>
  <Words>349</Words>
  <Application>Microsoft Office PowerPoint</Application>
  <PresentationFormat>Произвольный</PresentationFormat>
  <Paragraphs>90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формы работы классного руководителя по профориентации.</dc:title>
  <dc:creator>Андрей</dc:creator>
  <cp:lastModifiedBy>User</cp:lastModifiedBy>
  <cp:revision>80</cp:revision>
  <dcterms:created xsi:type="dcterms:W3CDTF">2018-09-26T18:04:52Z</dcterms:created>
  <dcterms:modified xsi:type="dcterms:W3CDTF">2019-12-11T19:57:50Z</dcterms:modified>
</cp:coreProperties>
</file>