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5" r:id="rId7"/>
    <p:sldId id="260" r:id="rId8"/>
    <p:sldId id="261" r:id="rId9"/>
    <p:sldId id="262" r:id="rId10"/>
    <p:sldId id="267" r:id="rId11"/>
    <p:sldId id="266" r:id="rId12"/>
    <p:sldId id="269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5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44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24.wmf"/><Relationship Id="rId4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7E13-C528-444D-9A6C-4ECEF972B916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8DF3-13A1-4C41-B339-D1B836924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80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7E13-C528-444D-9A6C-4ECEF972B916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8DF3-13A1-4C41-B339-D1B836924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95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7E13-C528-444D-9A6C-4ECEF972B916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8DF3-13A1-4C41-B339-D1B836924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4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7E13-C528-444D-9A6C-4ECEF972B916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8DF3-13A1-4C41-B339-D1B836924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96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7E13-C528-444D-9A6C-4ECEF972B916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8DF3-13A1-4C41-B339-D1B836924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8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7E13-C528-444D-9A6C-4ECEF972B916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8DF3-13A1-4C41-B339-D1B836924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5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7E13-C528-444D-9A6C-4ECEF972B916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8DF3-13A1-4C41-B339-D1B836924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6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7E13-C528-444D-9A6C-4ECEF972B916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8DF3-13A1-4C41-B339-D1B836924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9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7E13-C528-444D-9A6C-4ECEF972B916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8DF3-13A1-4C41-B339-D1B836924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69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7E13-C528-444D-9A6C-4ECEF972B916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8DF3-13A1-4C41-B339-D1B836924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3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D7E13-C528-444D-9A6C-4ECEF972B916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B8DF3-13A1-4C41-B339-D1B836924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4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D7E13-C528-444D-9A6C-4ECEF972B916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B8DF3-13A1-4C41-B339-D1B836924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45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2.pn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31.wmf"/><Relationship Id="rId3" Type="http://schemas.openxmlformats.org/officeDocument/2006/relationships/image" Target="../media/image2.jpeg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0.wmf"/><Relationship Id="rId5" Type="http://schemas.openxmlformats.org/officeDocument/2006/relationships/image" Target="../media/image26.png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2.png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3.bin"/><Relationship Id="rId3" Type="http://schemas.openxmlformats.org/officeDocument/2006/relationships/image" Target="../media/image2.jpeg"/><Relationship Id="rId7" Type="http://schemas.openxmlformats.org/officeDocument/2006/relationships/image" Target="../media/image32.wmf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26.png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33.wmf"/><Relationship Id="rId14" Type="http://schemas.openxmlformats.org/officeDocument/2006/relationships/image" Target="../media/image3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570538" y="5235575"/>
            <a:ext cx="2728912" cy="4445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570538" y="5235575"/>
            <a:ext cx="2728912" cy="4445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570538" y="5235575"/>
            <a:ext cx="2728912" cy="4445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51" name="Rectangle 31"/>
          <p:cNvSpPr>
            <a:spLocks noChangeArrowheads="1"/>
          </p:cNvSpPr>
          <p:nvPr/>
        </p:nvSpPr>
        <p:spPr bwMode="auto">
          <a:xfrm>
            <a:off x="1106488" y="1712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56" name="Таблица 205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399659"/>
                  </p:ext>
                </p:extLst>
              </p:nvPr>
            </p:nvGraphicFramePr>
            <p:xfrm>
              <a:off x="395536" y="1196752"/>
              <a:ext cx="8443480" cy="4868078"/>
            </p:xfrm>
            <a:graphic>
              <a:graphicData uri="http://schemas.openxmlformats.org/drawingml/2006/table">
                <a:tbl>
                  <a:tblPr firstRow="1" firstCol="1" bandRow="1">
                    <a:tableStyleId>{46F890A9-2807-4EBB-B81D-B2AA78EC7F39}</a:tableStyleId>
                  </a:tblPr>
                  <a:tblGrid>
                    <a:gridCol w="208103"/>
                    <a:gridCol w="1047834"/>
                    <a:gridCol w="345484"/>
                    <a:gridCol w="1042144"/>
                    <a:gridCol w="217045"/>
                    <a:gridCol w="230965"/>
                    <a:gridCol w="156815"/>
                    <a:gridCol w="1019298"/>
                    <a:gridCol w="177007"/>
                    <a:gridCol w="516459"/>
                    <a:gridCol w="208103"/>
                    <a:gridCol w="117729"/>
                    <a:gridCol w="330993"/>
                    <a:gridCol w="217859"/>
                    <a:gridCol w="988491"/>
                    <a:gridCol w="240619"/>
                    <a:gridCol w="103819"/>
                    <a:gridCol w="177007"/>
                    <a:gridCol w="862483"/>
                    <a:gridCol w="235223"/>
                  </a:tblGrid>
                  <a:tr h="873299">
                    <a:tc gridSpan="20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2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ru-RU" sz="2200"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ru-RU" sz="2200"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;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2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ru-RU" sz="2200"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ru-RU" sz="2200"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23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;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2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ru-RU" sz="2200"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56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ru-RU" sz="2200"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17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;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2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ru-RU" sz="2200"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ru-RU" sz="2200"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64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;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2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ru-RU" sz="2200"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ru-RU" sz="2200"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;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2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ru-RU" sz="2200"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ru-RU" sz="2200">
                                      <a:effectLst/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ru-RU" sz="2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/>
                          </a:r>
                          <a:br>
                            <a:rPr lang="ru-RU" sz="2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35581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Правильные дроби:</a:t>
                          </a: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1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Неправильные дроби: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355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&gt;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677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677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 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2" gridSpan="1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Выделите целую часть из неправильной дроби: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677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15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46376">
                    <a:tc rowSpan="5"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5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5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5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5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1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18602">
                    <a:tc gridSpan="5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15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Представьте числа в виде суммы</a:t>
                          </a: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</a:t>
                          </a:r>
                          <a:r>
                            <a:rPr lang="ru-RU" sz="140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/>
                          </a:r>
                          <a:b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endParaRPr lang="ru-RU" sz="1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67790">
                    <a:tc gridSpan="5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9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/>
                          </a:r>
                          <a:b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числа 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состоят из 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67790">
                    <a:tc gridSpan="5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части и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части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50811">
                    <a:tc gridSpan="5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1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56" name="Таблица 205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399659"/>
                  </p:ext>
                </p:extLst>
              </p:nvPr>
            </p:nvGraphicFramePr>
            <p:xfrm>
              <a:off x="395536" y="1196752"/>
              <a:ext cx="8443480" cy="4803563"/>
            </p:xfrm>
            <a:graphic>
              <a:graphicData uri="http://schemas.openxmlformats.org/drawingml/2006/table">
                <a:tbl>
                  <a:tblPr firstRow="1" firstCol="1" bandRow="1">
                    <a:tableStyleId>{46F890A9-2807-4EBB-B81D-B2AA78EC7F39}</a:tableStyleId>
                  </a:tblPr>
                  <a:tblGrid>
                    <a:gridCol w="208103"/>
                    <a:gridCol w="1047834"/>
                    <a:gridCol w="345484"/>
                    <a:gridCol w="1042144"/>
                    <a:gridCol w="217045"/>
                    <a:gridCol w="230965"/>
                    <a:gridCol w="156815"/>
                    <a:gridCol w="1019298"/>
                    <a:gridCol w="177007"/>
                    <a:gridCol w="516459"/>
                    <a:gridCol w="208103"/>
                    <a:gridCol w="117729"/>
                    <a:gridCol w="330993"/>
                    <a:gridCol w="217859"/>
                    <a:gridCol w="988491"/>
                    <a:gridCol w="240619"/>
                    <a:gridCol w="103819"/>
                    <a:gridCol w="177007"/>
                    <a:gridCol w="862483"/>
                    <a:gridCol w="235223"/>
                  </a:tblGrid>
                  <a:tr h="873299">
                    <a:tc gridSpan="20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72" b="-45174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35581"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b="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Правильные дроби:</a:t>
                          </a:r>
                          <a:endParaRPr lang="ru-RU" sz="1100" b="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1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Неправильные дроби: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355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&gt;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677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901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&lt; 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2" gridSpan="1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Выделите целую часть из неправильной дроби: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677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15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46376">
                    <a:tc rowSpan="5"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5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5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5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5"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1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797243">
                    <a:tc gridSpan="5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15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Представьте числа в виде суммы</a:t>
                          </a: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</a:t>
                          </a:r>
                          <a:r>
                            <a:rPr lang="ru-RU" sz="140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/>
                          </a:r>
                          <a:b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endParaRPr lang="ru-RU" sz="11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71107">
                    <a:tc gridSpan="5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9"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/>
                          </a:r>
                          <a:b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числа 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состоят из 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67790">
                    <a:tc gridSpan="5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3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части и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части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250811">
                    <a:tc gridSpan="5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15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1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057" name="Rectangle 43"/>
          <p:cNvSpPr>
            <a:spLocks noChangeArrowheads="1"/>
          </p:cNvSpPr>
          <p:nvPr/>
        </p:nvSpPr>
        <p:spPr bwMode="auto">
          <a:xfrm>
            <a:off x="539552" y="270892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1" name="Прямоугольник 2060"/>
              <p:cNvSpPr/>
              <p:nvPr/>
            </p:nvSpPr>
            <p:spPr>
              <a:xfrm>
                <a:off x="999828" y="2492896"/>
                <a:ext cx="1665312" cy="586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000" b="1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000" b="1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m:t>23</m:t>
                        </m:r>
                      </m:den>
                    </m:f>
                  </m:oMath>
                </a14:m>
                <a:r>
                  <a:rPr lang="ru-RU" sz="2000" b="1" dirty="0">
                    <a:effectLst/>
                    <a:latin typeface="Times New Roman"/>
                    <a:ea typeface="Times New Roman"/>
                    <a:cs typeface="Times New Roman"/>
                  </a:rPr>
                  <a:t>;</a:t>
                </a:r>
                <a:r>
                  <a:rPr lang="ru-RU" sz="2000" b="1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000" b="1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000" b="1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m:t>64</m:t>
                        </m:r>
                      </m:den>
                    </m:f>
                  </m:oMath>
                </a14:m>
                <a:r>
                  <a:rPr lang="ru-RU" sz="2000" b="1" dirty="0">
                    <a:effectLst/>
                    <a:latin typeface="Times New Roman"/>
                    <a:ea typeface="Times New Roman"/>
                    <a:cs typeface="Times New Roman"/>
                  </a:rPr>
                  <a:t>;</a:t>
                </a:r>
                <a:r>
                  <a:rPr lang="ru-RU" sz="2000" b="1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000" b="1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000" b="1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m:t>11</m:t>
                        </m:r>
                      </m:den>
                    </m:f>
                    <m:r>
                      <a:rPr lang="ru-RU" sz="2000" b="1" i="0" smtClean="0">
                        <a:effectLst/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r>
                  <a:rPr lang="ru-RU" sz="2000" b="1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2061" name="Прямоугольник 20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828" y="2492896"/>
                <a:ext cx="1665312" cy="586186"/>
              </a:xfrm>
              <a:prstGeom prst="rect">
                <a:avLst/>
              </a:prstGeom>
              <a:blipFill rotWithShape="1"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2" name="TextBox 2061"/>
          <p:cNvSpPr txBox="1"/>
          <p:nvPr/>
        </p:nvSpPr>
        <p:spPr>
          <a:xfrm>
            <a:off x="429916" y="3350786"/>
            <a:ext cx="497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Числитель       знаменателя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4" name="Прямоугольник 2063"/>
              <p:cNvSpPr/>
              <p:nvPr/>
            </p:nvSpPr>
            <p:spPr>
              <a:xfrm>
                <a:off x="3625430" y="2542460"/>
                <a:ext cx="1821332" cy="5860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000" b="1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000" b="1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sz="2000" b="1" dirty="0">
                    <a:effectLst/>
                    <a:latin typeface="Times New Roman"/>
                    <a:ea typeface="Times New Roman"/>
                    <a:cs typeface="Times New Roman"/>
                  </a:rPr>
                  <a:t>;</a:t>
                </a:r>
                <a:r>
                  <a:rPr lang="ru-RU" sz="2000" b="1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000" b="1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m:t>56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000" b="1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m:t>17</m:t>
                        </m:r>
                      </m:den>
                    </m:f>
                  </m:oMath>
                </a14:m>
                <a:r>
                  <a:rPr lang="ru-RU" sz="2000" b="1" dirty="0">
                    <a:effectLst/>
                    <a:latin typeface="Times New Roman"/>
                    <a:ea typeface="Times New Roman"/>
                    <a:cs typeface="Times New Roman"/>
                  </a:rPr>
                  <a:t>;</a:t>
                </a:r>
                <a:r>
                  <a:rPr lang="ru-RU" sz="2000" b="1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000" b="1" i="0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ru-RU" sz="2000" b="1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m:t>32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000" b="1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000" b="1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.  </a:t>
                </a:r>
                <a:endParaRPr lang="ru-RU" sz="2000" dirty="0"/>
              </a:p>
            </p:txBody>
          </p:sp>
        </mc:Choice>
        <mc:Fallback xmlns="">
          <p:sp>
            <p:nvSpPr>
              <p:cNvPr id="2064" name="Прямоугольник 20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430" y="2542460"/>
                <a:ext cx="1821332" cy="586058"/>
              </a:xfrm>
              <a:prstGeom prst="rect">
                <a:avLst/>
              </a:prstGeom>
              <a:blipFill rotWithShape="1">
                <a:blip r:embed="rId4"/>
                <a:stretch>
                  <a:fillRect r="-3020"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5" name="TextBox 2064"/>
          <p:cNvSpPr txBox="1"/>
          <p:nvPr/>
        </p:nvSpPr>
        <p:spPr>
          <a:xfrm>
            <a:off x="6005413" y="2711685"/>
            <a:ext cx="328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Числитель       знаменателя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Прямоугольник 66"/>
              <p:cNvSpPr/>
              <p:nvPr/>
            </p:nvSpPr>
            <p:spPr>
              <a:xfrm>
                <a:off x="5631869" y="3689103"/>
                <a:ext cx="1013419" cy="4873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1600" b="1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rPr>
                          <m:t>56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1600" b="1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ru-RU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16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1600" b="1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ru-RU" sz="16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Прямоугольник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869" y="3689103"/>
                <a:ext cx="1013419" cy="487313"/>
              </a:xfrm>
              <a:prstGeom prst="rect">
                <a:avLst/>
              </a:prstGeom>
              <a:blipFill rotWithShape="1">
                <a:blip r:embed="rId5"/>
                <a:stretch>
                  <a:fillRect r="-4217" b="-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Прямоугольник 67"/>
              <p:cNvSpPr/>
              <p:nvPr/>
            </p:nvSpPr>
            <p:spPr>
              <a:xfrm>
                <a:off x="6782011" y="3703127"/>
                <a:ext cx="865943" cy="487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1600" b="1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1600" b="1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m:t>32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1600" b="1">
                            <a:effectLst/>
                            <a:latin typeface="Times New Roman"/>
                            <a:ea typeface="Calibri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Прямоугольник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011" y="3703127"/>
                <a:ext cx="865943" cy="487249"/>
              </a:xfrm>
              <a:prstGeom prst="rect">
                <a:avLst/>
              </a:prstGeom>
              <a:blipFill rotWithShape="1">
                <a:blip r:embed="rId6"/>
                <a:stretch>
                  <a:fillRect r="-2817" b="-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8" name="Прямоугольник 2067"/>
              <p:cNvSpPr/>
              <p:nvPr/>
            </p:nvSpPr>
            <p:spPr>
              <a:xfrm>
                <a:off x="4274115" y="3638099"/>
                <a:ext cx="1195777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b="1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ru-RU" sz="16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m:t>19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ru-RU" sz="1600" b="1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m:t>10</m:t>
                          </m:r>
                        </m:den>
                      </m:f>
                      <m:r>
                        <a:rPr lang="ru-RU" sz="1600" b="1" i="0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f>
                        <m:fPr>
                          <m:ctrlPr>
                            <a:rPr lang="ru-RU" sz="16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ru-RU" sz="16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ru-RU" sz="16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68" name="Прямоугольник 20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115" y="3638099"/>
                <a:ext cx="1195777" cy="55643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9" name="Прямоугольник 2068"/>
              <p:cNvSpPr/>
              <p:nvPr/>
            </p:nvSpPr>
            <p:spPr>
              <a:xfrm>
                <a:off x="4413824" y="4527151"/>
                <a:ext cx="1388457" cy="487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16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f>
                      <m:fPr>
                        <m:ctrlPr>
                          <a:rPr lang="ru-RU" sz="16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1600" b="1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1600" b="1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16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 +</m:t>
                    </m:r>
                    <m:f>
                      <m:fPr>
                        <m:ctrlPr>
                          <a:rPr lang="ru-RU" sz="16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1600" b="1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1600" b="1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69" name="Прямоугольник 20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824" y="4527151"/>
                <a:ext cx="1388457" cy="487249"/>
              </a:xfrm>
              <a:prstGeom prst="rect">
                <a:avLst/>
              </a:prstGeom>
              <a:blipFill rotWithShape="1">
                <a:blip r:embed="rId8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Прямоугольник 70"/>
              <p:cNvSpPr/>
              <p:nvPr/>
            </p:nvSpPr>
            <p:spPr>
              <a:xfrm>
                <a:off x="5707191" y="4460529"/>
                <a:ext cx="1579407" cy="553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16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f>
                      <m:fPr>
                        <m:ctrlPr>
                          <a:rPr lang="ru-RU" sz="16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16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16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ru-RU" sz="16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</m:t>
                    </m:r>
                    <m:f>
                      <m:fPr>
                        <m:ctrlPr>
                          <a:rPr lang="ru-RU" sz="16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16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1600" b="1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ru-RU" sz="16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Прямоугольник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191" y="4460529"/>
                <a:ext cx="1579407" cy="55367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0" name="TextBox 2069"/>
          <p:cNvSpPr txBox="1"/>
          <p:nvPr/>
        </p:nvSpPr>
        <p:spPr>
          <a:xfrm>
            <a:off x="7232469" y="4568091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= 4 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1" name="TextBox 2070"/>
          <p:cNvSpPr txBox="1"/>
          <p:nvPr/>
        </p:nvSpPr>
        <p:spPr>
          <a:xfrm>
            <a:off x="3625430" y="5116567"/>
            <a:ext cx="161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Смешанные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08796" y="5480144"/>
            <a:ext cx="161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целой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316231" y="5445735"/>
            <a:ext cx="161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дробной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6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  <p:bldP spid="2062" grpId="0"/>
      <p:bldP spid="2064" grpId="0"/>
      <p:bldP spid="2065" grpId="0"/>
      <p:bldP spid="67" grpId="0"/>
      <p:bldP spid="68" grpId="0"/>
      <p:bldP spid="2068" grpId="0"/>
      <p:bldP spid="2069" grpId="0"/>
      <p:bldP spid="71" grpId="0"/>
      <p:bldP spid="2070" grpId="0"/>
      <p:bldP spid="2071" grpId="0"/>
      <p:bldP spid="74" grpId="0"/>
      <p:bldP spid="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051520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5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</a:t>
            </a:r>
            <a:endParaRPr lang="ru-RU" sz="4400" b="1" dirty="0">
              <a:solidFill>
                <a:srgbClr val="0052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65676" y="2284847"/>
                <a:ext cx="2375971" cy="778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800" dirty="0" smtClean="0"/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676" y="2284847"/>
                <a:ext cx="2375971" cy="778483"/>
              </a:xfrm>
              <a:prstGeom prst="rect">
                <a:avLst/>
              </a:prstGeom>
              <a:blipFill rotWithShape="1">
                <a:blip r:embed="rId2"/>
                <a:stretch>
                  <a:fillRect l="-5398" r="-4113" b="-8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265676" y="3158297"/>
                <a:ext cx="2196435" cy="783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800" dirty="0" smtClean="0"/>
                  <a:t>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676" y="3158297"/>
                <a:ext cx="2196435" cy="783356"/>
              </a:xfrm>
              <a:prstGeom prst="rect">
                <a:avLst/>
              </a:prstGeom>
              <a:blipFill rotWithShape="1">
                <a:blip r:embed="rId3"/>
                <a:stretch>
                  <a:fillRect l="-5833" r="-4444" b="-7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265676" y="4015465"/>
                <a:ext cx="1837362" cy="777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800" dirty="0" smtClean="0"/>
                  <a:t>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676" y="4015465"/>
                <a:ext cx="1837362" cy="777842"/>
              </a:xfrm>
              <a:prstGeom prst="rect">
                <a:avLst/>
              </a:prstGeom>
              <a:blipFill rotWithShape="1">
                <a:blip r:embed="rId4"/>
                <a:stretch>
                  <a:fillRect l="-6977" r="-5648" b="-86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265676" y="4827270"/>
                <a:ext cx="2375971" cy="783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800" dirty="0" smtClean="0"/>
                  <a:t>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676" y="4827270"/>
                <a:ext cx="2375971" cy="783420"/>
              </a:xfrm>
              <a:prstGeom prst="rect">
                <a:avLst/>
              </a:prstGeom>
              <a:blipFill rotWithShape="1">
                <a:blip r:embed="rId5"/>
                <a:stretch>
                  <a:fillRect l="-5398" r="-4113" b="-8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265676" y="5709563"/>
                <a:ext cx="2746265" cy="783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r>
                  <a:rPr lang="ru-RU" sz="2800" dirty="0" smtClean="0"/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ru-RU" sz="28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676" y="5709563"/>
                <a:ext cx="2746265" cy="783356"/>
              </a:xfrm>
              <a:prstGeom prst="rect">
                <a:avLst/>
              </a:prstGeom>
              <a:blipFill rotWithShape="1">
                <a:blip r:embed="rId6"/>
                <a:stretch>
                  <a:fillRect l="-4667" r="-3556" b="-8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045412" y="1820961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5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</a:t>
            </a:r>
            <a:endParaRPr lang="ru-RU" sz="2800" b="1" dirty="0">
              <a:solidFill>
                <a:srgbClr val="0052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089450" y="2323728"/>
                <a:ext cx="2375971" cy="782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2800" dirty="0" smtClean="0"/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450" y="2323728"/>
                <a:ext cx="2375971" cy="782715"/>
              </a:xfrm>
              <a:prstGeom prst="rect">
                <a:avLst/>
              </a:prstGeom>
              <a:blipFill rotWithShape="1">
                <a:blip r:embed="rId7"/>
                <a:stretch>
                  <a:fillRect l="-5385" r="-3846" b="-7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089450" y="3197178"/>
                <a:ext cx="2196435" cy="782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800" dirty="0" smtClean="0"/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450" y="3197178"/>
                <a:ext cx="2196435" cy="782650"/>
              </a:xfrm>
              <a:prstGeom prst="rect">
                <a:avLst/>
              </a:prstGeom>
              <a:blipFill rotWithShape="1">
                <a:blip r:embed="rId8"/>
                <a:stretch>
                  <a:fillRect l="-5833" r="-4444" b="-7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089450" y="4054346"/>
                <a:ext cx="2375971" cy="778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ru-RU" sz="2800" dirty="0" smtClean="0"/>
                  <a:t>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+ 13 = 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450" y="4054346"/>
                <a:ext cx="2375971" cy="778483"/>
              </a:xfrm>
              <a:prstGeom prst="rect">
                <a:avLst/>
              </a:prstGeom>
              <a:blipFill rotWithShape="1">
                <a:blip r:embed="rId9"/>
                <a:stretch>
                  <a:fillRect l="-5385" r="-4103" b="-8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5089450" y="4866151"/>
                <a:ext cx="2375971" cy="778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800" dirty="0" smtClean="0"/>
                  <a:t> </a:t>
                </a:r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450" y="4866151"/>
                <a:ext cx="2375971" cy="778483"/>
              </a:xfrm>
              <a:prstGeom prst="rect">
                <a:avLst/>
              </a:prstGeom>
              <a:blipFill rotWithShape="1">
                <a:blip r:embed="rId10"/>
                <a:stretch>
                  <a:fillRect l="-5385" r="-3846" b="-85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089450" y="5748444"/>
                <a:ext cx="2925801" cy="783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r>
                  <a:rPr lang="ru-RU" sz="2800" dirty="0" smtClean="0"/>
                  <a:t>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ru-RU" sz="28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450" y="5748444"/>
                <a:ext cx="2925801" cy="783420"/>
              </a:xfrm>
              <a:prstGeom prst="rect">
                <a:avLst/>
              </a:prstGeom>
              <a:blipFill rotWithShape="1">
                <a:blip r:embed="rId11"/>
                <a:stretch>
                  <a:fillRect l="-4375" r="-3125" b="-7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869186" y="185984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5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rgbClr val="005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</a:t>
            </a:r>
            <a:endParaRPr lang="ru-RU" sz="2800" b="1" dirty="0">
              <a:solidFill>
                <a:srgbClr val="0052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8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67544" y="1076472"/>
            <a:ext cx="8244408" cy="7143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Чтобы сложить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смешанные числа, надо:</a:t>
            </a:r>
            <a:endParaRPr kumimoji="0" lang="ru-RU" sz="40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67544" y="2708920"/>
            <a:ext cx="8244408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Сложить целые части отдельно.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1240" y="4005064"/>
            <a:ext cx="8244408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2)Затем сложить дробные части отдельно.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67544" y="5229200"/>
            <a:ext cx="8244408" cy="9504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solidFill>
                  <a:srgbClr val="C00000"/>
                </a:solidFill>
              </a:rPr>
              <a:t>3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)Ответ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записать в виде смешанного числа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24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49288" y="1988840"/>
            <a:ext cx="8244408" cy="2160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000" b="1" i="1" noProof="0" dirty="0" smtClean="0">
                <a:solidFill>
                  <a:srgbClr val="C00000"/>
                </a:solidFill>
              </a:rPr>
              <a:t>4</a:t>
            </a:r>
            <a:r>
              <a:rPr kumimoji="0" lang="ru-RU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)Если</a:t>
            </a:r>
            <a:r>
              <a:rPr kumimoji="0" lang="ru-RU" sz="30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при сложении чисел получается неправильная дробь, то из неё выделяют целую часть и добавляют её уже к уже имеющейся целой части.</a:t>
            </a:r>
            <a:endParaRPr kumimoji="0" lang="ru-RU" sz="3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76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044048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976765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29 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287 (а, в, д); 271; 281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2474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5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действия:</a:t>
            </a:r>
            <a:endParaRPr lang="ru-RU" sz="4000" b="1" dirty="0">
              <a:solidFill>
                <a:srgbClr val="0052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838366" y="1844824"/>
                <a:ext cx="2539478" cy="9800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36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36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36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36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366" y="1844824"/>
                <a:ext cx="2539478" cy="980076"/>
              </a:xfrm>
              <a:prstGeom prst="rect">
                <a:avLst/>
              </a:prstGeom>
              <a:blipFill rotWithShape="1">
                <a:blip r:embed="rId3"/>
                <a:stretch>
                  <a:fillRect l="-7452" r="-6490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38186" y="1848127"/>
                <a:ext cx="688009" cy="1019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ru-RU" sz="320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ru-RU" sz="3200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186" y="1848127"/>
                <a:ext cx="688009" cy="10197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838366" y="2986261"/>
                <a:ext cx="2433680" cy="974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36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36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ru-RU" sz="36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36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36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ru-RU" sz="36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366" y="2986261"/>
                <a:ext cx="2433680" cy="974690"/>
              </a:xfrm>
              <a:prstGeom prst="rect">
                <a:avLst/>
              </a:prstGeom>
              <a:blipFill rotWithShape="1">
                <a:blip r:embed="rId5"/>
                <a:stretch>
                  <a:fillRect l="-7769" r="-6516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22005" y="2994693"/>
                <a:ext cx="688009" cy="1014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ru-RU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ru-RU" sz="320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ru-RU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005" y="2994693"/>
                <a:ext cx="688009" cy="10148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815596" y="4066381"/>
                <a:ext cx="3385863" cy="980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36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36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ru-RU" sz="36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36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36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ru-RU" sz="36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36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3600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ru-RU" sz="36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596" y="4066381"/>
                <a:ext cx="3385863" cy="980974"/>
              </a:xfrm>
              <a:prstGeom prst="rect">
                <a:avLst/>
              </a:prstGeom>
              <a:blipFill rotWithShape="1">
                <a:blip r:embed="rId7"/>
                <a:stretch>
                  <a:fillRect l="-5586" r="-4505" b="-9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92335" y="4094235"/>
                <a:ext cx="688009" cy="10205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ru-RU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ru-RU" sz="320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ru-RU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335" y="4094235"/>
                <a:ext cx="688009" cy="10205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820879" y="5213151"/>
                <a:ext cx="2693366" cy="981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r>
                  <a:rPr lang="ru-RU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36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36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36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36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36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36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879" y="5213151"/>
                <a:ext cx="2693366" cy="981038"/>
              </a:xfrm>
              <a:prstGeom prst="rect">
                <a:avLst/>
              </a:prstGeom>
              <a:blipFill rotWithShape="1">
                <a:blip r:embed="rId9"/>
                <a:stretch>
                  <a:fillRect l="-7014" r="-6109" b="-9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15129" y="5216453"/>
                <a:ext cx="482824" cy="1020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ru-RU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ru-RU" sz="3200" b="0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129" y="5216453"/>
                <a:ext cx="482824" cy="102047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43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2474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5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действия:</a:t>
            </a:r>
            <a:endParaRPr lang="ru-RU" sz="4000" b="1" dirty="0">
              <a:solidFill>
                <a:srgbClr val="0052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203926" y="2394221"/>
                <a:ext cx="5305499" cy="1178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4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44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44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44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44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44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44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926" y="2394221"/>
                <a:ext cx="5305499" cy="1178400"/>
              </a:xfrm>
              <a:prstGeom prst="rect">
                <a:avLst/>
              </a:prstGeom>
              <a:blipFill rotWithShape="1">
                <a:blip r:embed="rId2"/>
                <a:stretch>
                  <a:fillRect l="-4713" b="-10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67086" y="2492966"/>
                <a:ext cx="1954241" cy="1079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400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ru-RU" sz="40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40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086" y="2492966"/>
                <a:ext cx="1954241" cy="1079655"/>
              </a:xfrm>
              <a:prstGeom prst="rect">
                <a:avLst/>
              </a:prstGeom>
              <a:blipFill rotWithShape="1">
                <a:blip r:embed="rId3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44208" y="2452472"/>
                <a:ext cx="1133898" cy="107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40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40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452472"/>
                <a:ext cx="1133898" cy="1072666"/>
              </a:xfrm>
              <a:prstGeom prst="rect">
                <a:avLst/>
              </a:prstGeom>
              <a:blipFill rotWithShape="1">
                <a:blip r:embed="rId4"/>
                <a:stretch>
                  <a:fillRect l="-18817" b="-102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323222" y="3525138"/>
                <a:ext cx="6618049" cy="1178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ru-RU" sz="4400" dirty="0" smtClean="0"/>
                  <a:t> </a:t>
                </a:r>
                <a:r>
                  <a:rPr lang="ru-RU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44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44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44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44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ru-RU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44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4400" b="0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222" y="3525138"/>
                <a:ext cx="6618049" cy="1178400"/>
              </a:xfrm>
              <a:prstGeom prst="rect">
                <a:avLst/>
              </a:prstGeom>
              <a:blipFill rotWithShape="1">
                <a:blip r:embed="rId5"/>
                <a:stretch>
                  <a:fillRect l="-3683" b="-103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336833" y="3496936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3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4329" y="1412776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25.02.2020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376" y="2636912"/>
            <a:ext cx="83537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52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</a:p>
          <a:p>
            <a:pPr algn="ctr"/>
            <a:r>
              <a:rPr lang="ru-RU" sz="4400" b="1" dirty="0" smtClean="0">
                <a:solidFill>
                  <a:srgbClr val="0052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«Сложение смешанных чисел».</a:t>
            </a:r>
            <a:endParaRPr lang="ru-RU" sz="4400" b="1" dirty="0">
              <a:solidFill>
                <a:srgbClr val="0052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Icy;&amp;Kcy;&amp;IEcy;&amp;Acy;/365+ &amp;Tcy;&amp;acy;&amp;rcy;&amp;iecy;&amp;lcy;&amp;kcy;&amp;acy; &amp;dcy;&amp;iecy;&amp;scy;&amp;iecy;&amp;rcy;&amp;tcy;&amp;ncy;&amp;acy;&amp;yacy; - &amp;bcy;&amp;iecy;&amp;lcy;&amp;ycy;&amp;jcy;/&amp;scy;&amp;vcy;&amp;iecy;&amp;tcy;&amp;lcy;&amp;acy;&amp;yacy; &amp;bcy;&amp;icy;&amp;rcy;&amp;yucy;&amp;zcy;&amp;acy; - IKEA"/>
          <p:cNvPicPr>
            <a:picLocks noChangeAspect="1" noChangeArrowheads="1"/>
          </p:cNvPicPr>
          <p:nvPr/>
        </p:nvPicPr>
        <p:blipFill>
          <a:blip r:embed="rId2" cstate="print"/>
          <a:srcRect t="33000" b="34000"/>
          <a:stretch>
            <a:fillRect/>
          </a:stretch>
        </p:blipFill>
        <p:spPr bwMode="auto">
          <a:xfrm>
            <a:off x="1428728" y="2500306"/>
            <a:ext cx="6061364" cy="2000264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 rot="639920">
            <a:off x="2661770" y="2449142"/>
            <a:ext cx="3500462" cy="2071702"/>
            <a:chOff x="1928794" y="3983049"/>
            <a:chExt cx="2714644" cy="158909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8794" y="3983049"/>
              <a:ext cx="1785950" cy="1303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7422" y="4125925"/>
              <a:ext cx="1785950" cy="1303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4268801"/>
              <a:ext cx="1785950" cy="1303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Box 9"/>
          <p:cNvSpPr txBox="1"/>
          <p:nvPr/>
        </p:nvSpPr>
        <p:spPr>
          <a:xfrm>
            <a:off x="3786182" y="-24"/>
            <a:ext cx="12858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0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847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1439" y="1108248"/>
            <a:ext cx="440507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8172" y="4009376"/>
            <a:ext cx="22196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396229"/>
              </p:ext>
            </p:extLst>
          </p:nvPr>
        </p:nvGraphicFramePr>
        <p:xfrm>
          <a:off x="7353651" y="4223685"/>
          <a:ext cx="857250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tion" r:id="rId5" imgW="152280" imgH="393480" progId="Equation.DSMT4">
                  <p:embed/>
                </p:oleObj>
              </mc:Choice>
              <mc:Fallback>
                <p:oleObj name="Equation" r:id="rId5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651" y="4223685"/>
                        <a:ext cx="857250" cy="180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40561"/>
              </p:ext>
            </p:extLst>
          </p:nvPr>
        </p:nvGraphicFramePr>
        <p:xfrm>
          <a:off x="6745630" y="5009503"/>
          <a:ext cx="7143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Формула" r:id="rId7" imgW="126720" imgH="101520" progId="Equation.3">
                  <p:embed/>
                </p:oleObj>
              </mc:Choice>
              <mc:Fallback>
                <p:oleObj name="Формула" r:id="rId7" imgW="126720" imgH="10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630" y="5009503"/>
                        <a:ext cx="71437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317" y="4256535"/>
            <a:ext cx="1785950" cy="18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107467"/>
              </p:ext>
            </p:extLst>
          </p:nvPr>
        </p:nvGraphicFramePr>
        <p:xfrm>
          <a:off x="3166378" y="4121173"/>
          <a:ext cx="785813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10" imgW="139680" imgH="393480" progId="Equation.DSMT4">
                  <p:embed/>
                </p:oleObj>
              </mc:Choice>
              <mc:Fallback>
                <p:oleObj name="Equation" r:id="rId10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6378" y="4121173"/>
                        <a:ext cx="785813" cy="180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228235"/>
              </p:ext>
            </p:extLst>
          </p:nvPr>
        </p:nvGraphicFramePr>
        <p:xfrm>
          <a:off x="2523427" y="4906990"/>
          <a:ext cx="7143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Формула" r:id="rId12" imgW="126720" imgH="101520" progId="Equation.3">
                  <p:embed/>
                </p:oleObj>
              </mc:Choice>
              <mc:Fallback>
                <p:oleObj name="Формула" r:id="rId12" imgW="126720" imgH="10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3427" y="4906990"/>
                        <a:ext cx="71437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794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&amp;Icy;&amp;Kcy;&amp;IEcy;&amp;Acy;/365+ &amp;Tcy;&amp;acy;&amp;rcy;&amp;iecy;&amp;lcy;&amp;kcy;&amp;acy; &amp;dcy;&amp;iecy;&amp;scy;&amp;iecy;&amp;rcy;&amp;tcy;&amp;ncy;&amp;acy;&amp;yacy; - &amp;bcy;&amp;iecy;&amp;lcy;&amp;ycy;&amp;jcy;/&amp;scy;&amp;vcy;&amp;iecy;&amp;tcy;&amp;lcy;&amp;acy;&amp;yacy; &amp;bcy;&amp;icy;&amp;rcy;&amp;yucy;&amp;zcy;&amp;acy; - IKEA"/>
          <p:cNvPicPr>
            <a:picLocks noChangeAspect="1" noChangeArrowheads="1"/>
          </p:cNvPicPr>
          <p:nvPr/>
        </p:nvPicPr>
        <p:blipFill>
          <a:blip r:embed="rId3" cstate="print"/>
          <a:srcRect t="33000" b="34000"/>
          <a:stretch>
            <a:fillRect/>
          </a:stretch>
        </p:blipFill>
        <p:spPr bwMode="auto">
          <a:xfrm>
            <a:off x="1428728" y="3500438"/>
            <a:ext cx="6061364" cy="2000264"/>
          </a:xfrm>
          <a:prstGeom prst="rect">
            <a:avLst/>
          </a:prstGeom>
          <a:noFill/>
        </p:spPr>
      </p:pic>
      <p:grpSp>
        <p:nvGrpSpPr>
          <p:cNvPr id="25" name="Группа 7"/>
          <p:cNvGrpSpPr/>
          <p:nvPr/>
        </p:nvGrpSpPr>
        <p:grpSpPr>
          <a:xfrm rot="639920">
            <a:off x="1947390" y="3449272"/>
            <a:ext cx="3500462" cy="2071702"/>
            <a:chOff x="1928794" y="3983049"/>
            <a:chExt cx="2714644" cy="1589091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8794" y="3983049"/>
              <a:ext cx="1785950" cy="1303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7422" y="4125925"/>
              <a:ext cx="1785950" cy="1303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488" y="4268801"/>
              <a:ext cx="1785950" cy="1303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857628"/>
            <a:ext cx="156196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608234"/>
              </p:ext>
            </p:extLst>
          </p:nvPr>
        </p:nvGraphicFramePr>
        <p:xfrm>
          <a:off x="2535204" y="3890958"/>
          <a:ext cx="64293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04" y="3890958"/>
                        <a:ext cx="642937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99906"/>
              </p:ext>
            </p:extLst>
          </p:nvPr>
        </p:nvGraphicFramePr>
        <p:xfrm>
          <a:off x="3071793" y="3951278"/>
          <a:ext cx="7858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Equation" r:id="rId8" imgW="139680" imgH="139680" progId="Equation.DSMT4">
                  <p:embed/>
                </p:oleObj>
              </mc:Choice>
              <mc:Fallback>
                <p:oleObj name="Equation" r:id="rId8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793" y="3951278"/>
                        <a:ext cx="785813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354806"/>
              </p:ext>
            </p:extLst>
          </p:nvPr>
        </p:nvGraphicFramePr>
        <p:xfrm>
          <a:off x="3714735" y="3379774"/>
          <a:ext cx="857250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Equation" r:id="rId10" imgW="152280" imgH="393480" progId="Equation.DSMT4">
                  <p:embed/>
                </p:oleObj>
              </mc:Choice>
              <mc:Fallback>
                <p:oleObj name="Equation" r:id="rId10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35" y="3379774"/>
                        <a:ext cx="857250" cy="180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008195"/>
              </p:ext>
            </p:extLst>
          </p:nvPr>
        </p:nvGraphicFramePr>
        <p:xfrm>
          <a:off x="5286380" y="3429000"/>
          <a:ext cx="1285875" cy="18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Equation" r:id="rId12" imgW="228600" imgH="393480" progId="Equation.DSMT4">
                  <p:embed/>
                </p:oleObj>
              </mc:Choice>
              <mc:Fallback>
                <p:oleObj name="Equation" r:id="rId12" imgW="22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3429000"/>
                        <a:ext cx="1285875" cy="1808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378869"/>
              </p:ext>
            </p:extLst>
          </p:nvPr>
        </p:nvGraphicFramePr>
        <p:xfrm>
          <a:off x="4571991" y="4094154"/>
          <a:ext cx="7143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Формула" r:id="rId14" imgW="126720" imgH="101520" progId="Equation.3">
                  <p:embed/>
                </p:oleObj>
              </mc:Choice>
              <mc:Fallback>
                <p:oleObj name="Формула" r:id="rId14" imgW="126720" imgH="10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1" y="4094154"/>
                        <a:ext cx="71437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043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492211" y="4797152"/>
            <a:ext cx="2386552" cy="16125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&amp;Icy;&amp;Kcy;&amp;IEcy;&amp;Acy;/365+ &amp;Tcy;&amp;acy;&amp;rcy;&amp;iecy;&amp;lcy;&amp;kcy;&amp;acy; &amp;dcy;&amp;iecy;&amp;scy;&amp;iecy;&amp;rcy;&amp;tcy;&amp;ncy;&amp;acy;&amp;yacy; - &amp;bcy;&amp;iecy;&amp;lcy;&amp;ycy;&amp;jcy;/&amp;scy;&amp;vcy;&amp;iecy;&amp;tcy;&amp;lcy;&amp;acy;&amp;yacy; &amp;bcy;&amp;icy;&amp;rcy;&amp;yucy;&amp;zcy;&amp;acy; - IKEA"/>
          <p:cNvPicPr>
            <a:picLocks noChangeAspect="1" noChangeArrowheads="1"/>
          </p:cNvPicPr>
          <p:nvPr/>
        </p:nvPicPr>
        <p:blipFill>
          <a:blip r:embed="rId3" cstate="print"/>
          <a:srcRect t="33000" b="34000"/>
          <a:stretch>
            <a:fillRect/>
          </a:stretch>
        </p:blipFill>
        <p:spPr bwMode="auto">
          <a:xfrm>
            <a:off x="950105" y="1194790"/>
            <a:ext cx="6872251" cy="2267858"/>
          </a:xfrm>
          <a:prstGeom prst="rect">
            <a:avLst/>
          </a:prstGeom>
          <a:noFill/>
        </p:spPr>
      </p:pic>
      <p:grpSp>
        <p:nvGrpSpPr>
          <p:cNvPr id="14" name="Группа 7"/>
          <p:cNvGrpSpPr/>
          <p:nvPr/>
        </p:nvGrpSpPr>
        <p:grpSpPr>
          <a:xfrm rot="639920">
            <a:off x="1578292" y="1196671"/>
            <a:ext cx="2778151" cy="1644212"/>
            <a:chOff x="1928794" y="3983049"/>
            <a:chExt cx="2714644" cy="1589091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8794" y="3983049"/>
              <a:ext cx="1785950" cy="1303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7422" y="4125925"/>
              <a:ext cx="1785950" cy="1303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488" y="4268801"/>
              <a:ext cx="1785950" cy="1303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211" y="2265812"/>
            <a:ext cx="1239657" cy="107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57308"/>
              </p:ext>
            </p:extLst>
          </p:nvPr>
        </p:nvGraphicFramePr>
        <p:xfrm>
          <a:off x="5824608" y="3367898"/>
          <a:ext cx="1032015" cy="1631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Equation" r:id="rId6" imgW="203040" imgH="393480" progId="Equation.DSMT4">
                  <p:embed/>
                </p:oleObj>
              </mc:Choice>
              <mc:Fallback>
                <p:oleObj name="Equation" r:id="rId6" imgW="203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608" y="3367898"/>
                        <a:ext cx="1032015" cy="16311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57640"/>
              </p:ext>
            </p:extLst>
          </p:nvPr>
        </p:nvGraphicFramePr>
        <p:xfrm>
          <a:off x="2252708" y="3368052"/>
          <a:ext cx="1161017" cy="1632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Equation" r:id="rId8" imgW="228600" imgH="393480" progId="Equation.DSMT4">
                  <p:embed/>
                </p:oleObj>
              </mc:Choice>
              <mc:Fallback>
                <p:oleObj name="Equation" r:id="rId8" imgW="22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708" y="3368052"/>
                        <a:ext cx="1161017" cy="16325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938124" y="1312912"/>
            <a:ext cx="2122804" cy="154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2328719"/>
            <a:ext cx="850454" cy="87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Овал 22"/>
          <p:cNvSpPr/>
          <p:nvPr/>
        </p:nvSpPr>
        <p:spPr>
          <a:xfrm>
            <a:off x="4536069" y="1016208"/>
            <a:ext cx="2778150" cy="221118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654573"/>
              </p:ext>
            </p:extLst>
          </p:nvPr>
        </p:nvGraphicFramePr>
        <p:xfrm>
          <a:off x="4107441" y="5195329"/>
          <a:ext cx="645009" cy="68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name="Equation" r:id="rId11" imgW="126720" imgH="164880" progId="Equation.DSMT4">
                  <p:embed/>
                </p:oleObj>
              </mc:Choice>
              <mc:Fallback>
                <p:oleObj name="Equation" r:id="rId11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441" y="5195329"/>
                        <a:ext cx="645009" cy="6837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484314"/>
              </p:ext>
            </p:extLst>
          </p:nvPr>
        </p:nvGraphicFramePr>
        <p:xfrm>
          <a:off x="4536069" y="4797152"/>
          <a:ext cx="709511" cy="1631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Equation" r:id="rId13" imgW="139680" imgH="393480" progId="Equation.DSMT4">
                  <p:embed/>
                </p:oleObj>
              </mc:Choice>
              <mc:Fallback>
                <p:oleObj name="Equation" r:id="rId13" imgW="139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6069" y="4797152"/>
                        <a:ext cx="709511" cy="16311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651941"/>
              </p:ext>
            </p:extLst>
          </p:nvPr>
        </p:nvGraphicFramePr>
        <p:xfrm>
          <a:off x="2181270" y="3582366"/>
          <a:ext cx="4386065" cy="1632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Equation" r:id="rId15" imgW="863280" imgH="393480" progId="Equation.DSMT4">
                  <p:embed/>
                </p:oleObj>
              </mc:Choice>
              <mc:Fallback>
                <p:oleObj name="Equation" r:id="rId15" imgW="863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70" y="3582366"/>
                        <a:ext cx="4386065" cy="16325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59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422256"/>
            <a:ext cx="8568952" cy="2662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87624" y="1051520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5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sz="4400" b="1" dirty="0">
              <a:solidFill>
                <a:srgbClr val="0052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7604" y="170080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«Потягивание кошечки»</a:t>
            </a:r>
          </a:p>
        </p:txBody>
      </p:sp>
      <p:pic>
        <p:nvPicPr>
          <p:cNvPr id="6146" name="Picture 2" descr="https://avatars.mds.yandex.net/get-pdb/1641653/72abe96f-9a4d-4056-8ed1-8a0787bdc933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64" y="3976527"/>
            <a:ext cx="2639507" cy="269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22228" y="2422256"/>
            <a:ext cx="5578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Исходное положение: сидя на стуле, прогнуться в пояснице, кисти к плечам. Вдох - потянуться, руки вверх, кисти расслаблены. Выдох - кисти к плечам, локти свести вперед.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://ds47.detkin-club.ru/images/news/i_5ce3e428039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00" y="2601592"/>
            <a:ext cx="292142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9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555</Words>
  <Application>Microsoft Office PowerPoint</Application>
  <PresentationFormat>Экран (4:3)</PresentationFormat>
  <Paragraphs>105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 Office</vt:lpstr>
      <vt:lpstr>Equation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в_унисон</dc:creator>
  <cp:lastModifiedBy>в_унисон</cp:lastModifiedBy>
  <cp:revision>24</cp:revision>
  <dcterms:created xsi:type="dcterms:W3CDTF">2020-02-24T12:44:14Z</dcterms:created>
  <dcterms:modified xsi:type="dcterms:W3CDTF">2020-02-24T21:48:54Z</dcterms:modified>
</cp:coreProperties>
</file>