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70" r:id="rId10"/>
    <p:sldId id="263" r:id="rId11"/>
    <p:sldId id="271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5A90BC-5DCD-445F-B50A-88646EF8ED1B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EF0BCD-E49A-4192-91AE-C0CD40891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Вышивка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pic>
        <p:nvPicPr>
          <p:cNvPr id="25602" name="Picture 2" descr="http://im1-tub-ru.yandex.net/i?id=a0909cd4ce258395156b70ed8c886610-3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1683556" cy="2500330"/>
          </a:xfrm>
          <a:prstGeom prst="rect">
            <a:avLst/>
          </a:prstGeom>
          <a:noFill/>
        </p:spPr>
      </p:pic>
      <p:pic>
        <p:nvPicPr>
          <p:cNvPr id="25604" name="Picture 4" descr="http://im0-tub-ru.yandex.net/i?id=daf17e1d61ef569c80ded3927f15a910-0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14289"/>
            <a:ext cx="2928958" cy="2196719"/>
          </a:xfrm>
          <a:prstGeom prst="rect">
            <a:avLst/>
          </a:prstGeom>
          <a:noFill/>
        </p:spPr>
      </p:pic>
      <p:pic>
        <p:nvPicPr>
          <p:cNvPr id="25606" name="Picture 6" descr="http://im0-tub-ru.yandex.net/i?id=d7afaedbd636764ec1058c03b2225835-87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786058"/>
            <a:ext cx="2571750" cy="1428750"/>
          </a:xfrm>
          <a:prstGeom prst="rect">
            <a:avLst/>
          </a:prstGeom>
          <a:noFill/>
        </p:spPr>
      </p:pic>
      <p:pic>
        <p:nvPicPr>
          <p:cNvPr id="25608" name="Picture 8" descr="http://im0-tub-ru.yandex.net/i?id=3b3e5b3486841f112cc31e3da36773c0-38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500570"/>
            <a:ext cx="3033227" cy="2357430"/>
          </a:xfrm>
          <a:prstGeom prst="rect">
            <a:avLst/>
          </a:prstGeom>
          <a:noFill/>
        </p:spPr>
      </p:pic>
      <p:pic>
        <p:nvPicPr>
          <p:cNvPr id="25610" name="Picture 10" descr="http://im1-tub-ru.yandex.net/i?id=5e572bcfd6f4e203e570882c63967e3e-94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4572008"/>
            <a:ext cx="2857520" cy="2143140"/>
          </a:xfrm>
          <a:prstGeom prst="rect">
            <a:avLst/>
          </a:prstGeom>
          <a:noFill/>
        </p:spPr>
      </p:pic>
      <p:pic>
        <p:nvPicPr>
          <p:cNvPr id="25612" name="Picture 12" descr="http://im2-tub-ru.yandex.net/i?id=a1b21ce42d8ad53e611cb94ae6c54deb-109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571480"/>
            <a:ext cx="1643074" cy="1867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221497"/>
          </a:xfrm>
        </p:spPr>
        <p:txBody>
          <a:bodyPr>
            <a:normAutofit/>
          </a:bodyPr>
          <a:lstStyle/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Получают при вышивании петельных стежков со смещением слева направо, закрытый край шва находится внизу.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pPr algn="ctr"/>
            <a:r>
              <a:rPr lang="ru-RU" dirty="0" smtClean="0"/>
              <a:t>Петельные стежки </a:t>
            </a:r>
            <a:endParaRPr lang="ru-RU" dirty="0"/>
          </a:p>
        </p:txBody>
      </p:sp>
      <p:pic>
        <p:nvPicPr>
          <p:cNvPr id="6146" name="Picture 2" descr="http://im1-tub-ru.yandex.net/i?id=0e810ddf40c399417947cbb81804fafc-6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4164" y="1285860"/>
            <a:ext cx="2428892" cy="1626490"/>
          </a:xfrm>
          <a:prstGeom prst="rect">
            <a:avLst/>
          </a:prstGeom>
          <a:noFill/>
        </p:spPr>
      </p:pic>
      <p:pic>
        <p:nvPicPr>
          <p:cNvPr id="6148" name="Picture 4" descr="http://im3-tub-ru.yandex.net/i?id=f42e9aa3455afd1675656f58df845aa9-6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00174"/>
            <a:ext cx="5516994" cy="1857388"/>
          </a:xfrm>
          <a:prstGeom prst="rect">
            <a:avLst/>
          </a:prstGeom>
          <a:noFill/>
        </p:spPr>
      </p:pic>
      <p:pic>
        <p:nvPicPr>
          <p:cNvPr id="6150" name="Picture 6" descr="http://im1-tub-ru.yandex.net/i?id=645d6214ef6e5c8e885752e27ac26714-15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7" y="3714752"/>
            <a:ext cx="3626193" cy="1928826"/>
          </a:xfrm>
          <a:prstGeom prst="rect">
            <a:avLst/>
          </a:prstGeom>
          <a:noFill/>
        </p:spPr>
      </p:pic>
      <p:pic>
        <p:nvPicPr>
          <p:cNvPr id="6152" name="Picture 8" descr="http://im3-tub-ru.yandex.net/i?id=ffd4421aaf7e779dccd37d322c9f3a86-111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3714752"/>
            <a:ext cx="1928826" cy="2127381"/>
          </a:xfrm>
          <a:prstGeom prst="rect">
            <a:avLst/>
          </a:prstGeom>
          <a:noFill/>
        </p:spPr>
      </p:pic>
      <p:pic>
        <p:nvPicPr>
          <p:cNvPr id="6154" name="Picture 10" descr="http://im2-tub-ru.yandex.net/i?id=45677f0bac0b875e96b3897367364c16-28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3643314"/>
            <a:ext cx="3071834" cy="3092450"/>
          </a:xfrm>
          <a:prstGeom prst="rect">
            <a:avLst/>
          </a:prstGeom>
          <a:noFill/>
        </p:spPr>
      </p:pic>
      <p:pic>
        <p:nvPicPr>
          <p:cNvPr id="6156" name="Picture 12" descr="http://im0-tub-ru.yandex.net/i?id=f7b4cf5b584c6bf14c08e3d1f5fd04fc-88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6656830" y="798954"/>
            <a:ext cx="1928826" cy="3045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000496" y="3500438"/>
            <a:ext cx="5143504" cy="2506853"/>
          </a:xfrm>
        </p:spPr>
        <p:txBody>
          <a:bodyPr>
            <a:normAutofit lnSpcReduction="10000"/>
          </a:bodyPr>
          <a:lstStyle/>
          <a:p>
            <a:r>
              <a:rPr lang="ru-RU" sz="1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петельку закрепить снизу прямым стежком, то получится шов «петля с </a:t>
            </a:r>
            <a:r>
              <a:rPr lang="ru-RU" sz="19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прикрепом</a:t>
            </a:r>
            <a:r>
              <a:rPr lang="ru-RU" sz="1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 lvl="1"/>
            <a:r>
              <a:rPr lang="ru-RU" sz="2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2200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полупетля</a:t>
            </a:r>
            <a:r>
              <a:rPr lang="ru-RU" sz="2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>
              <a:buNone/>
            </a:pPr>
            <a:r>
              <a:rPr lang="ru-RU" sz="2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200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прикрепом</a:t>
            </a:r>
            <a:r>
              <a:rPr lang="ru-RU" sz="2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543956" cy="221455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Тамбурный шов</a:t>
            </a:r>
            <a:br>
              <a:rPr lang="ru-RU" sz="3200" dirty="0" smtClean="0"/>
            </a:br>
            <a:r>
              <a:rPr lang="ru-RU" sz="3200" dirty="0" smtClean="0"/>
              <a:t>				</a:t>
            </a:r>
            <a:r>
              <a:rPr lang="ru-RU" sz="2200" b="0" dirty="0" smtClean="0">
                <a:solidFill>
                  <a:srgbClr val="FF0000"/>
                </a:solidFill>
              </a:rPr>
              <a:t>вышивают узоры по 					          свободному 							     	контуру или застилать рядами        	  	плоскость узора</a:t>
            </a:r>
            <a:endParaRPr lang="ru-RU" sz="2200" b="0" dirty="0">
              <a:solidFill>
                <a:srgbClr val="FF0000"/>
              </a:solidFill>
            </a:endParaRPr>
          </a:p>
        </p:txBody>
      </p:sp>
      <p:pic>
        <p:nvPicPr>
          <p:cNvPr id="28674" name="Picture 2" descr="http://im3-tub-ru.yandex.net/i?id=430cc2c602d2cc0a4588b8adbe230e8d-6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42918"/>
            <a:ext cx="3571900" cy="2413446"/>
          </a:xfrm>
          <a:prstGeom prst="rect">
            <a:avLst/>
          </a:prstGeom>
          <a:noFill/>
        </p:spPr>
      </p:pic>
      <p:pic>
        <p:nvPicPr>
          <p:cNvPr id="28676" name="Picture 4" descr="http://im3-tub-ru.yandex.net/i?id=a1931e66862a8bed3f210ca65c1cef57-3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4686"/>
            <a:ext cx="3956566" cy="1714512"/>
          </a:xfrm>
          <a:prstGeom prst="rect">
            <a:avLst/>
          </a:prstGeom>
          <a:noFill/>
        </p:spPr>
      </p:pic>
      <p:pic>
        <p:nvPicPr>
          <p:cNvPr id="28678" name="Picture 6" descr="http://u-babushki.ru/img/image/%D0%A1%D0%B2%D0%BE%D0%B1%D0%BE%D0%B4%D0%BD%D1%8B%D0%B5%20%D0%B2%D1%8B%D1%88%D0%B8%D0%B2%D0%BA%D0%B8/%D0%A0%D0%B8%D1%81_4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60912"/>
            <a:ext cx="3862386" cy="2097088"/>
          </a:xfrm>
          <a:prstGeom prst="rect">
            <a:avLst/>
          </a:prstGeom>
          <a:noFill/>
        </p:spPr>
      </p:pic>
      <p:pic>
        <p:nvPicPr>
          <p:cNvPr id="28680" name="Picture 8" descr="http://im0-tub-ru.yandex.net/i?id=928d87fcf7fe5973993a976d231f38df-23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5072074"/>
            <a:ext cx="12763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Шов «козлик»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выполняют слева направо. Применяют в мотиве с произвольным контуром.</a:t>
            </a: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стежки выходят из предыдущего прокола, то получится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бархатный шов.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pPr algn="ctr"/>
            <a:r>
              <a:rPr lang="ru-RU" dirty="0" smtClean="0"/>
              <a:t>Крестообразные стежки</a:t>
            </a:r>
            <a:endParaRPr lang="ru-RU" dirty="0"/>
          </a:p>
        </p:txBody>
      </p:sp>
      <p:pic>
        <p:nvPicPr>
          <p:cNvPr id="5122" name="Picture 2" descr="http://im3-tub-ru.yandex.net/i?id=8f199fc0687a385e479f81c9bff69e4e-79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57364"/>
            <a:ext cx="4369504" cy="1500198"/>
          </a:xfrm>
          <a:prstGeom prst="rect">
            <a:avLst/>
          </a:prstGeom>
          <a:noFill/>
        </p:spPr>
      </p:pic>
      <p:pic>
        <p:nvPicPr>
          <p:cNvPr id="5124" name="Picture 4" descr="http://im3-tub-ru.yandex.net/i?id=df48dbc7a8b231b98883c630f7f90f04-0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857363"/>
            <a:ext cx="3500462" cy="1988899"/>
          </a:xfrm>
          <a:prstGeom prst="rect">
            <a:avLst/>
          </a:prstGeom>
          <a:noFill/>
        </p:spPr>
      </p:pic>
      <p:pic>
        <p:nvPicPr>
          <p:cNvPr id="5126" name="Picture 6" descr="http://im3-tub-ru.yandex.net/i?id=9441a06172b0a090e867a1aaaca4feb3-11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072074"/>
            <a:ext cx="3155136" cy="1785926"/>
          </a:xfrm>
          <a:prstGeom prst="rect">
            <a:avLst/>
          </a:prstGeom>
          <a:noFill/>
        </p:spPr>
      </p:pic>
      <p:pic>
        <p:nvPicPr>
          <p:cNvPr id="5128" name="Picture 8" descr="http://im0-tub-ru.yandex.net/i?id=cf231762f6f95330bfbb1f51b72da527-47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994400"/>
            <a:ext cx="2857520" cy="1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143372" y="1214422"/>
            <a:ext cx="4543428" cy="479286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Строчку косых стежков выполняют слева направо. Каждый стежок ложится по диагонали квадрата. На изнаночной стороне получаются вертикальные стежки.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dirty="0" smtClean="0"/>
              <a:t>Косые стежки </a:t>
            </a:r>
            <a:endParaRPr lang="ru-RU" dirty="0"/>
          </a:p>
        </p:txBody>
      </p:sp>
      <p:pic>
        <p:nvPicPr>
          <p:cNvPr id="4098" name="Picture 2" descr="http://im0-tub-ru.yandex.net/i?id=6b25b626121956bf68de41aff3718af7-8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3594760" cy="2643206"/>
          </a:xfrm>
          <a:prstGeom prst="rect">
            <a:avLst/>
          </a:prstGeom>
          <a:noFill/>
        </p:spPr>
      </p:pic>
      <p:pic>
        <p:nvPicPr>
          <p:cNvPr id="4100" name="Picture 4" descr="http://im3-tub-ru.yandex.net/i?id=63e119405422f297b938e363ab964c83-35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929066"/>
            <a:ext cx="3429024" cy="2826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/>
              <a:t>Вам потребуется: </a:t>
            </a:r>
            <a:r>
              <a:rPr lang="ru-RU" sz="2000" i="1" dirty="0" smtClean="0"/>
              <a:t>канва, цветные нитки мулине, пяльцы, напёрсток.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Разместите на ткани прямоугольник формата А4. натяните ткань в пяльцах.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Вденьте в иглу нитку мулине в два сложения.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Отступите от верхнего края 2 см и выполните строчку шва «вперёд иголку».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Отступите от предыдущего шва 2 см, выполните по одной строчке швов: «назад иголку», «шнурок», «стебельчатый , петельный, тамбурный, «козлик», бархатный, косой, а также цветок швом «петля с </a:t>
            </a:r>
            <a:r>
              <a:rPr lang="ru-RU" sz="2000" dirty="0" err="1" smtClean="0"/>
              <a:t>прикрепом</a:t>
            </a:r>
            <a:r>
              <a:rPr lang="ru-RU" sz="2000" dirty="0" smtClean="0"/>
              <a:t>».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Готовую работу </a:t>
            </a:r>
            <a:r>
              <a:rPr lang="ru-RU" sz="2000" dirty="0" err="1" smtClean="0"/>
              <a:t>приутюжьте</a:t>
            </a:r>
            <a:r>
              <a:rPr lang="ru-RU" sz="2000" dirty="0" smtClean="0"/>
              <a:t>. Вырежьте по формату А4 и вложите в прозрачный файл.</a:t>
            </a:r>
          </a:p>
          <a:p>
            <a:pPr marL="566928" indent="-457200">
              <a:buFont typeface="+mj-lt"/>
              <a:buAutoNum type="arabicPeriod"/>
            </a:pPr>
            <a:endParaRPr lang="ru-RU" sz="2400" dirty="0" smtClean="0"/>
          </a:p>
          <a:p>
            <a:pPr marL="566928" indent="-457200">
              <a:buFont typeface="+mj-lt"/>
              <a:buAutoNum type="arabicPeriod"/>
            </a:pPr>
            <a:endParaRPr lang="ru-RU" sz="2400" dirty="0" smtClean="0"/>
          </a:p>
          <a:p>
            <a:pPr marL="566928" indent="-457200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</a:rPr>
              <a:t>Практическая работа № 20</a:t>
            </a:r>
            <a:br>
              <a:rPr lang="ru-RU" sz="3200" dirty="0" smtClean="0">
                <a:effectLst/>
              </a:rPr>
            </a:br>
            <a:r>
              <a:rPr lang="ru-RU" sz="3200" i="1" dirty="0" smtClean="0">
                <a:effectLst/>
              </a:rPr>
              <a:t>«Выполнение образцов швов»</a:t>
            </a:r>
            <a:endParaRPr lang="ru-RU" sz="3200" i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Какую ткань используют для вышивки?</a:t>
            </a:r>
          </a:p>
          <a:p>
            <a:pPr marL="624078" indent="-514350">
              <a:buAutoNum type="arabicPeriod"/>
            </a:pPr>
            <a:r>
              <a:rPr lang="ru-RU" dirty="0" smtClean="0"/>
              <a:t>Зачем ткань натягивают на пяльцах?</a:t>
            </a:r>
          </a:p>
          <a:p>
            <a:pPr marL="624078" indent="-514350">
              <a:buAutoNum type="arabicPeriod"/>
            </a:pPr>
            <a:r>
              <a:rPr lang="ru-RU" dirty="0" smtClean="0"/>
              <a:t>Назовите основные стежки и швы на их основе?</a:t>
            </a:r>
          </a:p>
          <a:p>
            <a:pPr marL="624078" indent="-514350">
              <a:buAutoNum type="arabicPeriod"/>
            </a:pPr>
            <a:r>
              <a:rPr lang="ru-RU" dirty="0" smtClean="0"/>
              <a:t>Почему ткань нужно вынимать из пялец после каждого сеанса вышивания?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Узнайте, что означает словосочетание «лицевое шитьё» в эпоху Древней Руси.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2928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Узоры для тканях, коже и других материалах выполняется льняными, хлопчатобумажными, шерстяными, шёлковыми, металлическими нитками, бисером, жемчугом или блёсками. </a:t>
            </a:r>
          </a:p>
          <a:p>
            <a:pPr>
              <a:buNone/>
            </a:pPr>
            <a:r>
              <a:rPr lang="ru-RU" dirty="0" smtClean="0"/>
              <a:t>Вышивку выполняют вручную или с помощью вышивальной машины.</a:t>
            </a:r>
          </a:p>
          <a:p>
            <a:pPr>
              <a:buNone/>
            </a:pPr>
            <a:r>
              <a:rPr lang="ru-RU" dirty="0" smtClean="0"/>
              <a:t>До 18 в. все виды вышивки назывались «шитьё».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43985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Вышивка -  один из видов ДПИ в России. Она применяется для украшения одежды, предметов быта, для создания декоративных панно. </a:t>
            </a:r>
            <a:endParaRPr lang="ru-RU" sz="2400" dirty="0"/>
          </a:p>
        </p:txBody>
      </p:sp>
      <p:pic>
        <p:nvPicPr>
          <p:cNvPr id="12290" name="Picture 2" descr="http://im2-tub-ru.yandex.net/i?id=9ebaebf87d6afa946719a88543d43819-12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071546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m2-tub-ru.yandex.net/i?id=d9b95fa256a3b19fa43351cfb72772e5-5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48" y="4588793"/>
            <a:ext cx="3857652" cy="2269207"/>
          </a:xfrm>
          <a:prstGeom prst="rect">
            <a:avLst/>
          </a:prstGeom>
          <a:noFill/>
        </p:spPr>
      </p:pic>
      <p:pic>
        <p:nvPicPr>
          <p:cNvPr id="11272" name="Picture 8" descr="http://im3-tub-ru.yandex.net/i?id=106fa92e467def856a7937f459a22afc-8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5885"/>
            <a:ext cx="3271846" cy="2272115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Материалы и оборудование для вышивки</a:t>
            </a:r>
            <a:endParaRPr lang="ru-RU" dirty="0"/>
          </a:p>
        </p:txBody>
      </p:sp>
      <p:pic>
        <p:nvPicPr>
          <p:cNvPr id="11270" name="Picture 6" descr="http://im3-tub-ru.yandex.net/i?id=ea795d30291a51076cfaafd849ef36d2-106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500042"/>
            <a:ext cx="2897525" cy="3149484"/>
          </a:xfrm>
          <a:prstGeom prst="rect">
            <a:avLst/>
          </a:prstGeom>
          <a:noFill/>
        </p:spPr>
      </p:pic>
      <p:pic>
        <p:nvPicPr>
          <p:cNvPr id="11274" name="Picture 10" descr="http://im2-tub-ru.yandex.net/i?id=4525dca457e5f36c2726d5bed14b828c-37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857232"/>
            <a:ext cx="3071834" cy="2500330"/>
          </a:xfrm>
          <a:prstGeom prst="rect">
            <a:avLst/>
          </a:prstGeom>
          <a:noFill/>
        </p:spPr>
      </p:pic>
      <p:pic>
        <p:nvPicPr>
          <p:cNvPr id="11266" name="Picture 2" descr="http://im2-tub-ru.yandex.net/i?id=6070adaef0644eebc600dc8b46909042-112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2285992"/>
            <a:ext cx="3500462" cy="2857520"/>
          </a:xfrm>
          <a:prstGeom prst="rect">
            <a:avLst/>
          </a:prstGeom>
          <a:noFill/>
        </p:spPr>
      </p:pic>
      <p:pic>
        <p:nvPicPr>
          <p:cNvPr id="11276" name="Picture 12" descr="http://im2-tub-ru.yandex.net/i?id=34da7cc38f1bca980af324c025601bc1-12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6116" y="5286388"/>
            <a:ext cx="1881184" cy="1128710"/>
          </a:xfrm>
          <a:prstGeom prst="rect">
            <a:avLst/>
          </a:prstGeom>
          <a:noFill/>
        </p:spPr>
      </p:pic>
      <p:pic>
        <p:nvPicPr>
          <p:cNvPr id="11278" name="Picture 14" descr="http://im0-tub-ru.yandex.net/i?id=2e4605f5b326fa4cb7e98dbac44cb258-51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72396" y="3714752"/>
            <a:ext cx="1333495" cy="930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pPr algn="ctr"/>
            <a:r>
              <a:rPr lang="ru-RU" dirty="0" smtClean="0"/>
              <a:t>Подготовка к вышивке</a:t>
            </a:r>
            <a:endParaRPr lang="ru-RU" dirty="0"/>
          </a:p>
        </p:txBody>
      </p:sp>
      <p:pic>
        <p:nvPicPr>
          <p:cNvPr id="10244" name="Picture 4" descr="http://im2-tub-ru.yandex.net/i?id=8ca7a93bcbe906b821bdab320b17f8a4-4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500438"/>
            <a:ext cx="2558433" cy="2428892"/>
          </a:xfrm>
          <a:prstGeom prst="rect">
            <a:avLst/>
          </a:prstGeom>
          <a:noFill/>
        </p:spPr>
      </p:pic>
      <p:pic>
        <p:nvPicPr>
          <p:cNvPr id="10246" name="Picture 6" descr="http://im3-tub-ru.yandex.net/i?id=bffff39af0f83f1cdddd1ab9a689e6cf-11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000108"/>
            <a:ext cx="3048022" cy="2286016"/>
          </a:xfrm>
          <a:prstGeom prst="rect">
            <a:avLst/>
          </a:prstGeom>
          <a:noFill/>
        </p:spPr>
      </p:pic>
      <p:pic>
        <p:nvPicPr>
          <p:cNvPr id="10248" name="Picture 8" descr="http://im0-tub-ru.yandex.net/i?id=5ace0b47d6fd18f5f0f87e143ff82e5c-86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857232"/>
            <a:ext cx="4064345" cy="2428892"/>
          </a:xfrm>
          <a:prstGeom prst="rect">
            <a:avLst/>
          </a:prstGeom>
          <a:noFill/>
        </p:spPr>
      </p:pic>
      <p:pic>
        <p:nvPicPr>
          <p:cNvPr id="10256" name="Picture 16" descr="http://im3-tub-ru.yandex.net/i?id=329852fef73b487248e5fda378e7422c-114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3929065"/>
            <a:ext cx="2428892" cy="1821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ru-RU" dirty="0" smtClean="0"/>
              <a:t>Способы закрепления нити</a:t>
            </a:r>
            <a:endParaRPr lang="ru-RU" dirty="0"/>
          </a:p>
        </p:txBody>
      </p:sp>
      <p:pic>
        <p:nvPicPr>
          <p:cNvPr id="4" name="Picture 12" descr="http://im3-tub-ru.yandex.net/i?id=30c6281cd40044df81c093859ae958c6-01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857232"/>
            <a:ext cx="3429024" cy="1714512"/>
          </a:xfrm>
          <a:prstGeom prst="rect">
            <a:avLst/>
          </a:prstGeom>
          <a:noFill/>
        </p:spPr>
      </p:pic>
      <p:pic>
        <p:nvPicPr>
          <p:cNvPr id="5" name="Picture 14" descr="http://im1-tub-ru.yandex.net/i?id=8fc8763350b99ce486843539bb78aee7-0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496"/>
            <a:ext cx="3357586" cy="1714512"/>
          </a:xfrm>
          <a:prstGeom prst="rect">
            <a:avLst/>
          </a:prstGeom>
          <a:noFill/>
        </p:spPr>
      </p:pic>
      <p:pic>
        <p:nvPicPr>
          <p:cNvPr id="6" name="Picture 10" descr="http://im1-tub-ru.yandex.net/i?id=b149dee4c0fc3b0d115bb5a35328b258-17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786322"/>
            <a:ext cx="3429024" cy="17145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14810" y="928670"/>
            <a:ext cx="4714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Сложить одну нить пополам и обоими концами вдеть в иглу. Сделать маленький стежок на ткани, потянуть нитку, пока не останется маленькая петелька. Пропустить иглу через петельку и затянуть.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2857496"/>
            <a:ext cx="47863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</a:rPr>
              <a:t>Отделить от пасмы две нитки, заправить их в иголку. Вывести иглу на лицевую сторону так, чтобы кончик длиной 1 см длиной оставить с изнаночной стороны. Сделать первые стежки так, чтобы они закрепили нитку.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4786322"/>
            <a:ext cx="4714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 окончании вышивке вывести нитку на изнаночную сторону, закрепите её короткими стежками на месте и провести иглу с ниткой под несколькими изнаночными стежками готовой вышивки. Обрезать нитку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/>
          <a:lstStyle/>
          <a:p>
            <a:r>
              <a:rPr lang="ru-RU" dirty="0" smtClean="0"/>
              <a:t>Любая вышивка основывается на пяти видах ручных стежков: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Прямые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Петлеобразные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Петельные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Косые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Крестообразные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Ряд различных стежков, проложенных на ткани – называется </a:t>
            </a:r>
            <a:r>
              <a:rPr lang="ru-RU" dirty="0" smtClean="0">
                <a:solidFill>
                  <a:srgbClr val="FF0000"/>
                </a:solidFill>
              </a:rPr>
              <a:t>швом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Ручные стежки в вышивке</a:t>
            </a:r>
            <a:endParaRPr lang="ru-RU" dirty="0"/>
          </a:p>
        </p:txBody>
      </p:sp>
      <p:pic>
        <p:nvPicPr>
          <p:cNvPr id="9218" name="Picture 2" descr="http://im0-tub-ru.yandex.net/i?id=d15ceed0ceeed3f0a314903fb28ab803-4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2285992"/>
            <a:ext cx="2476517" cy="1857388"/>
          </a:xfrm>
          <a:prstGeom prst="rect">
            <a:avLst/>
          </a:prstGeom>
          <a:noFill/>
        </p:spPr>
      </p:pic>
      <p:pic>
        <p:nvPicPr>
          <p:cNvPr id="9220" name="Picture 4" descr="http://im3-tub-ru.yandex.net/i?id=45f9a33ad17db5a3cb002518a096f989-6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5143511"/>
            <a:ext cx="2714644" cy="1553777"/>
          </a:xfrm>
          <a:prstGeom prst="rect">
            <a:avLst/>
          </a:prstGeom>
          <a:noFill/>
        </p:spPr>
      </p:pic>
      <p:pic>
        <p:nvPicPr>
          <p:cNvPr id="9222" name="Picture 6" descr="http://im2-tub-ru.yandex.net/i?id=df75843590e90f91c5e6da3f0f4529b3-8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285992"/>
            <a:ext cx="25527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000108"/>
            <a:ext cx="8543956" cy="50071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Направление </a:t>
            </a:r>
          </a:p>
          <a:p>
            <a:pPr>
              <a:buNone/>
            </a:pPr>
            <a:r>
              <a:rPr lang="ru-RU" sz="1600" b="1" dirty="0" smtClean="0"/>
              <a:t>работы</a:t>
            </a:r>
          </a:p>
          <a:p>
            <a:pPr>
              <a:buNone/>
            </a:pPr>
            <a:r>
              <a:rPr lang="ru-RU" sz="1600" b="1" dirty="0" smtClean="0"/>
              <a:t>справа налево.</a:t>
            </a:r>
            <a:endParaRPr lang="ru-RU" sz="1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pPr algn="ctr"/>
            <a:r>
              <a:rPr lang="ru-RU" dirty="0" smtClean="0"/>
              <a:t>Прямые стежки</a:t>
            </a:r>
            <a:endParaRPr lang="ru-RU" dirty="0"/>
          </a:p>
        </p:txBody>
      </p:sp>
      <p:pic>
        <p:nvPicPr>
          <p:cNvPr id="8194" name="Picture 2" descr="http://im0-tub-ru.yandex.net/i?id=a94704bb15c8a91565e039737468cddc-10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857232"/>
            <a:ext cx="4643470" cy="2583638"/>
          </a:xfrm>
          <a:prstGeom prst="rect">
            <a:avLst/>
          </a:prstGeom>
          <a:noFill/>
        </p:spPr>
      </p:pic>
      <p:pic>
        <p:nvPicPr>
          <p:cNvPr id="8200" name="Picture 8" descr="http://im2-tub-ru.yandex.net/i?id=d1f799e805aed389c06a5a1bda1d6942-6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286124"/>
            <a:ext cx="4191002" cy="3571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Петлеобразные стежки</a:t>
            </a:r>
            <a:br>
              <a:rPr lang="ru-RU" dirty="0" smtClean="0"/>
            </a:br>
            <a:r>
              <a:rPr lang="ru-RU" sz="2000" b="0" dirty="0" smtClean="0"/>
              <a:t>выполняют шов «назад иголку» - </a:t>
            </a:r>
            <a:r>
              <a:rPr lang="ru-RU" sz="2000" b="0" dirty="0" err="1" smtClean="0"/>
              <a:t>бэкстич</a:t>
            </a:r>
            <a:r>
              <a:rPr lang="ru-RU" sz="2000" b="0" dirty="0" smtClean="0"/>
              <a:t>. </a:t>
            </a:r>
            <a:endParaRPr lang="ru-RU" sz="2000" b="0" dirty="0"/>
          </a:p>
        </p:txBody>
      </p:sp>
      <p:pic>
        <p:nvPicPr>
          <p:cNvPr id="7170" name="Picture 2" descr="http://im3-tub-ru.yandex.net/i?id=c39d01202510599640b3b92a51321e86-10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4214842" cy="2121565"/>
          </a:xfrm>
          <a:prstGeom prst="rect">
            <a:avLst/>
          </a:prstGeom>
          <a:noFill/>
        </p:spPr>
      </p:pic>
      <p:pic>
        <p:nvPicPr>
          <p:cNvPr id="7172" name="Picture 4" descr="http://im3-tub-ru.yandex.net/i?id=9c4ce898fbca1bf4f2aa49fdf88fe7e2-9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214421"/>
            <a:ext cx="3214710" cy="2027295"/>
          </a:xfrm>
          <a:prstGeom prst="rect">
            <a:avLst/>
          </a:prstGeom>
          <a:noFill/>
        </p:spPr>
      </p:pic>
      <p:pic>
        <p:nvPicPr>
          <p:cNvPr id="7174" name="Picture 6" descr="http://im2-tub-ru.yandex.net/i?id=1a368079dc0c9eba93a2b9879e471220-132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500437"/>
            <a:ext cx="4071966" cy="305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/>
              <a:t>Шов «шнурок» и стебельчатый</a:t>
            </a:r>
            <a:endParaRPr lang="ru-RU" dirty="0"/>
          </a:p>
        </p:txBody>
      </p:sp>
      <p:pic>
        <p:nvPicPr>
          <p:cNvPr id="27650" name="Picture 2" descr="http://im3-tub-ru.yandex.net/i?id=f051c13d8c229501428d3bfe7db088d4-11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857232"/>
            <a:ext cx="4305331" cy="2857520"/>
          </a:xfrm>
          <a:prstGeom prst="rect">
            <a:avLst/>
          </a:prstGeom>
          <a:noFill/>
        </p:spPr>
      </p:pic>
      <p:pic>
        <p:nvPicPr>
          <p:cNvPr id="27652" name="Picture 4" descr="http://im3-tub-ru.yandex.net/i?id=57a4d38f6127323b67374ef2fd8dce02-9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143380"/>
            <a:ext cx="3141336" cy="2428868"/>
          </a:xfrm>
          <a:prstGeom prst="rect">
            <a:avLst/>
          </a:prstGeom>
          <a:noFill/>
        </p:spPr>
      </p:pic>
      <p:pic>
        <p:nvPicPr>
          <p:cNvPr id="27654" name="Picture 6" descr="http://im0-tub-ru.yandex.net/i?id=23f54e8e535db3d728089654453e4dad-35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143380"/>
            <a:ext cx="3752180" cy="2428868"/>
          </a:xfrm>
          <a:prstGeom prst="rect">
            <a:avLst/>
          </a:prstGeom>
          <a:noFill/>
        </p:spPr>
      </p:pic>
      <p:pic>
        <p:nvPicPr>
          <p:cNvPr id="7" name="Picture 4" descr="http://im0-tub-ru.yandex.net/i?id=474096cb32d10d397eb3962136513ed1-71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7" y="1571612"/>
            <a:ext cx="4429156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435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Вышивка </vt:lpstr>
      <vt:lpstr>Вышивка -  один из видов ДПИ в России. Она применяется для украшения одежды, предметов быта, для создания декоративных панно. </vt:lpstr>
      <vt:lpstr>Материалы и оборудование для вышивки</vt:lpstr>
      <vt:lpstr>Подготовка к вышивке</vt:lpstr>
      <vt:lpstr>Способы закрепления нити</vt:lpstr>
      <vt:lpstr>Ручные стежки в вышивке</vt:lpstr>
      <vt:lpstr>Прямые стежки</vt:lpstr>
      <vt:lpstr>Петлеобразные стежки выполняют шов «назад иголку» - бэкстич. </vt:lpstr>
      <vt:lpstr>Шов «шнурок» и стебельчатый</vt:lpstr>
      <vt:lpstr>Петельные стежки </vt:lpstr>
      <vt:lpstr>Тамбурный шов     вышивают узоры по                свободному              контуру или застилать рядами            плоскость узора</vt:lpstr>
      <vt:lpstr>Крестообразные стежки</vt:lpstr>
      <vt:lpstr>Косые стежки </vt:lpstr>
      <vt:lpstr>Практическая работа № 20 «Выполнение образцов швов»</vt:lpstr>
      <vt:lpstr>Проверь себя</vt:lpstr>
      <vt:lpstr>Домашнее задание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Вышивка </dc:title>
  <dc:creator>Компьюниум</dc:creator>
  <cp:lastModifiedBy>РоГалики</cp:lastModifiedBy>
  <cp:revision>42</cp:revision>
  <dcterms:created xsi:type="dcterms:W3CDTF">2015-01-08T11:09:55Z</dcterms:created>
  <dcterms:modified xsi:type="dcterms:W3CDTF">2020-04-11T18:00:32Z</dcterms:modified>
</cp:coreProperties>
</file>