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charts/chart7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6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6"/>
  </p:notesMasterIdLst>
  <p:sldIdLst>
    <p:sldId id="256" r:id="rId2"/>
    <p:sldId id="257" r:id="rId3"/>
    <p:sldId id="299" r:id="rId4"/>
    <p:sldId id="259" r:id="rId5"/>
    <p:sldId id="260" r:id="rId6"/>
    <p:sldId id="261" r:id="rId7"/>
    <p:sldId id="262" r:id="rId8"/>
    <p:sldId id="272" r:id="rId9"/>
    <p:sldId id="279" r:id="rId10"/>
    <p:sldId id="285" r:id="rId11"/>
    <p:sldId id="286" r:id="rId12"/>
    <p:sldId id="258" r:id="rId13"/>
    <p:sldId id="287" r:id="rId14"/>
    <p:sldId id="288" r:id="rId15"/>
    <p:sldId id="289" r:id="rId16"/>
    <p:sldId id="290" r:id="rId17"/>
    <p:sldId id="293" r:id="rId18"/>
    <p:sldId id="292" r:id="rId19"/>
    <p:sldId id="291" r:id="rId20"/>
    <p:sldId id="294" r:id="rId21"/>
    <p:sldId id="295" r:id="rId22"/>
    <p:sldId id="296" r:id="rId23"/>
    <p:sldId id="297" r:id="rId24"/>
    <p:sldId id="284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99" autoAdjust="0"/>
  </p:normalViewPr>
  <p:slideViewPr>
    <p:cSldViewPr>
      <p:cViewPr>
        <p:scale>
          <a:sx n="107" d="100"/>
          <a:sy n="107" d="100"/>
        </p:scale>
        <p:origin x="-89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7.xlsx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 родителей детей</a:t>
            </a:r>
          </a:p>
        </c:rich>
      </c:tx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Анкетирование родителей 1-ой группы детей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Не уделяют внимание навыкам самообслуживания</c:v>
                </c:pt>
                <c:pt idx="1">
                  <c:v>Приучают к навыкам самообслуживания</c:v>
                </c:pt>
                <c:pt idx="2">
                  <c:v>Отказались отвечать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0.60000000000000042</c:v>
                </c:pt>
                <c:pt idx="1">
                  <c:v>0.30000000000000021</c:v>
                </c:pt>
                <c:pt idx="2">
                  <c:v>0.1</c:v>
                </c:pt>
              </c:numCache>
            </c:numRef>
          </c:val>
        </c:ser>
      </c:pie3DChart>
      <c:spPr>
        <a:noFill/>
        <a:ln w="25412">
          <a:noFill/>
        </a:ln>
      </c:spPr>
    </c:plotArea>
    <c:legend>
      <c:legendPos val="r"/>
    </c:legend>
    <c:plotVisOnly val="1"/>
    <c:dispBlanksAs val="zero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Результаты диагностики детей 1-ой группы </c:v>
                </c:pt>
              </c:strCache>
            </c:strRef>
          </c:tx>
          <c:dLbls>
            <c:dLbl>
              <c:idx val="0"/>
              <c:layout>
                <c:manualLayout>
                  <c:x val="-2.7729265803280431E-2"/>
                  <c:y val="-5.1985760262748586E-2"/>
                </c:manualLayout>
              </c:layout>
              <c:showVal val="1"/>
            </c:dLbl>
            <c:dLbl>
              <c:idx val="1"/>
              <c:layout>
                <c:manualLayout>
                  <c:x val="1.0789948572692335E-2"/>
                  <c:y val="-1.2866625930452175E-2"/>
                </c:manualLayout>
              </c:layout>
              <c:showVal val="1"/>
            </c:dLbl>
            <c:dLbl>
              <c:idx val="2"/>
              <c:layout>
                <c:manualLayout>
                  <c:x val="6.6384108930783404E-3"/>
                  <c:y val="-0.16721449352849696"/>
                </c:manualLayout>
              </c:layout>
              <c:showVal val="1"/>
            </c:dLbl>
            <c:spPr>
              <a:noFill/>
              <a:ln>
                <a:noFill/>
              </a:ln>
              <a:effectLst/>
            </c:spPr>
            <c:showVal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Достаточно высокий</c:v>
                </c:pt>
                <c:pt idx="1">
                  <c:v>Средний</c:v>
                </c:pt>
                <c:pt idx="2">
                  <c:v>Недостаточный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0.13</c:v>
                </c:pt>
                <c:pt idx="1">
                  <c:v>0.33000000000000035</c:v>
                </c:pt>
                <c:pt idx="2">
                  <c:v>0.54</c:v>
                </c:pt>
              </c:numCache>
            </c:numRef>
          </c:val>
        </c:ser>
      </c:pie3DChart>
      <c:spPr>
        <a:noFill/>
        <a:ln w="25410">
          <a:noFill/>
        </a:ln>
      </c:spPr>
    </c:plotArea>
    <c:legend>
      <c:legendPos val="r"/>
    </c:legend>
    <c:plotVisOnly val="1"/>
    <c:dispBlanksAs val="zero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Э. гр.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Достаточно высокий</c:v>
                </c:pt>
                <c:pt idx="1">
                  <c:v>Средний</c:v>
                </c:pt>
                <c:pt idx="2">
                  <c:v>Недостаточный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0.13</c:v>
                </c:pt>
                <c:pt idx="1">
                  <c:v>0.33000000000000035</c:v>
                </c:pt>
                <c:pt idx="2">
                  <c:v>0.54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К. гр.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Достаточно высокий</c:v>
                </c:pt>
                <c:pt idx="1">
                  <c:v>Средний</c:v>
                </c:pt>
                <c:pt idx="2">
                  <c:v>Недостаточный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0.2</c:v>
                </c:pt>
                <c:pt idx="1">
                  <c:v>0.47000000000000008</c:v>
                </c:pt>
                <c:pt idx="2">
                  <c:v>0.33000000000000035</c:v>
                </c:pt>
              </c:numCache>
            </c:numRef>
          </c:val>
        </c:ser>
        <c:axId val="150427904"/>
        <c:axId val="150437888"/>
      </c:barChart>
      <c:catAx>
        <c:axId val="150427904"/>
        <c:scaling>
          <c:orientation val="minMax"/>
        </c:scaling>
        <c:axPos val="b"/>
        <c:numFmt formatCode="General" sourceLinked="1"/>
        <c:tickLblPos val="nextTo"/>
        <c:crossAx val="150437888"/>
        <c:crosses val="autoZero"/>
        <c:auto val="1"/>
        <c:lblAlgn val="ctr"/>
        <c:lblOffset val="100"/>
      </c:catAx>
      <c:valAx>
        <c:axId val="150437888"/>
        <c:scaling>
          <c:orientation val="minMax"/>
        </c:scaling>
        <c:axPos val="l"/>
        <c:majorGridlines/>
        <c:numFmt formatCode="0%" sourceLinked="1"/>
        <c:tickLblPos val="nextTo"/>
        <c:crossAx val="1504279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951841359773354"/>
          <c:y val="0.42118226600985287"/>
          <c:w val="9.490084985835702E-2"/>
          <c:h val="0.14532019704433496"/>
        </c:manualLayout>
      </c:layout>
    </c:legend>
    <c:plotVisOnly val="1"/>
    <c:dispBlanksAs val="gap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Результаты диагностики детей 1-ой группы</c:v>
                </c:pt>
              </c:strCache>
            </c:strRef>
          </c:tx>
          <c:dLbls>
            <c:dLbl>
              <c:idx val="0"/>
              <c:layout>
                <c:manualLayout>
                  <c:x val="1.0307941302190525E-2"/>
                  <c:y val="-3.4984144868109454E-2"/>
                </c:manualLayout>
              </c:layout>
              <c:showVal val="1"/>
            </c:dLbl>
            <c:dLbl>
              <c:idx val="1"/>
              <c:layout>
                <c:manualLayout>
                  <c:x val="2.5352762122476044E-2"/>
                  <c:y val="-0.10473102217755594"/>
                </c:manualLayout>
              </c:layout>
              <c:showVal val="1"/>
            </c:dLbl>
            <c:dLbl>
              <c:idx val="2"/>
              <c:layout>
                <c:manualLayout>
                  <c:x val="-1.2593586588307518E-2"/>
                  <c:y val="-0.22030556092620268"/>
                </c:manualLayout>
              </c:layout>
              <c:showVal val="1"/>
            </c:dLbl>
            <c:spPr>
              <a:noFill/>
              <a:ln>
                <a:noFill/>
              </a:ln>
              <a:effectLst/>
            </c:spPr>
            <c:showVal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Приближенный к высокому</c:v>
                </c:pt>
                <c:pt idx="1">
                  <c:v>Средний</c:v>
                </c:pt>
                <c:pt idx="2">
                  <c:v>Недостаточный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6.0000000000000032E-2</c:v>
                </c:pt>
                <c:pt idx="1">
                  <c:v>0.4</c:v>
                </c:pt>
                <c:pt idx="2">
                  <c:v>0.54</c:v>
                </c:pt>
              </c:numCache>
            </c:numRef>
          </c:val>
        </c:ser>
      </c:pie3DChart>
      <c:spPr>
        <a:noFill/>
        <a:ln w="25410">
          <a:noFill/>
        </a:ln>
      </c:spPr>
    </c:plotArea>
    <c:legend>
      <c:legendPos val="r"/>
      <c:layout>
        <c:manualLayout>
          <c:xMode val="edge"/>
          <c:yMode val="edge"/>
          <c:x val="0.66147308781869685"/>
          <c:y val="0.51477832512315269"/>
          <c:w val="0.31869688385269168"/>
          <c:h val="0.21921182266009873"/>
        </c:manualLayout>
      </c:layout>
    </c:legend>
    <c:plotVisOnly val="1"/>
    <c:dispBlanksAs val="zero"/>
  </c:chart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Результаты диагностики 2-ой подгруппы</c:v>
                </c:pt>
              </c:strCache>
            </c:strRef>
          </c:tx>
          <c:dLbls>
            <c:dLbl>
              <c:idx val="0"/>
              <c:layout>
                <c:manualLayout>
                  <c:x val="5.0101027618430834E-2"/>
                  <c:y val="-1.9602882106762587E-2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3.105391180564401E-2"/>
                  <c:y val="5.9871299051743099E-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2.122641296405188E-2"/>
                  <c:y val="-5.0587349220626583E-2"/>
                </c:manualLayout>
              </c:layout>
              <c:dLblPos val="bestFit"/>
              <c:showVal val="1"/>
            </c:dLbl>
            <c:spPr>
              <a:noFill/>
              <a:ln>
                <a:noFill/>
              </a:ln>
              <a:effectLst/>
            </c:spPr>
            <c:dLblPos val="bestFit"/>
            <c:showVal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Приближенный к высокому</c:v>
                </c:pt>
                <c:pt idx="1">
                  <c:v>Средний</c:v>
                </c:pt>
                <c:pt idx="2">
                  <c:v>Недостаточный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</c:v>
                </c:pt>
                <c:pt idx="1">
                  <c:v>0.53</c:v>
                </c:pt>
                <c:pt idx="2">
                  <c:v>0.26</c:v>
                </c:pt>
              </c:numCache>
            </c:numRef>
          </c:val>
        </c:ser>
      </c:pie3DChart>
      <c:spPr>
        <a:noFill/>
        <a:ln w="25410">
          <a:noFill/>
        </a:ln>
      </c:spPr>
    </c:plotArea>
    <c:legend>
      <c:legendPos val="r"/>
      <c:layout>
        <c:manualLayout>
          <c:xMode val="edge"/>
          <c:yMode val="edge"/>
          <c:x val="0.66572237960340008"/>
          <c:y val="0.46551724137931055"/>
          <c:w val="0.31869688385269168"/>
          <c:h val="0.21921182266009873"/>
        </c:manualLayout>
      </c:layout>
    </c:legend>
    <c:plotVisOnly val="1"/>
    <c:dispBlanksAs val="zero"/>
  </c:chart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Э. гр.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Достаточно высокий</c:v>
                </c:pt>
                <c:pt idx="1">
                  <c:v>Средний</c:v>
                </c:pt>
                <c:pt idx="2">
                  <c:v>Недостаточный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6.0000000000000032E-2</c:v>
                </c:pt>
                <c:pt idx="1">
                  <c:v>0.4</c:v>
                </c:pt>
                <c:pt idx="2">
                  <c:v>0.54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К. гр.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Достаточно высокий</c:v>
                </c:pt>
                <c:pt idx="1">
                  <c:v>Средний</c:v>
                </c:pt>
                <c:pt idx="2">
                  <c:v>Недостаточный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0.2</c:v>
                </c:pt>
                <c:pt idx="1">
                  <c:v>0.53</c:v>
                </c:pt>
                <c:pt idx="2">
                  <c:v>0.26</c:v>
                </c:pt>
              </c:numCache>
            </c:numRef>
          </c:val>
        </c:ser>
        <c:axId val="150529920"/>
        <c:axId val="150531456"/>
      </c:barChart>
      <c:catAx>
        <c:axId val="150529920"/>
        <c:scaling>
          <c:orientation val="minMax"/>
        </c:scaling>
        <c:axPos val="b"/>
        <c:numFmt formatCode="General" sourceLinked="1"/>
        <c:tickLblPos val="nextTo"/>
        <c:crossAx val="150531456"/>
        <c:crosses val="autoZero"/>
        <c:auto val="1"/>
        <c:lblAlgn val="ctr"/>
        <c:lblOffset val="100"/>
      </c:catAx>
      <c:valAx>
        <c:axId val="150531456"/>
        <c:scaling>
          <c:orientation val="minMax"/>
        </c:scaling>
        <c:axPos val="l"/>
        <c:majorGridlines/>
        <c:numFmt formatCode="0%" sourceLinked="1"/>
        <c:tickLblPos val="nextTo"/>
        <c:crossAx val="1505299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951841359773354"/>
          <c:y val="0.41871921182266042"/>
          <c:w val="9.490084985835702E-2"/>
          <c:h val="0.14532019704433496"/>
        </c:manualLayout>
      </c:layout>
    </c:legend>
    <c:plotVisOnly val="1"/>
    <c:dispBlanksAs val="gap"/>
  </c:chart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Э. гр.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 приучают детей к навыкам самообслуживания</c:v>
                </c:pt>
                <c:pt idx="1">
                  <c:v>не стремятся приучать детей навыкам самообслуживания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0.87000000000000044</c:v>
                </c:pt>
                <c:pt idx="1">
                  <c:v>0.13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К. гр.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outEnd"/>
            <c:showVal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Лист1!$A$2:$A$3</c:f>
              <c:strCache>
                <c:ptCount val="2"/>
                <c:pt idx="0">
                  <c:v> приучают детей к навыкам самообслуживания</c:v>
                </c:pt>
                <c:pt idx="1">
                  <c:v>не стремятся приучать детей навыкам самообслуживания</c:v>
                </c:pt>
              </c:strCache>
            </c:strRef>
          </c:cat>
          <c:val>
            <c:numRef>
              <c:f>Лист1!$C$2:$C$3</c:f>
              <c:numCache>
                <c:formatCode>0%</c:formatCode>
                <c:ptCount val="2"/>
                <c:pt idx="0">
                  <c:v>0.8</c:v>
                </c:pt>
                <c:pt idx="1">
                  <c:v>0.2</c:v>
                </c:pt>
              </c:numCache>
            </c:numRef>
          </c:val>
        </c:ser>
        <c:axId val="150835968"/>
        <c:axId val="150837504"/>
      </c:barChart>
      <c:catAx>
        <c:axId val="150835968"/>
        <c:scaling>
          <c:orientation val="minMax"/>
        </c:scaling>
        <c:axPos val="b"/>
        <c:numFmt formatCode="General" sourceLinked="1"/>
        <c:tickLblPos val="nextTo"/>
        <c:crossAx val="150837504"/>
        <c:crosses val="autoZero"/>
        <c:auto val="1"/>
        <c:lblAlgn val="ctr"/>
        <c:lblOffset val="100"/>
      </c:catAx>
      <c:valAx>
        <c:axId val="150837504"/>
        <c:scaling>
          <c:orientation val="minMax"/>
        </c:scaling>
        <c:axPos val="l"/>
        <c:majorGridlines/>
        <c:numFmt formatCode="0%" sourceLinked="1"/>
        <c:tickLblPos val="nextTo"/>
        <c:crossAx val="1508359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9093484419263447"/>
          <c:y val="0.41871921182266042"/>
          <c:w val="9.490084985835702E-2"/>
          <c:h val="0.14532019704433496"/>
        </c:manualLayout>
      </c:layout>
    </c:legend>
    <c:plotVisOnly val="1"/>
    <c:dispBlanksAs val="gap"/>
  </c:chart>
  <c:externalData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D37164-AB3B-4234-989A-D052ABBD806D}" type="doc">
      <dgm:prSet loTypeId="urn:microsoft.com/office/officeart/2005/8/layout/rings+Icon" loCatId="officeonline" qsTypeId="urn:microsoft.com/office/officeart/2005/8/quickstyle/simple1" qsCatId="simple" csTypeId="urn:microsoft.com/office/officeart/2005/8/colors/accent3_2" csCatId="accent3" phldr="1"/>
      <dgm:spPr/>
    </dgm:pt>
    <dgm:pt modelId="{F32CB868-D143-41B8-96BA-5FA8696655B1}">
      <dgm:prSet phldrT="[Текст]" custT="1"/>
      <dgm:spPr/>
      <dgm:t>
        <a:bodyPr/>
        <a:lstStyle/>
        <a:p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телесные (соматические) нарушения (опорно-двигательный аппарат, хронические заболевания)</a:t>
          </a:r>
        </a:p>
      </dgm:t>
    </dgm:pt>
    <dgm:pt modelId="{E5EDF875-D312-4F2B-940C-2802E9FBEADF}" type="parTrans" cxnId="{92EFE8FD-A368-46EF-A4F3-23EDD7BC2B2D}">
      <dgm:prSet/>
      <dgm:spPr/>
      <dgm:t>
        <a:bodyPr/>
        <a:lstStyle/>
        <a:p>
          <a:endParaRPr lang="ru-RU"/>
        </a:p>
      </dgm:t>
    </dgm:pt>
    <dgm:pt modelId="{610C3166-E759-43E9-A6A8-3A072754EF45}" type="sibTrans" cxnId="{92EFE8FD-A368-46EF-A4F3-23EDD7BC2B2D}">
      <dgm:prSet/>
      <dgm:spPr/>
      <dgm:t>
        <a:bodyPr/>
        <a:lstStyle/>
        <a:p>
          <a:endParaRPr lang="ru-RU"/>
        </a:p>
      </dgm:t>
    </dgm:pt>
    <dgm:pt modelId="{3E2861D8-1DD3-41A0-97B1-DDBB3DE5101A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нарушения деятельности мозга (умственная отсталость, нарушения движений, психические и речевые нарушения)</a:t>
          </a:r>
        </a:p>
      </dgm:t>
    </dgm:pt>
    <dgm:pt modelId="{2EFA262F-AF62-434D-A4DE-7DB5AFDB86BE}" type="parTrans" cxnId="{0CC9E74A-B6A0-4DF5-B344-DCCDE6965532}">
      <dgm:prSet/>
      <dgm:spPr/>
      <dgm:t>
        <a:bodyPr/>
        <a:lstStyle/>
        <a:p>
          <a:endParaRPr lang="ru-RU"/>
        </a:p>
      </dgm:t>
    </dgm:pt>
    <dgm:pt modelId="{14B0874A-3B41-4AA8-8880-B7FF77382563}" type="sibTrans" cxnId="{0CC9E74A-B6A0-4DF5-B344-DCCDE6965532}">
      <dgm:prSet/>
      <dgm:spPr/>
      <dgm:t>
        <a:bodyPr/>
        <a:lstStyle/>
        <a:p>
          <a:endParaRPr lang="ru-RU"/>
        </a:p>
      </dgm:t>
    </dgm:pt>
    <dgm:pt modelId="{D9AA1DF6-A9A5-4DA3-BA73-EFD3AB4E5036}">
      <dgm:prSet phldrT="[Текст]" custT="1"/>
      <dgm:spPr/>
      <dgm:t>
        <a:bodyPr/>
        <a:lstStyle/>
        <a:p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сенсорные нарушения (слух, зрение)</a:t>
          </a:r>
        </a:p>
      </dgm:t>
    </dgm:pt>
    <dgm:pt modelId="{76B9981D-4500-4F6A-B47D-8EE20665CA46}" type="parTrans" cxnId="{22EA9131-A4CF-403F-8447-EC43313D5076}">
      <dgm:prSet/>
      <dgm:spPr/>
      <dgm:t>
        <a:bodyPr/>
        <a:lstStyle/>
        <a:p>
          <a:endParaRPr lang="ru-RU"/>
        </a:p>
      </dgm:t>
    </dgm:pt>
    <dgm:pt modelId="{5035078E-7FD2-4B52-A0B4-A79A182FED9E}" type="sibTrans" cxnId="{22EA9131-A4CF-403F-8447-EC43313D5076}">
      <dgm:prSet/>
      <dgm:spPr/>
      <dgm:t>
        <a:bodyPr/>
        <a:lstStyle/>
        <a:p>
          <a:endParaRPr lang="ru-RU"/>
        </a:p>
      </dgm:t>
    </dgm:pt>
    <dgm:pt modelId="{67007A34-9D80-40E8-AABB-7C67264A9799}" type="pres">
      <dgm:prSet presAssocID="{36D37164-AB3B-4234-989A-D052ABBD806D}" presName="Name0" presStyleCnt="0">
        <dgm:presLayoutVars>
          <dgm:chMax val="7"/>
          <dgm:dir/>
          <dgm:resizeHandles val="exact"/>
        </dgm:presLayoutVars>
      </dgm:prSet>
      <dgm:spPr/>
    </dgm:pt>
    <dgm:pt modelId="{49DF9746-0D26-4B43-8195-E550C14BA811}" type="pres">
      <dgm:prSet presAssocID="{36D37164-AB3B-4234-989A-D052ABBD806D}" presName="ellipse1" presStyleLbl="vennNode1" presStyleIdx="0" presStyleCnt="3" custScaleX="1216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2AC941-62FA-401D-973F-8B0E76A14DA0}" type="pres">
      <dgm:prSet presAssocID="{36D37164-AB3B-4234-989A-D052ABBD806D}" presName="ellipse2" presStyleLbl="vennNode1" presStyleIdx="1" presStyleCnt="3" custScaleX="123945" custScaleY="1029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54AD34-1DB3-4F99-80F4-83BC7E374FA7}" type="pres">
      <dgm:prSet presAssocID="{36D37164-AB3B-4234-989A-D052ABBD806D}" presName="ellipse3" presStyleLbl="vennNode1" presStyleIdx="2" presStyleCnt="3" custScaleX="92841" custScaleY="752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C9E74A-B6A0-4DF5-B344-DCCDE6965532}" srcId="{36D37164-AB3B-4234-989A-D052ABBD806D}" destId="{3E2861D8-1DD3-41A0-97B1-DDBB3DE5101A}" srcOrd="1" destOrd="0" parTransId="{2EFA262F-AF62-434D-A4DE-7DB5AFDB86BE}" sibTransId="{14B0874A-3B41-4AA8-8880-B7FF77382563}"/>
    <dgm:cxn modelId="{92EFE8FD-A368-46EF-A4F3-23EDD7BC2B2D}" srcId="{36D37164-AB3B-4234-989A-D052ABBD806D}" destId="{F32CB868-D143-41B8-96BA-5FA8696655B1}" srcOrd="0" destOrd="0" parTransId="{E5EDF875-D312-4F2B-940C-2802E9FBEADF}" sibTransId="{610C3166-E759-43E9-A6A8-3A072754EF45}"/>
    <dgm:cxn modelId="{0ADDE44C-4E8A-4AAA-BA92-A74373727E24}" type="presOf" srcId="{36D37164-AB3B-4234-989A-D052ABBD806D}" destId="{67007A34-9D80-40E8-AABB-7C67264A9799}" srcOrd="0" destOrd="0" presId="urn:microsoft.com/office/officeart/2005/8/layout/rings+Icon"/>
    <dgm:cxn modelId="{E636E4C2-B8CB-408F-BAE5-9DAF73EF6569}" type="presOf" srcId="{F32CB868-D143-41B8-96BA-5FA8696655B1}" destId="{49DF9746-0D26-4B43-8195-E550C14BA811}" srcOrd="0" destOrd="0" presId="urn:microsoft.com/office/officeart/2005/8/layout/rings+Icon"/>
    <dgm:cxn modelId="{22EA9131-A4CF-403F-8447-EC43313D5076}" srcId="{36D37164-AB3B-4234-989A-D052ABBD806D}" destId="{D9AA1DF6-A9A5-4DA3-BA73-EFD3AB4E5036}" srcOrd="2" destOrd="0" parTransId="{76B9981D-4500-4F6A-B47D-8EE20665CA46}" sibTransId="{5035078E-7FD2-4B52-A0B4-A79A182FED9E}"/>
    <dgm:cxn modelId="{25C97E35-3A7C-406E-9507-7683E14BD2BA}" type="presOf" srcId="{D9AA1DF6-A9A5-4DA3-BA73-EFD3AB4E5036}" destId="{2E54AD34-1DB3-4F99-80F4-83BC7E374FA7}" srcOrd="0" destOrd="0" presId="urn:microsoft.com/office/officeart/2005/8/layout/rings+Icon"/>
    <dgm:cxn modelId="{56463BB6-BBAA-4825-9A1C-2E9E02902361}" type="presOf" srcId="{3E2861D8-1DD3-41A0-97B1-DDBB3DE5101A}" destId="{212AC941-62FA-401D-973F-8B0E76A14DA0}" srcOrd="0" destOrd="0" presId="urn:microsoft.com/office/officeart/2005/8/layout/rings+Icon"/>
    <dgm:cxn modelId="{DE5EB51B-927E-4DAF-9C55-864CFB64B39E}" type="presParOf" srcId="{67007A34-9D80-40E8-AABB-7C67264A9799}" destId="{49DF9746-0D26-4B43-8195-E550C14BA811}" srcOrd="0" destOrd="0" presId="urn:microsoft.com/office/officeart/2005/8/layout/rings+Icon"/>
    <dgm:cxn modelId="{851172E1-4946-45D3-A0E9-BA0C73F3354A}" type="presParOf" srcId="{67007A34-9D80-40E8-AABB-7C67264A9799}" destId="{212AC941-62FA-401D-973F-8B0E76A14DA0}" srcOrd="1" destOrd="0" presId="urn:microsoft.com/office/officeart/2005/8/layout/rings+Icon"/>
    <dgm:cxn modelId="{73EB9258-BBDA-4D45-B70A-9F58F6C145DB}" type="presParOf" srcId="{67007A34-9D80-40E8-AABB-7C67264A9799}" destId="{2E54AD34-1DB3-4F99-80F4-83BC7E374FA7}" srcOrd="2" destOrd="0" presId="urn:microsoft.com/office/officeart/2005/8/layout/rings+Icon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E4254C-8BF9-4FB6-B425-D3DD430BF897}" type="doc">
      <dgm:prSet loTypeId="urn:microsoft.com/office/officeart/2005/8/layout/orgChart1" loCatId="hierarchy" qsTypeId="urn:microsoft.com/office/officeart/2005/8/quickstyle/3d4" qsCatId="3D" csTypeId="urn:microsoft.com/office/officeart/2005/8/colors/colorful1#1" csCatId="colorful"/>
      <dgm:spPr/>
    </dgm:pt>
    <dgm:pt modelId="{B67488FA-71EE-4834-8142-E1A1C59231ED}">
      <dgm:prSet custT="1"/>
      <dgm:spPr/>
      <dgm:t>
        <a:bodyPr/>
        <a:lstStyle/>
        <a:p>
          <a:pPr marR="0" algn="ctr" rtl="0"/>
          <a:endParaRPr lang="ru-RU" sz="1600" b="0" i="0" u="none" strike="noStrike" baseline="0" smtClean="0">
            <a:latin typeface="Times New Roman"/>
          </a:endParaRPr>
        </a:p>
        <a:p>
          <a:pPr marR="0" algn="ctr" rtl="0"/>
          <a:r>
            <a:rPr lang="ru-RU" sz="1100" b="1" i="0" u="none" strike="noStrike" cap="none" spc="0" baseline="0" smtClean="0">
              <a:ln w="9207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Режим дня</a:t>
          </a:r>
          <a:endParaRPr lang="ru-RU" sz="1100" b="1" cap="none" spc="0" smtClean="0">
            <a:ln w="9207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82BED0-53EC-4861-9307-6CB135C55558}" type="parTrans" cxnId="{E49FCBA0-247C-43C3-BA90-BC1EEAF8FD2D}">
      <dgm:prSet/>
      <dgm:spPr/>
      <dgm:t>
        <a:bodyPr/>
        <a:lstStyle/>
        <a:p>
          <a:endParaRPr lang="ru-RU"/>
        </a:p>
      </dgm:t>
    </dgm:pt>
    <dgm:pt modelId="{0CE9BAF8-6233-4E04-A12C-758D51B269B6}" type="sibTrans" cxnId="{E49FCBA0-247C-43C3-BA90-BC1EEAF8FD2D}">
      <dgm:prSet/>
      <dgm:spPr/>
      <dgm:t>
        <a:bodyPr/>
        <a:lstStyle/>
        <a:p>
          <a:endParaRPr lang="ru-RU"/>
        </a:p>
      </dgm:t>
    </dgm:pt>
    <dgm:pt modelId="{67353F6A-7F0D-4439-A4AE-6EBC4F345384}">
      <dgm:prSet custT="1"/>
      <dgm:spPr/>
      <dgm:t>
        <a:bodyPr/>
        <a:lstStyle/>
        <a:p>
          <a:pPr marR="0" algn="ctr" rtl="0"/>
          <a:r>
            <a:rPr lang="ru-RU" sz="1100" b="1" i="0" u="none" strike="noStrike" cap="none" spc="0" baseline="0" smtClean="0">
              <a:ln w="9207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сон</a:t>
          </a:r>
          <a:endParaRPr lang="ru-RU" sz="1100" b="1" cap="none" spc="0" smtClean="0">
            <a:ln w="9207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DAC525-EA09-4B1D-8E6B-EA89D8278181}" type="parTrans" cxnId="{BA899693-6C8E-4453-9465-1D0CEB34E0F8}">
      <dgm:prSet/>
      <dgm:spPr/>
      <dgm:t>
        <a:bodyPr/>
        <a:lstStyle/>
        <a:p>
          <a:endParaRPr lang="ru-RU"/>
        </a:p>
      </dgm:t>
    </dgm:pt>
    <dgm:pt modelId="{4C569F07-1F60-46A3-9B65-2D4F97FA9DFC}" type="sibTrans" cxnId="{BA899693-6C8E-4453-9465-1D0CEB34E0F8}">
      <dgm:prSet/>
      <dgm:spPr/>
      <dgm:t>
        <a:bodyPr/>
        <a:lstStyle/>
        <a:p>
          <a:endParaRPr lang="ru-RU"/>
        </a:p>
      </dgm:t>
    </dgm:pt>
    <dgm:pt modelId="{D4E7CB3F-8213-46B4-853A-EDD0866F55C3}">
      <dgm:prSet custT="1"/>
      <dgm:spPr/>
      <dgm:t>
        <a:bodyPr/>
        <a:lstStyle/>
        <a:p>
          <a:pPr marR="0" algn="ctr" rtl="0"/>
          <a:r>
            <a:rPr lang="ru-RU" sz="1100" b="1" i="0" u="none" strike="noStrike" cap="none" spc="0" baseline="0" smtClean="0">
              <a:ln w="9207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питание</a:t>
          </a:r>
          <a:endParaRPr lang="ru-RU" sz="1100" b="1" cap="none" spc="0" smtClean="0">
            <a:ln w="9207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ED4E98-D5DE-4BE9-BDED-21D1FBA516B3}" type="parTrans" cxnId="{B78D88B0-61E0-4699-8DB7-C73871F621A5}">
      <dgm:prSet/>
      <dgm:spPr/>
      <dgm:t>
        <a:bodyPr/>
        <a:lstStyle/>
        <a:p>
          <a:endParaRPr lang="ru-RU"/>
        </a:p>
      </dgm:t>
    </dgm:pt>
    <dgm:pt modelId="{22763D86-72E1-4FFD-B7B3-5C47A8A1BD60}" type="sibTrans" cxnId="{B78D88B0-61E0-4699-8DB7-C73871F621A5}">
      <dgm:prSet/>
      <dgm:spPr/>
      <dgm:t>
        <a:bodyPr/>
        <a:lstStyle/>
        <a:p>
          <a:endParaRPr lang="ru-RU"/>
        </a:p>
      </dgm:t>
    </dgm:pt>
    <dgm:pt modelId="{DAD7B3D3-E2BE-4888-87F5-0F2978F8F10E}">
      <dgm:prSet custT="1"/>
      <dgm:spPr/>
      <dgm:t>
        <a:bodyPr/>
        <a:lstStyle/>
        <a:p>
          <a:pPr marR="0" algn="ctr" rtl="0"/>
          <a:r>
            <a:rPr lang="ru-RU" sz="1050" b="1" i="0" u="none" strike="noStrike" cap="none" spc="0" baseline="0" smtClean="0">
              <a:ln w="9207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rPr>
            <a:t>бодрствование</a:t>
          </a:r>
          <a:endParaRPr lang="ru-RU" sz="1050" b="1" cap="none" spc="0" smtClean="0">
            <a:ln w="9207" cmpd="sng">
              <a:prstDash val="solid"/>
            </a:ln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2FE54A-B62F-45EC-8AFC-012F8DB518FA}" type="parTrans" cxnId="{E1DBC7FF-6075-4E0F-82D4-C2935C47CAB0}">
      <dgm:prSet/>
      <dgm:spPr/>
      <dgm:t>
        <a:bodyPr/>
        <a:lstStyle/>
        <a:p>
          <a:endParaRPr lang="ru-RU"/>
        </a:p>
      </dgm:t>
    </dgm:pt>
    <dgm:pt modelId="{FA971380-D8D2-425D-A3A9-FD9B5DC3E6BE}" type="sibTrans" cxnId="{E1DBC7FF-6075-4E0F-82D4-C2935C47CAB0}">
      <dgm:prSet/>
      <dgm:spPr/>
      <dgm:t>
        <a:bodyPr/>
        <a:lstStyle/>
        <a:p>
          <a:endParaRPr lang="ru-RU"/>
        </a:p>
      </dgm:t>
    </dgm:pt>
    <dgm:pt modelId="{37B899BF-5AD7-4443-A234-20F84D78C461}" type="pres">
      <dgm:prSet presAssocID="{BDE4254C-8BF9-4FB6-B425-D3DD430BF89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9FE6112-3C0D-4847-AEAE-F3025186DB0F}" type="pres">
      <dgm:prSet presAssocID="{B67488FA-71EE-4834-8142-E1A1C59231ED}" presName="hierRoot1" presStyleCnt="0">
        <dgm:presLayoutVars>
          <dgm:hierBranch/>
        </dgm:presLayoutVars>
      </dgm:prSet>
      <dgm:spPr/>
    </dgm:pt>
    <dgm:pt modelId="{D294DC9C-3324-41B5-B3A1-D25062B4F62A}" type="pres">
      <dgm:prSet presAssocID="{B67488FA-71EE-4834-8142-E1A1C59231ED}" presName="rootComposite1" presStyleCnt="0"/>
      <dgm:spPr/>
    </dgm:pt>
    <dgm:pt modelId="{6833CC36-6898-43BD-BD6B-6988F315025B}" type="pres">
      <dgm:prSet presAssocID="{B67488FA-71EE-4834-8142-E1A1C59231E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3F8E7D-7639-4F44-99BF-3C1D57693801}" type="pres">
      <dgm:prSet presAssocID="{B67488FA-71EE-4834-8142-E1A1C59231ED}" presName="rootConnector1" presStyleLbl="node1" presStyleIdx="0" presStyleCnt="0"/>
      <dgm:spPr/>
      <dgm:t>
        <a:bodyPr/>
        <a:lstStyle/>
        <a:p>
          <a:endParaRPr lang="ru-RU"/>
        </a:p>
      </dgm:t>
    </dgm:pt>
    <dgm:pt modelId="{0CEDC1F3-6D73-4DCE-9853-985B4CCE4415}" type="pres">
      <dgm:prSet presAssocID="{B67488FA-71EE-4834-8142-E1A1C59231ED}" presName="hierChild2" presStyleCnt="0"/>
      <dgm:spPr/>
    </dgm:pt>
    <dgm:pt modelId="{AD7EB36E-DA63-43E2-A85D-870AB8626FD0}" type="pres">
      <dgm:prSet presAssocID="{CADAC525-EA09-4B1D-8E6B-EA89D8278181}" presName="Name35" presStyleLbl="parChTrans1D2" presStyleIdx="0" presStyleCnt="3"/>
      <dgm:spPr/>
      <dgm:t>
        <a:bodyPr/>
        <a:lstStyle/>
        <a:p>
          <a:endParaRPr lang="ru-RU"/>
        </a:p>
      </dgm:t>
    </dgm:pt>
    <dgm:pt modelId="{D4BC777C-E572-4A9E-8CB1-F21FED396F00}" type="pres">
      <dgm:prSet presAssocID="{67353F6A-7F0D-4439-A4AE-6EBC4F345384}" presName="hierRoot2" presStyleCnt="0">
        <dgm:presLayoutVars>
          <dgm:hierBranch/>
        </dgm:presLayoutVars>
      </dgm:prSet>
      <dgm:spPr/>
    </dgm:pt>
    <dgm:pt modelId="{9E0AD24D-F98C-45A3-A97C-3340118C224C}" type="pres">
      <dgm:prSet presAssocID="{67353F6A-7F0D-4439-A4AE-6EBC4F345384}" presName="rootComposite" presStyleCnt="0"/>
      <dgm:spPr/>
    </dgm:pt>
    <dgm:pt modelId="{6D99F0C8-B3B7-447D-8599-A36477962DE9}" type="pres">
      <dgm:prSet presAssocID="{67353F6A-7F0D-4439-A4AE-6EBC4F345384}" presName="rootText" presStyleLbl="node2" presStyleIdx="0" presStyleCnt="3" custLinFactNeighborX="8219" custLinFactNeighborY="505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7E09D84-1496-4522-B250-DCE0BD1B5349}" type="pres">
      <dgm:prSet presAssocID="{67353F6A-7F0D-4439-A4AE-6EBC4F345384}" presName="rootConnector" presStyleLbl="node2" presStyleIdx="0" presStyleCnt="3"/>
      <dgm:spPr/>
      <dgm:t>
        <a:bodyPr/>
        <a:lstStyle/>
        <a:p>
          <a:endParaRPr lang="ru-RU"/>
        </a:p>
      </dgm:t>
    </dgm:pt>
    <dgm:pt modelId="{7E103185-F03F-40C4-8B5E-4E7D2DA7B16F}" type="pres">
      <dgm:prSet presAssocID="{67353F6A-7F0D-4439-A4AE-6EBC4F345384}" presName="hierChild4" presStyleCnt="0"/>
      <dgm:spPr/>
    </dgm:pt>
    <dgm:pt modelId="{57C46F43-014A-4DB4-9A0C-CFF8FFBFA4B2}" type="pres">
      <dgm:prSet presAssocID="{67353F6A-7F0D-4439-A4AE-6EBC4F345384}" presName="hierChild5" presStyleCnt="0"/>
      <dgm:spPr/>
    </dgm:pt>
    <dgm:pt modelId="{7E7089DB-076C-45F8-B69D-8281CACC9073}" type="pres">
      <dgm:prSet presAssocID="{DDED4E98-D5DE-4BE9-BDED-21D1FBA516B3}" presName="Name35" presStyleLbl="parChTrans1D2" presStyleIdx="1" presStyleCnt="3"/>
      <dgm:spPr/>
      <dgm:t>
        <a:bodyPr/>
        <a:lstStyle/>
        <a:p>
          <a:endParaRPr lang="ru-RU"/>
        </a:p>
      </dgm:t>
    </dgm:pt>
    <dgm:pt modelId="{8F138E79-C229-41F5-B7DD-69CA83D95AEC}" type="pres">
      <dgm:prSet presAssocID="{D4E7CB3F-8213-46B4-853A-EDD0866F55C3}" presName="hierRoot2" presStyleCnt="0">
        <dgm:presLayoutVars>
          <dgm:hierBranch/>
        </dgm:presLayoutVars>
      </dgm:prSet>
      <dgm:spPr/>
    </dgm:pt>
    <dgm:pt modelId="{1213D7FD-44FD-4BEC-80B0-92A9EF977F47}" type="pres">
      <dgm:prSet presAssocID="{D4E7CB3F-8213-46B4-853A-EDD0866F55C3}" presName="rootComposite" presStyleCnt="0"/>
      <dgm:spPr/>
    </dgm:pt>
    <dgm:pt modelId="{011C74FC-C937-4E2D-9FD4-A2AA4CFE3781}" type="pres">
      <dgm:prSet presAssocID="{D4E7CB3F-8213-46B4-853A-EDD0866F55C3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6AEDDBC-F505-4A26-AB3A-C1F2AF90F45C}" type="pres">
      <dgm:prSet presAssocID="{D4E7CB3F-8213-46B4-853A-EDD0866F55C3}" presName="rootConnector" presStyleLbl="node2" presStyleIdx="1" presStyleCnt="3"/>
      <dgm:spPr/>
      <dgm:t>
        <a:bodyPr/>
        <a:lstStyle/>
        <a:p>
          <a:endParaRPr lang="ru-RU"/>
        </a:p>
      </dgm:t>
    </dgm:pt>
    <dgm:pt modelId="{80DF8275-8EDB-4C30-BDD3-2299BAA7F3FD}" type="pres">
      <dgm:prSet presAssocID="{D4E7CB3F-8213-46B4-853A-EDD0866F55C3}" presName="hierChild4" presStyleCnt="0"/>
      <dgm:spPr/>
    </dgm:pt>
    <dgm:pt modelId="{24C7FB7B-5917-4327-BF50-113B4DCEFA30}" type="pres">
      <dgm:prSet presAssocID="{D4E7CB3F-8213-46B4-853A-EDD0866F55C3}" presName="hierChild5" presStyleCnt="0"/>
      <dgm:spPr/>
    </dgm:pt>
    <dgm:pt modelId="{AD830285-2B45-42D3-9144-E3DA279324CC}" type="pres">
      <dgm:prSet presAssocID="{F92FE54A-B62F-45EC-8AFC-012F8DB518FA}" presName="Name35" presStyleLbl="parChTrans1D2" presStyleIdx="2" presStyleCnt="3"/>
      <dgm:spPr/>
      <dgm:t>
        <a:bodyPr/>
        <a:lstStyle/>
        <a:p>
          <a:endParaRPr lang="ru-RU"/>
        </a:p>
      </dgm:t>
    </dgm:pt>
    <dgm:pt modelId="{0BF9A297-0655-44F7-B021-DF6643CA8946}" type="pres">
      <dgm:prSet presAssocID="{DAD7B3D3-E2BE-4888-87F5-0F2978F8F10E}" presName="hierRoot2" presStyleCnt="0">
        <dgm:presLayoutVars>
          <dgm:hierBranch/>
        </dgm:presLayoutVars>
      </dgm:prSet>
      <dgm:spPr/>
    </dgm:pt>
    <dgm:pt modelId="{508FFC97-C5EC-41DB-BBD1-59E6BF8CC2B9}" type="pres">
      <dgm:prSet presAssocID="{DAD7B3D3-E2BE-4888-87F5-0F2978F8F10E}" presName="rootComposite" presStyleCnt="0"/>
      <dgm:spPr/>
    </dgm:pt>
    <dgm:pt modelId="{C9814896-01D3-47C8-8808-EEBA88CE497B}" type="pres">
      <dgm:prSet presAssocID="{DAD7B3D3-E2BE-4888-87F5-0F2978F8F10E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910F311-E2DC-4F57-8E35-5B91D6877856}" type="pres">
      <dgm:prSet presAssocID="{DAD7B3D3-E2BE-4888-87F5-0F2978F8F10E}" presName="rootConnector" presStyleLbl="node2" presStyleIdx="2" presStyleCnt="3"/>
      <dgm:spPr/>
      <dgm:t>
        <a:bodyPr/>
        <a:lstStyle/>
        <a:p>
          <a:endParaRPr lang="ru-RU"/>
        </a:p>
      </dgm:t>
    </dgm:pt>
    <dgm:pt modelId="{83D9D47D-23FD-4E21-9245-6BB1CEF29C95}" type="pres">
      <dgm:prSet presAssocID="{DAD7B3D3-E2BE-4888-87F5-0F2978F8F10E}" presName="hierChild4" presStyleCnt="0"/>
      <dgm:spPr/>
    </dgm:pt>
    <dgm:pt modelId="{1895D230-E2DC-4E8C-A54C-ECCCA0568C45}" type="pres">
      <dgm:prSet presAssocID="{DAD7B3D3-E2BE-4888-87F5-0F2978F8F10E}" presName="hierChild5" presStyleCnt="0"/>
      <dgm:spPr/>
    </dgm:pt>
    <dgm:pt modelId="{DFE71419-77A6-490E-8FD8-2637A9B91D84}" type="pres">
      <dgm:prSet presAssocID="{B67488FA-71EE-4834-8142-E1A1C59231ED}" presName="hierChild3" presStyleCnt="0"/>
      <dgm:spPr/>
    </dgm:pt>
  </dgm:ptLst>
  <dgm:cxnLst>
    <dgm:cxn modelId="{E1DBC7FF-6075-4E0F-82D4-C2935C47CAB0}" srcId="{B67488FA-71EE-4834-8142-E1A1C59231ED}" destId="{DAD7B3D3-E2BE-4888-87F5-0F2978F8F10E}" srcOrd="2" destOrd="0" parTransId="{F92FE54A-B62F-45EC-8AFC-012F8DB518FA}" sibTransId="{FA971380-D8D2-425D-A3A9-FD9B5DC3E6BE}"/>
    <dgm:cxn modelId="{99F74C44-B0CD-43CE-BF28-37C8543533AD}" type="presOf" srcId="{F92FE54A-B62F-45EC-8AFC-012F8DB518FA}" destId="{AD830285-2B45-42D3-9144-E3DA279324CC}" srcOrd="0" destOrd="0" presId="urn:microsoft.com/office/officeart/2005/8/layout/orgChart1"/>
    <dgm:cxn modelId="{EEF16487-E83D-4A95-A4D5-143C6CAF3BCB}" type="presOf" srcId="{CADAC525-EA09-4B1D-8E6B-EA89D8278181}" destId="{AD7EB36E-DA63-43E2-A85D-870AB8626FD0}" srcOrd="0" destOrd="0" presId="urn:microsoft.com/office/officeart/2005/8/layout/orgChart1"/>
    <dgm:cxn modelId="{8CBA456D-7907-478B-9C66-08525AA3A16E}" type="presOf" srcId="{B67488FA-71EE-4834-8142-E1A1C59231ED}" destId="{6833CC36-6898-43BD-BD6B-6988F315025B}" srcOrd="0" destOrd="0" presId="urn:microsoft.com/office/officeart/2005/8/layout/orgChart1"/>
    <dgm:cxn modelId="{847EB9FA-7DD8-4851-9CB2-6075A916CC37}" type="presOf" srcId="{B67488FA-71EE-4834-8142-E1A1C59231ED}" destId="{903F8E7D-7639-4F44-99BF-3C1D57693801}" srcOrd="1" destOrd="0" presId="urn:microsoft.com/office/officeart/2005/8/layout/orgChart1"/>
    <dgm:cxn modelId="{BA899693-6C8E-4453-9465-1D0CEB34E0F8}" srcId="{B67488FA-71EE-4834-8142-E1A1C59231ED}" destId="{67353F6A-7F0D-4439-A4AE-6EBC4F345384}" srcOrd="0" destOrd="0" parTransId="{CADAC525-EA09-4B1D-8E6B-EA89D8278181}" sibTransId="{4C569F07-1F60-46A3-9B65-2D4F97FA9DFC}"/>
    <dgm:cxn modelId="{B83991DD-A179-4737-A7A4-3B2ECE255145}" type="presOf" srcId="{DDED4E98-D5DE-4BE9-BDED-21D1FBA516B3}" destId="{7E7089DB-076C-45F8-B69D-8281CACC9073}" srcOrd="0" destOrd="0" presId="urn:microsoft.com/office/officeart/2005/8/layout/orgChart1"/>
    <dgm:cxn modelId="{B78D88B0-61E0-4699-8DB7-C73871F621A5}" srcId="{B67488FA-71EE-4834-8142-E1A1C59231ED}" destId="{D4E7CB3F-8213-46B4-853A-EDD0866F55C3}" srcOrd="1" destOrd="0" parTransId="{DDED4E98-D5DE-4BE9-BDED-21D1FBA516B3}" sibTransId="{22763D86-72E1-4FFD-B7B3-5C47A8A1BD60}"/>
    <dgm:cxn modelId="{1449C32E-A751-432B-BC94-6899AA88BE59}" type="presOf" srcId="{67353F6A-7F0D-4439-A4AE-6EBC4F345384}" destId="{17E09D84-1496-4522-B250-DCE0BD1B5349}" srcOrd="1" destOrd="0" presId="urn:microsoft.com/office/officeart/2005/8/layout/orgChart1"/>
    <dgm:cxn modelId="{1907E057-060D-44C9-96F4-7EC2116E9B29}" type="presOf" srcId="{D4E7CB3F-8213-46B4-853A-EDD0866F55C3}" destId="{011C74FC-C937-4E2D-9FD4-A2AA4CFE3781}" srcOrd="0" destOrd="0" presId="urn:microsoft.com/office/officeart/2005/8/layout/orgChart1"/>
    <dgm:cxn modelId="{26A6F016-0A00-4735-8571-68071A607F6B}" type="presOf" srcId="{DAD7B3D3-E2BE-4888-87F5-0F2978F8F10E}" destId="{6910F311-E2DC-4F57-8E35-5B91D6877856}" srcOrd="1" destOrd="0" presId="urn:microsoft.com/office/officeart/2005/8/layout/orgChart1"/>
    <dgm:cxn modelId="{2A32EE7E-8EF2-4307-9174-C7DF44891576}" type="presOf" srcId="{67353F6A-7F0D-4439-A4AE-6EBC4F345384}" destId="{6D99F0C8-B3B7-447D-8599-A36477962DE9}" srcOrd="0" destOrd="0" presId="urn:microsoft.com/office/officeart/2005/8/layout/orgChart1"/>
    <dgm:cxn modelId="{E49FCBA0-247C-43C3-BA90-BC1EEAF8FD2D}" srcId="{BDE4254C-8BF9-4FB6-B425-D3DD430BF897}" destId="{B67488FA-71EE-4834-8142-E1A1C59231ED}" srcOrd="0" destOrd="0" parTransId="{5682BED0-53EC-4861-9307-6CB135C55558}" sibTransId="{0CE9BAF8-6233-4E04-A12C-758D51B269B6}"/>
    <dgm:cxn modelId="{738FEFF1-D650-48C9-8E47-B10FB8C6EF5F}" type="presOf" srcId="{DAD7B3D3-E2BE-4888-87F5-0F2978F8F10E}" destId="{C9814896-01D3-47C8-8808-EEBA88CE497B}" srcOrd="0" destOrd="0" presId="urn:microsoft.com/office/officeart/2005/8/layout/orgChart1"/>
    <dgm:cxn modelId="{1DD21D7C-6D1B-4027-BA3E-B0875505F5F7}" type="presOf" srcId="{D4E7CB3F-8213-46B4-853A-EDD0866F55C3}" destId="{36AEDDBC-F505-4A26-AB3A-C1F2AF90F45C}" srcOrd="1" destOrd="0" presId="urn:microsoft.com/office/officeart/2005/8/layout/orgChart1"/>
    <dgm:cxn modelId="{9DFE6E91-1023-433D-A5E4-9AB1F0A66444}" type="presOf" srcId="{BDE4254C-8BF9-4FB6-B425-D3DD430BF897}" destId="{37B899BF-5AD7-4443-A234-20F84D78C461}" srcOrd="0" destOrd="0" presId="urn:microsoft.com/office/officeart/2005/8/layout/orgChart1"/>
    <dgm:cxn modelId="{A6BFC49A-8FE9-40ED-8377-F67CD57FD8BD}" type="presParOf" srcId="{37B899BF-5AD7-4443-A234-20F84D78C461}" destId="{99FE6112-3C0D-4847-AEAE-F3025186DB0F}" srcOrd="0" destOrd="0" presId="urn:microsoft.com/office/officeart/2005/8/layout/orgChart1"/>
    <dgm:cxn modelId="{5AC28E72-B410-4D7D-884B-C56E8F0EA306}" type="presParOf" srcId="{99FE6112-3C0D-4847-AEAE-F3025186DB0F}" destId="{D294DC9C-3324-41B5-B3A1-D25062B4F62A}" srcOrd="0" destOrd="0" presId="urn:microsoft.com/office/officeart/2005/8/layout/orgChart1"/>
    <dgm:cxn modelId="{7D36A54C-B8ED-4DFC-9280-58D945429798}" type="presParOf" srcId="{D294DC9C-3324-41B5-B3A1-D25062B4F62A}" destId="{6833CC36-6898-43BD-BD6B-6988F315025B}" srcOrd="0" destOrd="0" presId="urn:microsoft.com/office/officeart/2005/8/layout/orgChart1"/>
    <dgm:cxn modelId="{7A3ECE63-0169-4B7E-B08F-84DBF555810D}" type="presParOf" srcId="{D294DC9C-3324-41B5-B3A1-D25062B4F62A}" destId="{903F8E7D-7639-4F44-99BF-3C1D57693801}" srcOrd="1" destOrd="0" presId="urn:microsoft.com/office/officeart/2005/8/layout/orgChart1"/>
    <dgm:cxn modelId="{49D05AF9-A4DA-4499-B42D-455B59F569A5}" type="presParOf" srcId="{99FE6112-3C0D-4847-AEAE-F3025186DB0F}" destId="{0CEDC1F3-6D73-4DCE-9853-985B4CCE4415}" srcOrd="1" destOrd="0" presId="urn:microsoft.com/office/officeart/2005/8/layout/orgChart1"/>
    <dgm:cxn modelId="{1B1D784E-4282-4F3C-B110-0EF77B95BA03}" type="presParOf" srcId="{0CEDC1F3-6D73-4DCE-9853-985B4CCE4415}" destId="{AD7EB36E-DA63-43E2-A85D-870AB8626FD0}" srcOrd="0" destOrd="0" presId="urn:microsoft.com/office/officeart/2005/8/layout/orgChart1"/>
    <dgm:cxn modelId="{E0B878A0-28D0-4023-B3C8-AE7599617DB3}" type="presParOf" srcId="{0CEDC1F3-6D73-4DCE-9853-985B4CCE4415}" destId="{D4BC777C-E572-4A9E-8CB1-F21FED396F00}" srcOrd="1" destOrd="0" presId="urn:microsoft.com/office/officeart/2005/8/layout/orgChart1"/>
    <dgm:cxn modelId="{FB7C67A1-556D-454B-B9DD-82948DABAE9B}" type="presParOf" srcId="{D4BC777C-E572-4A9E-8CB1-F21FED396F00}" destId="{9E0AD24D-F98C-45A3-A97C-3340118C224C}" srcOrd="0" destOrd="0" presId="urn:microsoft.com/office/officeart/2005/8/layout/orgChart1"/>
    <dgm:cxn modelId="{8AB64E3D-581B-4603-B197-9174D030E18E}" type="presParOf" srcId="{9E0AD24D-F98C-45A3-A97C-3340118C224C}" destId="{6D99F0C8-B3B7-447D-8599-A36477962DE9}" srcOrd="0" destOrd="0" presId="urn:microsoft.com/office/officeart/2005/8/layout/orgChart1"/>
    <dgm:cxn modelId="{748C7B61-5AE0-4437-B0AC-F5CBDAF08329}" type="presParOf" srcId="{9E0AD24D-F98C-45A3-A97C-3340118C224C}" destId="{17E09D84-1496-4522-B250-DCE0BD1B5349}" srcOrd="1" destOrd="0" presId="urn:microsoft.com/office/officeart/2005/8/layout/orgChart1"/>
    <dgm:cxn modelId="{85B3D244-C0EB-4056-BED8-AC7139FA6DF4}" type="presParOf" srcId="{D4BC777C-E572-4A9E-8CB1-F21FED396F00}" destId="{7E103185-F03F-40C4-8B5E-4E7D2DA7B16F}" srcOrd="1" destOrd="0" presId="urn:microsoft.com/office/officeart/2005/8/layout/orgChart1"/>
    <dgm:cxn modelId="{C65460C0-8B4D-4FB3-A018-FE60EB5E9BFF}" type="presParOf" srcId="{D4BC777C-E572-4A9E-8CB1-F21FED396F00}" destId="{57C46F43-014A-4DB4-9A0C-CFF8FFBFA4B2}" srcOrd="2" destOrd="0" presId="urn:microsoft.com/office/officeart/2005/8/layout/orgChart1"/>
    <dgm:cxn modelId="{90882A8C-3E70-4CEA-988D-229A6F0FF2EE}" type="presParOf" srcId="{0CEDC1F3-6D73-4DCE-9853-985B4CCE4415}" destId="{7E7089DB-076C-45F8-B69D-8281CACC9073}" srcOrd="2" destOrd="0" presId="urn:microsoft.com/office/officeart/2005/8/layout/orgChart1"/>
    <dgm:cxn modelId="{8565302A-F530-4FC6-98CE-C177CBB2ED98}" type="presParOf" srcId="{0CEDC1F3-6D73-4DCE-9853-985B4CCE4415}" destId="{8F138E79-C229-41F5-B7DD-69CA83D95AEC}" srcOrd="3" destOrd="0" presId="urn:microsoft.com/office/officeart/2005/8/layout/orgChart1"/>
    <dgm:cxn modelId="{BC5B512C-142A-47F8-8AC5-796F64BC0CFC}" type="presParOf" srcId="{8F138E79-C229-41F5-B7DD-69CA83D95AEC}" destId="{1213D7FD-44FD-4BEC-80B0-92A9EF977F47}" srcOrd="0" destOrd="0" presId="urn:microsoft.com/office/officeart/2005/8/layout/orgChart1"/>
    <dgm:cxn modelId="{81A2AC5F-6895-470B-A006-317024F4CDE8}" type="presParOf" srcId="{1213D7FD-44FD-4BEC-80B0-92A9EF977F47}" destId="{011C74FC-C937-4E2D-9FD4-A2AA4CFE3781}" srcOrd="0" destOrd="0" presId="urn:microsoft.com/office/officeart/2005/8/layout/orgChart1"/>
    <dgm:cxn modelId="{B5F4E1F4-922D-46D3-B05D-9A5045A8F585}" type="presParOf" srcId="{1213D7FD-44FD-4BEC-80B0-92A9EF977F47}" destId="{36AEDDBC-F505-4A26-AB3A-C1F2AF90F45C}" srcOrd="1" destOrd="0" presId="urn:microsoft.com/office/officeart/2005/8/layout/orgChart1"/>
    <dgm:cxn modelId="{B967FAF4-BA65-4C1D-8926-10F1CFB20CB4}" type="presParOf" srcId="{8F138E79-C229-41F5-B7DD-69CA83D95AEC}" destId="{80DF8275-8EDB-4C30-BDD3-2299BAA7F3FD}" srcOrd="1" destOrd="0" presId="urn:microsoft.com/office/officeart/2005/8/layout/orgChart1"/>
    <dgm:cxn modelId="{2BF4CE76-7818-40C2-B8F2-6C7E829991B6}" type="presParOf" srcId="{8F138E79-C229-41F5-B7DD-69CA83D95AEC}" destId="{24C7FB7B-5917-4327-BF50-113B4DCEFA30}" srcOrd="2" destOrd="0" presId="urn:microsoft.com/office/officeart/2005/8/layout/orgChart1"/>
    <dgm:cxn modelId="{284D493D-C521-44D9-9D6A-10592245DFFE}" type="presParOf" srcId="{0CEDC1F3-6D73-4DCE-9853-985B4CCE4415}" destId="{AD830285-2B45-42D3-9144-E3DA279324CC}" srcOrd="4" destOrd="0" presId="urn:microsoft.com/office/officeart/2005/8/layout/orgChart1"/>
    <dgm:cxn modelId="{60BCD053-D840-4871-A463-C7CE6F5F8962}" type="presParOf" srcId="{0CEDC1F3-6D73-4DCE-9853-985B4CCE4415}" destId="{0BF9A297-0655-44F7-B021-DF6643CA8946}" srcOrd="5" destOrd="0" presId="urn:microsoft.com/office/officeart/2005/8/layout/orgChart1"/>
    <dgm:cxn modelId="{4DFE3F36-2C2F-4F95-8C0D-A5DC47C4E9E9}" type="presParOf" srcId="{0BF9A297-0655-44F7-B021-DF6643CA8946}" destId="{508FFC97-C5EC-41DB-BBD1-59E6BF8CC2B9}" srcOrd="0" destOrd="0" presId="urn:microsoft.com/office/officeart/2005/8/layout/orgChart1"/>
    <dgm:cxn modelId="{270C3FD0-0FA6-4D5E-8F61-D9A9D402F382}" type="presParOf" srcId="{508FFC97-C5EC-41DB-BBD1-59E6BF8CC2B9}" destId="{C9814896-01D3-47C8-8808-EEBA88CE497B}" srcOrd="0" destOrd="0" presId="urn:microsoft.com/office/officeart/2005/8/layout/orgChart1"/>
    <dgm:cxn modelId="{FF8EE57B-5FEF-4C52-903B-2600469F32B5}" type="presParOf" srcId="{508FFC97-C5EC-41DB-BBD1-59E6BF8CC2B9}" destId="{6910F311-E2DC-4F57-8E35-5B91D6877856}" srcOrd="1" destOrd="0" presId="urn:microsoft.com/office/officeart/2005/8/layout/orgChart1"/>
    <dgm:cxn modelId="{CFD574F4-CBFA-4963-AFFB-CAD7CB7E1388}" type="presParOf" srcId="{0BF9A297-0655-44F7-B021-DF6643CA8946}" destId="{83D9D47D-23FD-4E21-9245-6BB1CEF29C95}" srcOrd="1" destOrd="0" presId="urn:microsoft.com/office/officeart/2005/8/layout/orgChart1"/>
    <dgm:cxn modelId="{69AAA106-E441-45AA-BD54-C12A03E3FF82}" type="presParOf" srcId="{0BF9A297-0655-44F7-B021-DF6643CA8946}" destId="{1895D230-E2DC-4E8C-A54C-ECCCA0568C45}" srcOrd="2" destOrd="0" presId="urn:microsoft.com/office/officeart/2005/8/layout/orgChart1"/>
    <dgm:cxn modelId="{71A503D6-1F02-43D2-AF3F-65713485FE42}" type="presParOf" srcId="{99FE6112-3C0D-4847-AEAE-F3025186DB0F}" destId="{DFE71419-77A6-490E-8FD8-2637A9B91D8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7A5682-61A4-4C62-B807-4C1C1AAA898B}" type="doc">
      <dgm:prSet loTypeId="urn:microsoft.com/office/officeart/2005/8/layout/matrix1" loCatId="matrix" qsTypeId="urn:microsoft.com/office/officeart/2005/8/quickstyle/simple5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69C4C05F-F072-44EB-B35F-981BA7673462}">
      <dgm:prSet phldrT="[Текст]" custT="1"/>
      <dgm:spPr/>
      <dgm:t>
        <a:bodyPr/>
        <a:lstStyle/>
        <a:p>
          <a:r>
            <a:rPr lang="ru-RU" sz="1050" b="1">
              <a:latin typeface="Times New Roman" panose="02020603050405020304" pitchFamily="18" charset="0"/>
              <a:cs typeface="Times New Roman" panose="02020603050405020304" pitchFamily="18" charset="0"/>
            </a:rPr>
            <a:t>Условия формирования навыков самообслуживания</a:t>
          </a:r>
        </a:p>
      </dgm:t>
    </dgm:pt>
    <dgm:pt modelId="{B77C124D-DF71-4D0C-BD78-8C6AB2A49883}" type="parTrans" cxnId="{6C3B8588-304C-423C-927A-6688F51F3A72}">
      <dgm:prSet/>
      <dgm:spPr/>
      <dgm:t>
        <a:bodyPr/>
        <a:lstStyle/>
        <a:p>
          <a:endParaRPr lang="ru-RU"/>
        </a:p>
      </dgm:t>
    </dgm:pt>
    <dgm:pt modelId="{1A621940-8149-40BC-84AE-1706EDA1F08B}" type="sibTrans" cxnId="{6C3B8588-304C-423C-927A-6688F51F3A72}">
      <dgm:prSet/>
      <dgm:spPr/>
      <dgm:t>
        <a:bodyPr/>
        <a:lstStyle/>
        <a:p>
          <a:endParaRPr lang="ru-RU"/>
        </a:p>
      </dgm:t>
    </dgm:pt>
    <dgm:pt modelId="{BD9E4C0A-2D01-4EDF-A223-3FB5E071F493}">
      <dgm:prSet phldrT="[Текст]" custT="1"/>
      <dgm:spPr/>
      <dgm:t>
        <a:bodyPr/>
        <a:lstStyle/>
        <a:p>
          <a:r>
            <a:rPr lang="ru-RU" sz="1400" b="1">
              <a:latin typeface="Times New Roman" panose="02020603050405020304" pitchFamily="18" charset="0"/>
              <a:cs typeface="Times New Roman" panose="02020603050405020304" pitchFamily="18" charset="0"/>
            </a:rPr>
            <a:t>Рационально организованное пространство (доступная среда) </a:t>
          </a:r>
        </a:p>
      </dgm:t>
    </dgm:pt>
    <dgm:pt modelId="{C1642205-DED7-4A85-9326-CEF01FAB33F9}" type="parTrans" cxnId="{70FC275A-CC5F-4A05-AF75-7B31BFB4956A}">
      <dgm:prSet/>
      <dgm:spPr/>
      <dgm:t>
        <a:bodyPr/>
        <a:lstStyle/>
        <a:p>
          <a:endParaRPr lang="ru-RU"/>
        </a:p>
      </dgm:t>
    </dgm:pt>
    <dgm:pt modelId="{5C73D3FC-643F-4392-AAB7-587F356E5C49}" type="sibTrans" cxnId="{70FC275A-CC5F-4A05-AF75-7B31BFB4956A}">
      <dgm:prSet/>
      <dgm:spPr/>
      <dgm:t>
        <a:bodyPr/>
        <a:lstStyle/>
        <a:p>
          <a:endParaRPr lang="ru-RU"/>
        </a:p>
      </dgm:t>
    </dgm:pt>
    <dgm:pt modelId="{A2AC4320-2C0B-46F3-B754-0F8E74378DE3}">
      <dgm:prSet phldrT="[Текст]" custT="1"/>
      <dgm:spPr/>
      <dgm:t>
        <a:bodyPr/>
        <a:lstStyle/>
        <a:p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Последовательность осваиваемых ребенком действий, индивидуальное сопровождение</a:t>
          </a:r>
        </a:p>
      </dgm:t>
    </dgm:pt>
    <dgm:pt modelId="{89649730-D5F8-41F2-9E69-1B30F1DCD2B1}" type="parTrans" cxnId="{7D55014B-6DCD-497E-8DBB-0E9D5FAD717D}">
      <dgm:prSet/>
      <dgm:spPr/>
      <dgm:t>
        <a:bodyPr/>
        <a:lstStyle/>
        <a:p>
          <a:endParaRPr lang="ru-RU"/>
        </a:p>
      </dgm:t>
    </dgm:pt>
    <dgm:pt modelId="{DA9DCACD-BF07-4C69-976F-E94D3B2136BD}" type="sibTrans" cxnId="{7D55014B-6DCD-497E-8DBB-0E9D5FAD717D}">
      <dgm:prSet/>
      <dgm:spPr/>
      <dgm:t>
        <a:bodyPr/>
        <a:lstStyle/>
        <a:p>
          <a:endParaRPr lang="ru-RU"/>
        </a:p>
      </dgm:t>
    </dgm:pt>
    <dgm:pt modelId="{C23901E2-CA51-41DC-93D2-40D6CBF18557}">
      <dgm:prSet phldrT="[Текст]" custT="1"/>
      <dgm:spPr/>
      <dgm:t>
        <a:bodyPr/>
        <a:lstStyle/>
        <a:p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Образовательно-ситуативный подход</a:t>
          </a:r>
        </a:p>
      </dgm:t>
    </dgm:pt>
    <dgm:pt modelId="{9C36763F-1E98-480F-B55C-B00B292F9407}" type="parTrans" cxnId="{EA648706-929B-44C5-A8DD-DABFF1F2B3DE}">
      <dgm:prSet/>
      <dgm:spPr/>
      <dgm:t>
        <a:bodyPr/>
        <a:lstStyle/>
        <a:p>
          <a:endParaRPr lang="ru-RU"/>
        </a:p>
      </dgm:t>
    </dgm:pt>
    <dgm:pt modelId="{5604B432-E572-4DF8-ADAA-9A5B479ECBEB}" type="sibTrans" cxnId="{EA648706-929B-44C5-A8DD-DABFF1F2B3DE}">
      <dgm:prSet/>
      <dgm:spPr/>
      <dgm:t>
        <a:bodyPr/>
        <a:lstStyle/>
        <a:p>
          <a:endParaRPr lang="ru-RU"/>
        </a:p>
      </dgm:t>
    </dgm:pt>
    <dgm:pt modelId="{143189FD-E5C7-495B-B824-473E26C3E554}">
      <dgm:prSet phldrT="[Текст]" custT="1"/>
      <dgm:spPr/>
      <dgm:t>
        <a:bodyPr/>
        <a:lstStyle/>
        <a:p>
          <a:r>
            <a:rPr lang="ru-RU" sz="1400" b="1" dirty="0">
              <a:latin typeface="Times New Roman" panose="02020603050405020304" pitchFamily="18" charset="0"/>
              <a:cs typeface="Times New Roman" panose="02020603050405020304" pitchFamily="18" charset="0"/>
            </a:rPr>
            <a:t>Руководство взрослых и режим дня</a:t>
          </a:r>
        </a:p>
      </dgm:t>
    </dgm:pt>
    <dgm:pt modelId="{C3383825-C2BD-45F2-8504-A7A8C11102C6}" type="parTrans" cxnId="{957C0115-39D7-4BF7-8D4E-82F3A56BABB5}">
      <dgm:prSet/>
      <dgm:spPr/>
      <dgm:t>
        <a:bodyPr/>
        <a:lstStyle/>
        <a:p>
          <a:endParaRPr lang="ru-RU"/>
        </a:p>
      </dgm:t>
    </dgm:pt>
    <dgm:pt modelId="{5755CA63-2665-4181-B9A3-AAF29B3539E6}" type="sibTrans" cxnId="{957C0115-39D7-4BF7-8D4E-82F3A56BABB5}">
      <dgm:prSet/>
      <dgm:spPr/>
      <dgm:t>
        <a:bodyPr/>
        <a:lstStyle/>
        <a:p>
          <a:endParaRPr lang="ru-RU"/>
        </a:p>
      </dgm:t>
    </dgm:pt>
    <dgm:pt modelId="{0DB93715-A06E-4BB6-BB43-257CE977DCA1}" type="pres">
      <dgm:prSet presAssocID="{5B7A5682-61A4-4C62-B807-4C1C1AAA898B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043FA8-71FD-4559-AD84-B6A1F3526ACB}" type="pres">
      <dgm:prSet presAssocID="{5B7A5682-61A4-4C62-B807-4C1C1AAA898B}" presName="matrix" presStyleCnt="0"/>
      <dgm:spPr/>
    </dgm:pt>
    <dgm:pt modelId="{D4CC002B-6144-46B1-83FA-E3B81F08219A}" type="pres">
      <dgm:prSet presAssocID="{5B7A5682-61A4-4C62-B807-4C1C1AAA898B}" presName="tile1" presStyleLbl="node1" presStyleIdx="0" presStyleCnt="4" custLinFactNeighborX="-4348"/>
      <dgm:spPr/>
      <dgm:t>
        <a:bodyPr/>
        <a:lstStyle/>
        <a:p>
          <a:endParaRPr lang="ru-RU"/>
        </a:p>
      </dgm:t>
    </dgm:pt>
    <dgm:pt modelId="{33149DBE-5D35-4B02-A55E-D2E078E1DA3E}" type="pres">
      <dgm:prSet presAssocID="{5B7A5682-61A4-4C62-B807-4C1C1AAA898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B0A960-7739-4520-8749-79AE6E0B248F}" type="pres">
      <dgm:prSet presAssocID="{5B7A5682-61A4-4C62-B807-4C1C1AAA898B}" presName="tile2" presStyleLbl="node1" presStyleIdx="1" presStyleCnt="4"/>
      <dgm:spPr/>
      <dgm:t>
        <a:bodyPr/>
        <a:lstStyle/>
        <a:p>
          <a:endParaRPr lang="ru-RU"/>
        </a:p>
      </dgm:t>
    </dgm:pt>
    <dgm:pt modelId="{0C412C1A-DB49-449D-A2F4-F3BC792A028D}" type="pres">
      <dgm:prSet presAssocID="{5B7A5682-61A4-4C62-B807-4C1C1AAA898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D33AAE-004B-42E7-B573-D648D4C6E0EA}" type="pres">
      <dgm:prSet presAssocID="{5B7A5682-61A4-4C62-B807-4C1C1AAA898B}" presName="tile3" presStyleLbl="node1" presStyleIdx="2" presStyleCnt="4"/>
      <dgm:spPr/>
      <dgm:t>
        <a:bodyPr/>
        <a:lstStyle/>
        <a:p>
          <a:endParaRPr lang="ru-RU"/>
        </a:p>
      </dgm:t>
    </dgm:pt>
    <dgm:pt modelId="{A6D7B5AA-7DC2-4F57-AF6E-83B4102D9A3C}" type="pres">
      <dgm:prSet presAssocID="{5B7A5682-61A4-4C62-B807-4C1C1AAA898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33F7A6-A52E-466A-803C-D75A15806DD9}" type="pres">
      <dgm:prSet presAssocID="{5B7A5682-61A4-4C62-B807-4C1C1AAA898B}" presName="tile4" presStyleLbl="node1" presStyleIdx="3" presStyleCnt="4"/>
      <dgm:spPr/>
      <dgm:t>
        <a:bodyPr/>
        <a:lstStyle/>
        <a:p>
          <a:endParaRPr lang="ru-RU"/>
        </a:p>
      </dgm:t>
    </dgm:pt>
    <dgm:pt modelId="{52384AAF-6EB9-43BD-992A-10A2DCB2C4C7}" type="pres">
      <dgm:prSet presAssocID="{5B7A5682-61A4-4C62-B807-4C1C1AAA898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6F53F8-C92D-4B6C-815A-E3F8A02B3AA7}" type="pres">
      <dgm:prSet presAssocID="{5B7A5682-61A4-4C62-B807-4C1C1AAA898B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F3F417A8-ABDB-432C-92C7-1CD5165493B4}" type="presOf" srcId="{69C4C05F-F072-44EB-B35F-981BA7673462}" destId="{006F53F8-C92D-4B6C-815A-E3F8A02B3AA7}" srcOrd="0" destOrd="0" presId="urn:microsoft.com/office/officeart/2005/8/layout/matrix1"/>
    <dgm:cxn modelId="{70FC275A-CC5F-4A05-AF75-7B31BFB4956A}" srcId="{69C4C05F-F072-44EB-B35F-981BA7673462}" destId="{BD9E4C0A-2D01-4EDF-A223-3FB5E071F493}" srcOrd="0" destOrd="0" parTransId="{C1642205-DED7-4A85-9326-CEF01FAB33F9}" sibTransId="{5C73D3FC-643F-4392-AAB7-587F356E5C49}"/>
    <dgm:cxn modelId="{33ABA97A-6CAB-42BC-933E-2EB648841638}" type="presOf" srcId="{143189FD-E5C7-495B-B824-473E26C3E554}" destId="{F733F7A6-A52E-466A-803C-D75A15806DD9}" srcOrd="0" destOrd="0" presId="urn:microsoft.com/office/officeart/2005/8/layout/matrix1"/>
    <dgm:cxn modelId="{6C3B8588-304C-423C-927A-6688F51F3A72}" srcId="{5B7A5682-61A4-4C62-B807-4C1C1AAA898B}" destId="{69C4C05F-F072-44EB-B35F-981BA7673462}" srcOrd="0" destOrd="0" parTransId="{B77C124D-DF71-4D0C-BD78-8C6AB2A49883}" sibTransId="{1A621940-8149-40BC-84AE-1706EDA1F08B}"/>
    <dgm:cxn modelId="{7F6FF343-006A-4376-AD7E-779F222EC468}" type="presOf" srcId="{5B7A5682-61A4-4C62-B807-4C1C1AAA898B}" destId="{0DB93715-A06E-4BB6-BB43-257CE977DCA1}" srcOrd="0" destOrd="0" presId="urn:microsoft.com/office/officeart/2005/8/layout/matrix1"/>
    <dgm:cxn modelId="{748C9D11-81A4-4277-B7A2-9F0BB5318FB8}" type="presOf" srcId="{A2AC4320-2C0B-46F3-B754-0F8E74378DE3}" destId="{EAB0A960-7739-4520-8749-79AE6E0B248F}" srcOrd="0" destOrd="0" presId="urn:microsoft.com/office/officeart/2005/8/layout/matrix1"/>
    <dgm:cxn modelId="{E6893655-2DE3-4A2F-9249-41BD63764B8B}" type="presOf" srcId="{C23901E2-CA51-41DC-93D2-40D6CBF18557}" destId="{CED33AAE-004B-42E7-B573-D648D4C6E0EA}" srcOrd="0" destOrd="0" presId="urn:microsoft.com/office/officeart/2005/8/layout/matrix1"/>
    <dgm:cxn modelId="{40DFE03F-7D5D-4323-96C8-B5A50B2D7BB6}" type="presOf" srcId="{143189FD-E5C7-495B-B824-473E26C3E554}" destId="{52384AAF-6EB9-43BD-992A-10A2DCB2C4C7}" srcOrd="1" destOrd="0" presId="urn:microsoft.com/office/officeart/2005/8/layout/matrix1"/>
    <dgm:cxn modelId="{CA9BB950-85EF-4F56-ACF3-BA316757F0F1}" type="presOf" srcId="{BD9E4C0A-2D01-4EDF-A223-3FB5E071F493}" destId="{33149DBE-5D35-4B02-A55E-D2E078E1DA3E}" srcOrd="1" destOrd="0" presId="urn:microsoft.com/office/officeart/2005/8/layout/matrix1"/>
    <dgm:cxn modelId="{7D55014B-6DCD-497E-8DBB-0E9D5FAD717D}" srcId="{69C4C05F-F072-44EB-B35F-981BA7673462}" destId="{A2AC4320-2C0B-46F3-B754-0F8E74378DE3}" srcOrd="1" destOrd="0" parTransId="{89649730-D5F8-41F2-9E69-1B30F1DCD2B1}" sibTransId="{DA9DCACD-BF07-4C69-976F-E94D3B2136BD}"/>
    <dgm:cxn modelId="{957C0115-39D7-4BF7-8D4E-82F3A56BABB5}" srcId="{69C4C05F-F072-44EB-B35F-981BA7673462}" destId="{143189FD-E5C7-495B-B824-473E26C3E554}" srcOrd="3" destOrd="0" parTransId="{C3383825-C2BD-45F2-8504-A7A8C11102C6}" sibTransId="{5755CA63-2665-4181-B9A3-AAF29B3539E6}"/>
    <dgm:cxn modelId="{340D872B-5E0D-4E88-AE18-6542C4D29C76}" type="presOf" srcId="{BD9E4C0A-2D01-4EDF-A223-3FB5E071F493}" destId="{D4CC002B-6144-46B1-83FA-E3B81F08219A}" srcOrd="0" destOrd="0" presId="urn:microsoft.com/office/officeart/2005/8/layout/matrix1"/>
    <dgm:cxn modelId="{EA648706-929B-44C5-A8DD-DABFF1F2B3DE}" srcId="{69C4C05F-F072-44EB-B35F-981BA7673462}" destId="{C23901E2-CA51-41DC-93D2-40D6CBF18557}" srcOrd="2" destOrd="0" parTransId="{9C36763F-1E98-480F-B55C-B00B292F9407}" sibTransId="{5604B432-E572-4DF8-ADAA-9A5B479ECBEB}"/>
    <dgm:cxn modelId="{53A8FBCC-5A30-4DEA-8146-AEFDD0251E8D}" type="presOf" srcId="{A2AC4320-2C0B-46F3-B754-0F8E74378DE3}" destId="{0C412C1A-DB49-449D-A2F4-F3BC792A028D}" srcOrd="1" destOrd="0" presId="urn:microsoft.com/office/officeart/2005/8/layout/matrix1"/>
    <dgm:cxn modelId="{477186CB-3A68-46A0-9B56-6D3EB367FA14}" type="presOf" srcId="{C23901E2-CA51-41DC-93D2-40D6CBF18557}" destId="{A6D7B5AA-7DC2-4F57-AF6E-83B4102D9A3C}" srcOrd="1" destOrd="0" presId="urn:microsoft.com/office/officeart/2005/8/layout/matrix1"/>
    <dgm:cxn modelId="{069FBDB3-CE26-4243-89AE-2254C55AEC90}" type="presParOf" srcId="{0DB93715-A06E-4BB6-BB43-257CE977DCA1}" destId="{DF043FA8-71FD-4559-AD84-B6A1F3526ACB}" srcOrd="0" destOrd="0" presId="urn:microsoft.com/office/officeart/2005/8/layout/matrix1"/>
    <dgm:cxn modelId="{988AE9B6-711E-4131-AFCD-9EEED78420B6}" type="presParOf" srcId="{DF043FA8-71FD-4559-AD84-B6A1F3526ACB}" destId="{D4CC002B-6144-46B1-83FA-E3B81F08219A}" srcOrd="0" destOrd="0" presId="urn:microsoft.com/office/officeart/2005/8/layout/matrix1"/>
    <dgm:cxn modelId="{9243B13C-939A-4407-BA44-E320C6A9631F}" type="presParOf" srcId="{DF043FA8-71FD-4559-AD84-B6A1F3526ACB}" destId="{33149DBE-5D35-4B02-A55E-D2E078E1DA3E}" srcOrd="1" destOrd="0" presId="urn:microsoft.com/office/officeart/2005/8/layout/matrix1"/>
    <dgm:cxn modelId="{7D1522C0-C194-479C-9932-E7F4B838897D}" type="presParOf" srcId="{DF043FA8-71FD-4559-AD84-B6A1F3526ACB}" destId="{EAB0A960-7739-4520-8749-79AE6E0B248F}" srcOrd="2" destOrd="0" presId="urn:microsoft.com/office/officeart/2005/8/layout/matrix1"/>
    <dgm:cxn modelId="{53BC340B-E3D1-414F-A382-042C7756A1A1}" type="presParOf" srcId="{DF043FA8-71FD-4559-AD84-B6A1F3526ACB}" destId="{0C412C1A-DB49-449D-A2F4-F3BC792A028D}" srcOrd="3" destOrd="0" presId="urn:microsoft.com/office/officeart/2005/8/layout/matrix1"/>
    <dgm:cxn modelId="{F59C5BB3-C157-44BC-8B73-82E1090F1F75}" type="presParOf" srcId="{DF043FA8-71FD-4559-AD84-B6A1F3526ACB}" destId="{CED33AAE-004B-42E7-B573-D648D4C6E0EA}" srcOrd="4" destOrd="0" presId="urn:microsoft.com/office/officeart/2005/8/layout/matrix1"/>
    <dgm:cxn modelId="{B4B63DE3-F085-4DC7-8B38-ABC32D1BD358}" type="presParOf" srcId="{DF043FA8-71FD-4559-AD84-B6A1F3526ACB}" destId="{A6D7B5AA-7DC2-4F57-AF6E-83B4102D9A3C}" srcOrd="5" destOrd="0" presId="urn:microsoft.com/office/officeart/2005/8/layout/matrix1"/>
    <dgm:cxn modelId="{1614693C-8F6C-4C32-B158-E16E27270942}" type="presParOf" srcId="{DF043FA8-71FD-4559-AD84-B6A1F3526ACB}" destId="{F733F7A6-A52E-466A-803C-D75A15806DD9}" srcOrd="6" destOrd="0" presId="urn:microsoft.com/office/officeart/2005/8/layout/matrix1"/>
    <dgm:cxn modelId="{D89AC112-0F60-49F6-9B18-F4D311F89274}" type="presParOf" srcId="{DF043FA8-71FD-4559-AD84-B6A1F3526ACB}" destId="{52384AAF-6EB9-43BD-992A-10A2DCB2C4C7}" srcOrd="7" destOrd="0" presId="urn:microsoft.com/office/officeart/2005/8/layout/matrix1"/>
    <dgm:cxn modelId="{B4836588-1083-4A68-98FB-86A5CF02EB28}" type="presParOf" srcId="{0DB93715-A06E-4BB6-BB43-257CE977DCA1}" destId="{006F53F8-C92D-4B6C-815A-E3F8A02B3AA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DF9746-0D26-4B43-8195-E550C14BA811}">
      <dsp:nvSpPr>
        <dsp:cNvPr id="0" name=""/>
        <dsp:cNvSpPr/>
      </dsp:nvSpPr>
      <dsp:spPr>
        <a:xfrm>
          <a:off x="1213115" y="-19276"/>
          <a:ext cx="3153167" cy="2591855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телесные (соматические) нарушения (опорно-двигательный аппарат, хронические заболевания)</a:t>
          </a:r>
        </a:p>
      </dsp:txBody>
      <dsp:txXfrm>
        <a:off x="1213115" y="-19276"/>
        <a:ext cx="3153167" cy="2591855"/>
      </dsp:txXfrm>
    </dsp:sp>
    <dsp:sp modelId="{212AC941-62FA-401D-973F-8B0E76A14DA0}">
      <dsp:nvSpPr>
        <dsp:cNvPr id="0" name=""/>
        <dsp:cNvSpPr/>
      </dsp:nvSpPr>
      <dsp:spPr>
        <a:xfrm>
          <a:off x="2517508" y="1670793"/>
          <a:ext cx="3212521" cy="2668963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нарушения деятельности мозга (умственная отсталость, нарушения движений, психические и речевые нарушения)</a:t>
          </a:r>
        </a:p>
      </dsp:txBody>
      <dsp:txXfrm>
        <a:off x="2517508" y="1670793"/>
        <a:ext cx="3212521" cy="2668963"/>
      </dsp:txXfrm>
    </dsp:sp>
    <dsp:sp modelId="{2E54AD34-1DB3-4F99-80F4-83BC7E374FA7}">
      <dsp:nvSpPr>
        <dsp:cNvPr id="0" name=""/>
        <dsp:cNvSpPr/>
      </dsp:nvSpPr>
      <dsp:spPr>
        <a:xfrm>
          <a:off x="4253092" y="301750"/>
          <a:ext cx="2406339" cy="1949801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сенсорные нарушения (слух, зрение)</a:t>
          </a:r>
        </a:p>
      </dsp:txBody>
      <dsp:txXfrm>
        <a:off x="4253092" y="301750"/>
        <a:ext cx="2406339" cy="194980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ings+Icon">
  <dgm:title val="Связанные кольца"/>
  <dgm:desc val="Служит для отображения перекрывающихся или взаимосвязанных идей и понятий. В круге помещается семь строк текста уровня 1. Остальной текст не отображается, но его можно использовать, если выбрать другой макет. "/>
  <dgm:catLst>
    <dgm:cat type="relationship" pri="32000"/>
    <dgm:cat type="officeonline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0"/>
        <dgm:pt modelId="20"/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/>
        <dgm:pt modelId="20"/>
        <dgm:pt modelId="30"/>
        <dgm:pt modelId="40"/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2" destOrd="0"/>
      </dgm:cxnLst>
      <dgm:bg/>
      <dgm:whole/>
    </dgm:dataModel>
  </dgm:clrData>
  <dgm:layoutNode name="Name0">
    <dgm:varLst>
      <dgm:chMax val="7"/>
      <dgm:dir/>
      <dgm:resizeHandles val="exact"/>
    </dgm:varLst>
    <dgm:choose name="Name1">
      <dgm:if name="Name2" axis="ch" ptType="node" func="cnt" op="lt" val="1">
        <dgm:alg type="composite"/>
        <dgm:shape xmlns:r="http://schemas.openxmlformats.org/officeDocument/2006/relationships" r:blip="">
          <dgm:adjLst/>
        </dgm:shape>
        <dgm:presOf/>
        <dgm:constrLst/>
        <dgm:ruleLst/>
      </dgm:if>
      <dgm:if name="Name3" axis="ch" ptType="node" func="cnt" op="equ" val="1">
        <dgm:alg type="composite">
          <dgm:param type="ar" val="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/>
          <dgm:constr type="h" for="ch" forName="ellipse1" refType="h"/>
        </dgm:constrLst>
      </dgm:if>
      <dgm:if name="Name4" axis="ch" ptType="node" func="cnt" op="equ" val="2">
        <dgm:alg type="composite">
          <dgm:param type="ar" val="0.908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6602"/>
          <dgm:constr type="h" for="ch" forName="ellipse1" refType="h" fact="0.5999"/>
          <dgm:constr type="l" for="ch" forName="ellipse2" refType="w" fact="0.3398"/>
          <dgm:constr type="t" for="ch" forName="ellipse2" refType="h" fact="0.4001"/>
          <dgm:constr type="w" for="ch" forName="ellipse2" refType="w" fact="0.6602"/>
          <dgm:constr type="h" for="ch" forName="ellipse2" refType="h" fact="0.5999"/>
        </dgm:constrLst>
      </dgm:if>
      <dgm:if name="Name5" axis="ch" ptType="node" func="cnt" op="equ" val="3">
        <dgm:alg type="composite">
          <dgm:param type="ar" val="1.2171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4929"/>
          <dgm:constr type="h" for="ch" forName="ellipse1" refType="h" fact="0.5999"/>
          <dgm:constr type="l" for="ch" forName="ellipse2" refType="w" fact="0.2537"/>
          <dgm:constr type="t" for="ch" forName="ellipse2" refType="h" fact="0.4001"/>
          <dgm:constr type="w" for="ch" forName="ellipse2" refType="w" fact="0.4929"/>
          <dgm:constr type="h" for="ch" forName="ellipse2" refType="h" fact="0.5999"/>
          <dgm:constr type="l" for="ch" forName="ellipse3" refType="w" fact="0.5071"/>
          <dgm:constr type="t" for="ch" forName="ellipse3" refType="h" fact="0"/>
          <dgm:constr type="w" for="ch" forName="ellipse3" refType="w" fact="0.4929"/>
          <dgm:constr type="h" for="ch" forName="ellipse3" refType="h" fact="0.5999"/>
        </dgm:constrLst>
      </dgm:if>
      <dgm:if name="Name6" axis="ch" ptType="node" func="cnt" op="equ" val="4">
        <dgm:alg type="composite">
          <dgm:param type="ar" val="1.5255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932"/>
          <dgm:constr type="h" for="ch" forName="ellipse1" refType="h" fact="0.5999"/>
          <dgm:constr type="l" for="ch" forName="ellipse2" refType="w" fact="0.2023"/>
          <dgm:constr type="t" for="ch" forName="ellipse2" refType="h" fact="0.4001"/>
          <dgm:constr type="w" for="ch" forName="ellipse2" refType="w" fact="0.3932"/>
          <dgm:constr type="h" for="ch" forName="ellipse2" refType="h" fact="0.5999"/>
          <dgm:constr type="l" for="ch" forName="ellipse3" refType="w" fact="0.4045"/>
          <dgm:constr type="t" for="ch" forName="ellipse3" refType="h" fact="0"/>
          <dgm:constr type="w" for="ch" forName="ellipse3" refType="w" fact="0.3932"/>
          <dgm:constr type="h" for="ch" forName="ellipse3" refType="h" fact="0.5999"/>
          <dgm:constr type="l" for="ch" forName="ellipse4" refType="w" fact="0.6068"/>
          <dgm:constr type="t" for="ch" forName="ellipse4" refType="h" fact="0.4001"/>
          <dgm:constr type="w" for="ch" forName="ellipse4" refType="w" fact="0.3932"/>
          <dgm:constr type="h" for="ch" forName="ellipse4" refType="h" fact="0.5999"/>
        </dgm:constrLst>
      </dgm:if>
      <dgm:if name="Name7" axis="ch" ptType="node" func="cnt" op="equ" val="5">
        <dgm:alg type="composite">
          <dgm:param type="ar" val="1.834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3271"/>
          <dgm:constr type="h" for="ch" forName="ellipse1" refType="h" fact="0.5999"/>
          <dgm:constr type="l" for="ch" forName="ellipse2" refType="w" fact="0.1682"/>
          <dgm:constr type="t" for="ch" forName="ellipse2" refType="h" fact="0.4001"/>
          <dgm:constr type="w" for="ch" forName="ellipse2" refType="w" fact="0.3271"/>
          <dgm:constr type="h" for="ch" forName="ellipse2" refType="h" fact="0.5999"/>
          <dgm:constr type="l" for="ch" forName="ellipse3" refType="w" fact="0.3365"/>
          <dgm:constr type="t" for="ch" forName="ellipse3" refType="h" fact="0"/>
          <dgm:constr type="w" for="ch" forName="ellipse3" refType="w" fact="0.3271"/>
          <dgm:constr type="h" for="ch" forName="ellipse3" refType="h" fact="0.5999"/>
          <dgm:constr type="l" for="ch" forName="ellipse4" refType="w" fact="0.5047"/>
          <dgm:constr type="t" for="ch" forName="ellipse4" refType="h" fact="0.4001"/>
          <dgm:constr type="w" for="ch" forName="ellipse4" refType="w" fact="0.3271"/>
          <dgm:constr type="h" for="ch" forName="ellipse4" refType="h" fact="0.5999"/>
          <dgm:constr type="l" for="ch" forName="ellipse5" refType="w" fact="0.6729"/>
          <dgm:constr type="t" for="ch" forName="ellipse5" refType="h" fact="0"/>
          <dgm:constr type="w" for="ch" forName="ellipse5" refType="w" fact="0.3271"/>
          <dgm:constr type="h" for="ch" forName="ellipse5" refType="h" fact="0.5999"/>
        </dgm:constrLst>
      </dgm:if>
      <dgm:if name="Name8" axis="ch" ptType="node" func="cnt" op="equ" val="6">
        <dgm:alg type="composite">
          <dgm:param type="ar" val="2.1873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78"/>
          <dgm:constr type="h" for="ch" forName="ellipse1" refType="h" fact="0.6081"/>
          <dgm:constr type="l" for="ch" forName="ellipse2" refType="w" fact="0.1444"/>
          <dgm:constr type="t" for="ch" forName="ellipse2" refType="h" fact="0.3919"/>
          <dgm:constr type="w" for="ch" forName="ellipse2" refType="w" fact="0.278"/>
          <dgm:constr type="h" for="ch" forName="ellipse2" refType="h" fact="0.6081"/>
          <dgm:constr type="l" for="ch" forName="ellipse3" refType="w" fact="0.2888"/>
          <dgm:constr type="t" for="ch" forName="ellipse3" refType="h" fact="0"/>
          <dgm:constr type="w" for="ch" forName="ellipse3" refType="w" fact="0.278"/>
          <dgm:constr type="h" for="ch" forName="ellipse3" refType="h" fact="0.6081"/>
          <dgm:constr type="l" for="ch" forName="ellipse4" refType="w" fact="0.4332"/>
          <dgm:constr type="t" for="ch" forName="ellipse4" refType="h" fact="0.3919"/>
          <dgm:constr type="w" for="ch" forName="ellipse4" refType="w" fact="0.278"/>
          <dgm:constr type="h" for="ch" forName="ellipse4" refType="h" fact="0.6081"/>
          <dgm:constr type="l" for="ch" forName="ellipse5" refType="w" fact="0.5776"/>
          <dgm:constr type="t" for="ch" forName="ellipse5" refType="h" fact="0"/>
          <dgm:constr type="w" for="ch" forName="ellipse5" refType="w" fact="0.278"/>
          <dgm:constr type="h" for="ch" forName="ellipse5" refType="h" fact="0.6081"/>
          <dgm:constr type="l" for="ch" forName="ellipse6" refType="w" fact="0.722"/>
          <dgm:constr type="t" for="ch" forName="ellipse6" refType="h" fact="0.3919"/>
          <dgm:constr type="w" for="ch" forName="ellipse6" refType="w" fact="0.278"/>
          <dgm:constr type="h" for="ch" forName="ellipse6" refType="h" fact="0.6081"/>
        </dgm:constrLst>
      </dgm:if>
      <dgm:else name="Name9">
        <dgm:alg type="composite">
          <dgm:param type="ar" val="2.3466"/>
        </dgm:alg>
        <dgm:shape xmlns:r="http://schemas.openxmlformats.org/officeDocument/2006/relationships" r:blip="">
          <dgm:adjLst/>
        </dgm:shape>
        <dgm:presOf/>
        <dgm:constrLst>
          <dgm:constr type="primFontSz" for="des" ptType="node" op="equ" val="65"/>
          <dgm:constr type="l" for="ch" forName="ellipse1" refType="w" fact="0"/>
          <dgm:constr type="t" for="ch" forName="ellipse1" refType="h" fact="0"/>
          <dgm:constr type="w" for="ch" forName="ellipse1" refType="w" fact="0.2455"/>
          <dgm:constr type="h" for="ch" forName="ellipse1" refType="h" fact="0.5761"/>
          <dgm:constr type="l" for="ch" forName="ellipse2" refType="w" fact="0.1257"/>
          <dgm:constr type="t" for="ch" forName="ellipse2" refType="h" fact="0.4239"/>
          <dgm:constr type="w" for="ch" forName="ellipse2" refType="w" fact="0.2455"/>
          <dgm:constr type="h" for="ch" forName="ellipse2" refType="h" fact="0.5761"/>
          <dgm:constr type="l" for="ch" forName="ellipse3" refType="w" fact="0.2515"/>
          <dgm:constr type="t" for="ch" forName="ellipse3" refType="h" fact="0"/>
          <dgm:constr type="w" for="ch" forName="ellipse3" refType="w" fact="0.2455"/>
          <dgm:constr type="h" for="ch" forName="ellipse3" refType="h" fact="0.5761"/>
          <dgm:constr type="l" for="ch" forName="ellipse4" refType="w" fact="0.3772"/>
          <dgm:constr type="t" for="ch" forName="ellipse4" refType="h" fact="0.4239"/>
          <dgm:constr type="w" for="ch" forName="ellipse4" refType="w" fact="0.2455"/>
          <dgm:constr type="h" for="ch" forName="ellipse4" refType="h" fact="0.5761"/>
          <dgm:constr type="l" for="ch" forName="ellipse5" refType="w" fact="0.503"/>
          <dgm:constr type="t" for="ch" forName="ellipse5" refType="h" fact="0"/>
          <dgm:constr type="w" for="ch" forName="ellipse5" refType="w" fact="0.2455"/>
          <dgm:constr type="h" for="ch" forName="ellipse5" refType="h" fact="0.5761"/>
          <dgm:constr type="l" for="ch" forName="ellipse6" refType="w" fact="0.6287"/>
          <dgm:constr type="t" for="ch" forName="ellipse6" refType="h" fact="0.4239"/>
          <dgm:constr type="w" for="ch" forName="ellipse6" refType="w" fact="0.2455"/>
          <dgm:constr type="h" for="ch" forName="ellipse6" refType="h" fact="0.5761"/>
          <dgm:constr type="l" for="ch" forName="ellipse7" refType="w" fact="0.7545"/>
          <dgm:constr type="t" for="ch" forName="ellipse7" refType="h" fact="0"/>
          <dgm:constr type="w" for="ch" forName="ellipse7" refType="w" fact="0.2455"/>
          <dgm:constr type="h" for="ch" forName="ellipse7" refType="h" fact="0.5761"/>
        </dgm:constrLst>
      </dgm:else>
    </dgm:choose>
    <dgm:choose name="Name10">
      <dgm:if name="Name11" axis="ch" ptType="node" func="cnt" op="gte" val="1">
        <dgm:layoutNode name="ellipse1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12">
            <dgm:if name="Name13" func="var" arg="dir" op="equ" val="norm">
              <dgm:presOf axis="ch desOrSelf" ptType="node node" st="1 1" cnt="1 0"/>
            </dgm:if>
            <dgm:else name="Name14">
              <dgm:choose name="Name15">
                <dgm:if name="Name16" axis="ch" ptType="node" func="cnt" op="equ" val="1">
                  <dgm:presOf axis="ch desOrSelf" ptType="node node" st="1 1" cnt="1 0"/>
                </dgm:if>
                <dgm:if name="Name17" axis="ch" ptType="node" func="cnt" op="equ" val="2">
                  <dgm:presOf axis="ch desOrSelf" ptType="node node" st="2 1" cnt="1 0"/>
                </dgm:if>
                <dgm:if name="Name18" axis="ch" ptType="node" func="cnt" op="equ" val="3">
                  <dgm:presOf axis="ch desOrSelf" ptType="node node" st="3 1" cnt="1 0"/>
                </dgm:if>
                <dgm:if name="Name19" axis="ch" ptType="node" func="cnt" op="equ" val="4">
                  <dgm:presOf axis="ch desOrSelf" ptType="node node" st="4 1" cnt="1 0"/>
                </dgm:if>
                <dgm:if name="Name20" axis="ch" ptType="node" func="cnt" op="equ" val="5">
                  <dgm:presOf axis="ch desOrSelf" ptType="node node" st="5 1" cnt="1 0"/>
                </dgm:if>
                <dgm:if name="Name21" axis="ch" ptType="node" func="cnt" op="equ" val="6">
                  <dgm:presOf axis="ch desOrSelf" ptType="node node" st="6 1" cnt="1 0"/>
                </dgm:if>
                <dgm:if name="Name22" axis="ch" ptType="node" func="cnt" op="gte" val="7">
                  <dgm:presOf axis="ch desOrSelf" ptType="node node" st="7 1" cnt="1 0"/>
                </dgm:if>
                <dgm:else name="Name2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24"/>
    </dgm:choose>
    <dgm:choose name="Name25">
      <dgm:if name="Name26" axis="ch" ptType="node" func="cnt" op="gte" val="2">
        <dgm:layoutNode name="ellipse2" styleLbl="vennNode1">
          <dgm:varLst>
            <dgm:bulletEnabled val="1"/>
          </dgm:varLst>
          <dgm:alg type="tx"/>
          <dgm:choose name="Name27">
            <dgm:if name="Name2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2 1" cnt="1 0"/>
            </dgm:if>
            <dgm:else name="Name29">
              <dgm:shape xmlns:r="http://schemas.openxmlformats.org/officeDocument/2006/relationships" type="ellipse" r:blip="" zOrderOff="-2">
                <dgm:adjLst/>
              </dgm:shape>
              <dgm:choose name="Name30">
                <dgm:if name="Name31" axis="ch" ptType="node" func="cnt" op="equ" val="2">
                  <dgm:presOf axis="ch desOrSelf" ptType="node node" st="1 1" cnt="1 0"/>
                </dgm:if>
                <dgm:if name="Name32" axis="ch" ptType="node" func="cnt" op="equ" val="3">
                  <dgm:presOf axis="ch desOrSelf" ptType="node node" st="2 1" cnt="1 0"/>
                </dgm:if>
                <dgm:if name="Name33" axis="ch" ptType="node" func="cnt" op="equ" val="4">
                  <dgm:presOf axis="ch desOrSelf" ptType="node node" st="3 1" cnt="1 0"/>
                </dgm:if>
                <dgm:if name="Name34" axis="ch" ptType="node" func="cnt" op="equ" val="5">
                  <dgm:presOf axis="ch desOrSelf" ptType="node node" st="4 1" cnt="1 0"/>
                </dgm:if>
                <dgm:if name="Name35" axis="ch" ptType="node" func="cnt" op="equ" val="6">
                  <dgm:presOf axis="ch desOrSelf" ptType="node node" st="5 1" cnt="1 0"/>
                </dgm:if>
                <dgm:if name="Name36" axis="ch" ptType="node" func="cnt" op="gte" val="7">
                  <dgm:presOf axis="ch desOrSelf" ptType="node node" st="6 1" cnt="1 0"/>
                </dgm:if>
                <dgm:else name="Name37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  <dgm:choose name="Name39">
      <dgm:if name="Name40" axis="ch" ptType="node" func="cnt" op="gte" val="3">
        <dgm:layoutNode name="ellipse3" styleLbl="vennNode1">
          <dgm:varLst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choose name="Name41">
            <dgm:if name="Name42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3 1" cnt="1 0"/>
            </dgm:if>
            <dgm:else name="Name43">
              <dgm:shape xmlns:r="http://schemas.openxmlformats.org/officeDocument/2006/relationships" type="ellipse" r:blip="" zOrderOff="-4">
                <dgm:adjLst/>
              </dgm:shape>
              <dgm:choose name="Name44">
                <dgm:if name="Name45" axis="ch" ptType="node" func="cnt" op="equ" val="3">
                  <dgm:presOf axis="ch desOrSelf" ptType="node node" st="1 1" cnt="1 0"/>
                </dgm:if>
                <dgm:if name="Name46" axis="ch" ptType="node" func="cnt" op="equ" val="4">
                  <dgm:presOf axis="ch desOrSelf" ptType="node node" st="2 1" cnt="1 0"/>
                </dgm:if>
                <dgm:if name="Name47" axis="ch" ptType="node" func="cnt" op="equ" val="5">
                  <dgm:presOf axis="ch desOrSelf" ptType="node node" st="3 1" cnt="1 0"/>
                </dgm:if>
                <dgm:if name="Name48" axis="ch" ptType="node" func="cnt" op="equ" val="6">
                  <dgm:presOf axis="ch desOrSelf" ptType="node node" st="4 1" cnt="1 0"/>
                </dgm:if>
                <dgm:if name="Name49" axis="ch" ptType="node" func="cnt" op="gte" val="7">
                  <dgm:presOf axis="ch desOrSelf" ptType="node node" st="5 1" cnt="1 0"/>
                </dgm:if>
                <dgm:else name="Name50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1"/>
    </dgm:choose>
    <dgm:choose name="Name52">
      <dgm:if name="Name53" axis="ch" ptType="node" func="cnt" op="gte" val="4">
        <dgm:layoutNode name="ellipse4" styleLbl="vennNode1">
          <dgm:varLst>
            <dgm:bulletEnabled val="1"/>
          </dgm:varLst>
          <dgm:alg type="tx"/>
          <dgm:choose name="Name54">
            <dgm:if name="Name55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4 1" cnt="1 0"/>
            </dgm:if>
            <dgm:else name="Name56">
              <dgm:shape xmlns:r="http://schemas.openxmlformats.org/officeDocument/2006/relationships" type="ellipse" r:blip="" zOrderOff="-6">
                <dgm:adjLst/>
              </dgm:shape>
              <dgm:choose name="Name57">
                <dgm:if name="Name58" axis="ch" ptType="node" func="cnt" op="equ" val="4">
                  <dgm:presOf axis="ch desOrSelf" ptType="node node" st="1 1" cnt="1 0"/>
                </dgm:if>
                <dgm:if name="Name59" axis="ch" ptType="node" func="cnt" op="equ" val="5">
                  <dgm:presOf axis="ch desOrSelf" ptType="node node" st="2 1" cnt="1 0"/>
                </dgm:if>
                <dgm:if name="Name60" axis="ch" ptType="node" func="cnt" op="equ" val="6">
                  <dgm:presOf axis="ch desOrSelf" ptType="node node" st="3 1" cnt="1 0"/>
                </dgm:if>
                <dgm:if name="Name61" axis="ch" ptType="node" func="cnt" op="gte" val="7">
                  <dgm:presOf axis="ch desOrSelf" ptType="node node" st="4 1" cnt="1 0"/>
                </dgm:if>
                <dgm:else name="Name62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63"/>
    </dgm:choose>
    <dgm:choose name="Name64">
      <dgm:if name="Name65" axis="ch" ptType="node" func="cnt" op="gte" val="5">
        <dgm:layoutNode name="ellipse5" styleLbl="vennNode1">
          <dgm:varLst>
            <dgm:bulletEnabled val="1"/>
          </dgm:varLst>
          <dgm:alg type="tx"/>
          <dgm:choose name="Name66">
            <dgm:if name="Name67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5 1" cnt="1 0"/>
            </dgm:if>
            <dgm:else name="Name68">
              <dgm:shape xmlns:r="http://schemas.openxmlformats.org/officeDocument/2006/relationships" type="ellipse" r:blip="" zOrderOff="-8">
                <dgm:adjLst/>
              </dgm:shape>
              <dgm:choose name="Name69">
                <dgm:if name="Name70" axis="ch" ptType="node" func="cnt" op="equ" val="5">
                  <dgm:presOf axis="ch desOrSelf" ptType="node node" st="1 1" cnt="1 0"/>
                </dgm:if>
                <dgm:if name="Name71" axis="ch" ptType="node" func="cnt" op="equ" val="6">
                  <dgm:presOf axis="ch desOrSelf" ptType="node node" st="2 1" cnt="1 0"/>
                </dgm:if>
                <dgm:if name="Name72" axis="ch" ptType="node" func="cnt" op="gte" val="7">
                  <dgm:presOf axis="ch desOrSelf" ptType="node node" st="3 1" cnt="1 0"/>
                </dgm:if>
                <dgm:else name="Name7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74"/>
    </dgm:choose>
    <dgm:choose name="Name75">
      <dgm:if name="Name76" axis="ch" ptType="node" func="cnt" op="gte" val="6">
        <dgm:layoutNode name="ellipse6" styleLbl="vennNode1">
          <dgm:varLst>
            <dgm:bulletEnabled val="1"/>
          </dgm:varLst>
          <dgm:alg type="tx"/>
          <dgm:choose name="Name77">
            <dgm:if name="Name7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6 1" cnt="1 0"/>
            </dgm:if>
            <dgm:else name="Name79">
              <dgm:shape xmlns:r="http://schemas.openxmlformats.org/officeDocument/2006/relationships" type="ellipse" r:blip="" zOrderOff="-10">
                <dgm:adjLst/>
              </dgm:shape>
              <dgm:choose name="Name80">
                <dgm:if name="Name81" axis="ch" ptType="node" func="cnt" op="equ" val="6">
                  <dgm:presOf axis="ch desOrSelf" ptType="node node" st="1 1" cnt="1 0"/>
                </dgm:if>
                <dgm:if name="Name82" axis="ch" ptType="node" func="cnt" op="gte" val="7">
                  <dgm:presOf axis="ch desOrSelf" ptType="node node" st="2 1" cnt="1 0"/>
                </dgm:if>
                <dgm:else name="Name83"/>
              </dgm:choose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84"/>
    </dgm:choose>
    <dgm:choose name="Name85">
      <dgm:if name="Name86" axis="ch" ptType="node" func="cnt" op="gte" val="7">
        <dgm:layoutNode name="ellipse7" styleLbl="vennNode1">
          <dgm:varLst>
            <dgm:bulletEnabled val="1"/>
          </dgm:varLst>
          <dgm:alg type="tx"/>
          <dgm:choose name="Name87">
            <dgm:if name="Name88" func="var" arg="dir" op="equ" val="norm">
              <dgm:shape xmlns:r="http://schemas.openxmlformats.org/officeDocument/2006/relationships" type="ellipse" r:blip="">
                <dgm:adjLst/>
              </dgm:shape>
              <dgm:presOf axis="ch desOrSelf" ptType="node node" st="7 1" cnt="1 0"/>
            </dgm:if>
            <dgm:else name="Name89">
              <dgm:shape xmlns:r="http://schemas.openxmlformats.org/officeDocument/2006/relationships" type="ellipse" r:blip="" zOrderOff="-12">
                <dgm:adjLst/>
              </dgm:shape>
              <dgm:presOf axis="ch desOrSelf" ptType="node node" st="1 1" cnt="1 0"/>
            </dgm:else>
          </dgm:choose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9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8CAC4B-023E-421B-B39A-5F195FD1875A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784B1-BE92-413F-B081-89C13F0144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51922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784B1-BE92-413F-B081-89C13F0144CF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27739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784B1-BE92-413F-B081-89C13F0144CF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19365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784B1-BE92-413F-B081-89C13F0144CF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72520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784B1-BE92-413F-B081-89C13F0144CF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194641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3784B1-BE92-413F-B081-89C13F0144CF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56228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12.02.2020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fectologiya.pro/list/nishheva_nataliya_valentinovna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hyperlink" Target="https://www.google.com/url?sa=i&amp;url=https://www.defectologiya.pro/list/nishheva_nataliya_valentinovna/&amp;psig=AOvVaw3Pt_W-rRlQ-1973gNCTc6J&amp;ust=1581446160413000&amp;source=images&amp;cd=vfe&amp;ved=0CA0QjhxqFwoTCMCI3ZzQx-cCFQAAAAAdAAAAABAF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42399586"/>
              </p:ext>
            </p:extLst>
          </p:nvPr>
        </p:nvGraphicFramePr>
        <p:xfrm>
          <a:off x="395536" y="260649"/>
          <a:ext cx="8496943" cy="605368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5044869"/>
                <a:gridCol w="3452074"/>
              </a:tblGrid>
              <a:tr h="3706727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</a:rPr>
                        <a:t>Министерство образования и науки Российской Федерации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</a:rPr>
                        <a:t>Федеральное государственное бюджетное образовательное учреждение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</a:rPr>
                        <a:t>высшего образования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</a:rPr>
                        <a:t>ПСКОВСКИЙ ГОСУДАРСТВЕННЫЙ </a:t>
                      </a:r>
                      <a:r>
                        <a:rPr lang="ru-RU" sz="1200" dirty="0" smtClean="0">
                          <a:solidFill>
                            <a:schemeClr val="bg1"/>
                          </a:solidFill>
                          <a:effectLst/>
                        </a:rPr>
                        <a:t>УНИВЕРСИТЕТ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</a:rPr>
                        <a:t>Факультет образовательных технологий и дизайна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</a:rPr>
                        <a:t>Кафедра педагогики и психологии начального и дошкольного образования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 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dirty="0">
                          <a:solidFill>
                            <a:schemeClr val="bg1"/>
                          </a:solidFill>
                          <a:effectLst/>
                        </a:rPr>
                        <a:t>ВЫПУСКНАЯ КВАЛИФИКАЦИОННАЯ </a:t>
                      </a:r>
                      <a:r>
                        <a:rPr lang="ru-RU" sz="1600" b="0" i="0" dirty="0" smtClean="0">
                          <a:solidFill>
                            <a:schemeClr val="bg1"/>
                          </a:solidFill>
                          <a:effectLst/>
                        </a:rPr>
                        <a:t>РАБОТА</a:t>
                      </a:r>
                      <a:endParaRPr lang="ru-RU" sz="1800" b="0" i="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 smtClean="0">
                          <a:solidFill>
                            <a:schemeClr val="bg1"/>
                          </a:solidFill>
                          <a:effectLst/>
                        </a:rPr>
                        <a:t>ФОРМИРОВАНИЕ КУЛЬТУРНО-ГИГИЕНИЧЕСКИХ НАВЫКОВ И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i="1" dirty="0" smtClean="0">
                          <a:solidFill>
                            <a:schemeClr val="bg1"/>
                          </a:solidFill>
                          <a:effectLst/>
                        </a:rPr>
                        <a:t>САМООБСЛУЖИВАНИЯ У ДЕТЕЙ ДОШКОЛЬНОГО ВОЗРАСТА С ОГРАНИЧЕННЫМИ ВОЗМОЖНОСТЯМИ ЗДОРОВЬЯ</a:t>
                      </a:r>
                      <a:endParaRPr lang="ru-RU" sz="2000" b="1" i="1" dirty="0" smtClean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41396" marR="4139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55195" marR="55195" marT="27597" marB="2759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39269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Выполнила: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396" marR="41396" marT="0" marB="0">
                    <a:lnT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</a:rPr>
                        <a:t>Макаренковой Юлии Анатольевны, 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студентка 4 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</a:rPr>
                        <a:t>курса, </a:t>
                      </a: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направление «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</a:rPr>
                        <a:t>Психолого-педагогическое</a:t>
                      </a:r>
                      <a:r>
                        <a:rPr lang="ru-RU" sz="1400" baseline="0" dirty="0" smtClean="0">
                          <a:solidFill>
                            <a:schemeClr val="bg1"/>
                          </a:solidFill>
                          <a:effectLst/>
                        </a:rPr>
                        <a:t> образование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</a:rPr>
                        <a:t>», </a:t>
                      </a: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профиль 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</a:rPr>
                        <a:t>«Психология и педагогика дошкольного образования»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396" marR="41396" marT="0" marB="0">
                    <a:lnT>
                      <a:noFill/>
                    </a:lnT>
                  </a:tcPr>
                </a:tc>
              </a:tr>
              <a:tr h="124712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Руководитель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</a:rPr>
                        <a:t>:</a:t>
                      </a: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/>
                        </a:rPr>
                        <a:t>                                                                           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1396" marR="4139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bg1"/>
                          </a:solidFill>
                          <a:effectLst/>
                        </a:rPr>
                        <a:t>Михайлова Арина Евгеньевна, кандидат педагогических наук, доцент кафедры педагогики и психологии начального и дошкольного образования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396" marR="4139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27383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356593"/>
            <a:ext cx="81369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C000"/>
                </a:solidFill>
              </a:rPr>
              <a:t>Условия успешного формирования навыков самообслуживания по Федину Н.В.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2405756904"/>
              </p:ext>
            </p:extLst>
          </p:nvPr>
        </p:nvGraphicFramePr>
        <p:xfrm>
          <a:off x="1331640" y="1484784"/>
          <a:ext cx="6624736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53007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18711"/>
            <a:ext cx="8712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rgbClr val="FFC000"/>
                </a:solidFill>
              </a:rPr>
              <a:t>База, задачи,  методы </a:t>
            </a:r>
            <a:r>
              <a:rPr lang="ru-RU" sz="2400" b="1" i="1" dirty="0" smtClean="0">
                <a:solidFill>
                  <a:srgbClr val="FFC000"/>
                </a:solidFill>
              </a:rPr>
              <a:t>исследования</a:t>
            </a:r>
            <a:endParaRPr lang="ru-RU" sz="2400" dirty="0">
              <a:solidFill>
                <a:srgbClr val="FFC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12719" y="1339606"/>
            <a:ext cx="57241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Опытно – экспериментальная работа проходила </a:t>
            </a:r>
            <a:r>
              <a:rPr lang="ru-RU" dirty="0" smtClean="0"/>
              <a:t>в период  </a:t>
            </a:r>
            <a:r>
              <a:rPr lang="ru-RU" dirty="0"/>
              <a:t>с октября 2018 г по ноябрь 2019г  на базе: </a:t>
            </a:r>
            <a:r>
              <a:rPr lang="ru-RU" dirty="0" smtClean="0"/>
              <a:t>МБДОУ </a:t>
            </a:r>
            <a:r>
              <a:rPr lang="ru-RU" dirty="0"/>
              <a:t>«Детский сад компенсирующего вида № 17».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61" y="980728"/>
            <a:ext cx="2967258" cy="1785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1" y="2960651"/>
            <a:ext cx="8757335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/>
              <a:t>Индивидуальная программа (маршрут) выстраивается в нескольких </a:t>
            </a:r>
            <a:r>
              <a:rPr lang="ru-RU" b="1" u="sng" dirty="0" smtClean="0"/>
              <a:t>направлениях:</a:t>
            </a:r>
          </a:p>
          <a:p>
            <a:endParaRPr lang="ru-RU" dirty="0" smtClean="0">
              <a:latin typeface="Times New Roman"/>
              <a:ea typeface="Times New Roman"/>
            </a:endParaRPr>
          </a:p>
          <a:p>
            <a:r>
              <a:rPr lang="ru-RU" sz="1400" dirty="0" smtClean="0">
                <a:latin typeface="Times New Roman"/>
                <a:ea typeface="Times New Roman"/>
              </a:rPr>
              <a:t>1. Развитие </a:t>
            </a:r>
            <a:r>
              <a:rPr lang="ru-RU" sz="1400" dirty="0">
                <a:latin typeface="Times New Roman"/>
                <a:ea typeface="Times New Roman"/>
              </a:rPr>
              <a:t>и коррекция недостатков эмоционально-волевой сферы и формирующейся личности ребёнка</a:t>
            </a:r>
            <a:r>
              <a:rPr lang="ru-RU" sz="1400" dirty="0" smtClean="0">
                <a:latin typeface="Times New Roman"/>
                <a:ea typeface="Times New Roman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Times New Roman"/>
              </a:rPr>
              <a:t>2</a:t>
            </a:r>
            <a:r>
              <a:rPr lang="ru-RU" sz="1400" dirty="0">
                <a:latin typeface="Times New Roman"/>
                <a:ea typeface="Times New Roman"/>
              </a:rPr>
              <a:t>. Развитие познавательной деятельности и целенаправленное формирование высших психических функций</a:t>
            </a:r>
            <a:r>
              <a:rPr lang="ru-RU" sz="1400" dirty="0" smtClean="0">
                <a:latin typeface="Times New Roman"/>
                <a:ea typeface="Times New Roman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Times New Roman"/>
              </a:rPr>
              <a:t>3</a:t>
            </a:r>
            <a:r>
              <a:rPr lang="ru-RU" sz="1400" dirty="0">
                <a:latin typeface="Times New Roman"/>
                <a:ea typeface="Times New Roman"/>
              </a:rPr>
              <a:t>. Развитие речи, коммуникативной деятельности и коррекция их недостатков</a:t>
            </a:r>
            <a:r>
              <a:rPr lang="ru-RU" sz="1400" dirty="0" smtClean="0">
                <a:latin typeface="Times New Roman"/>
                <a:ea typeface="Times New Roman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1400" dirty="0" smtClean="0">
                <a:latin typeface="Times New Roman"/>
                <a:ea typeface="Times New Roman"/>
              </a:rPr>
              <a:t>4</a:t>
            </a:r>
            <a:r>
              <a:rPr lang="ru-RU" sz="1400" dirty="0">
                <a:latin typeface="Times New Roman"/>
                <a:ea typeface="Times New Roman"/>
              </a:rPr>
              <a:t>. Формирование ведущих видов деятельности, необходимых для дальнейшего обучения и социализации воспитанников.</a:t>
            </a:r>
            <a:endParaRPr lang="ru-RU" sz="12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0688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03849" y="500583"/>
            <a:ext cx="594015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В эксперименте приняли </a:t>
            </a:r>
            <a:r>
              <a:rPr lang="ru-RU" dirty="0" smtClean="0">
                <a:solidFill>
                  <a:srgbClr val="FFC000"/>
                </a:solidFill>
              </a:rPr>
              <a:t>участие:</a:t>
            </a:r>
          </a:p>
          <a:p>
            <a:pPr algn="ctr"/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15 детей </a:t>
            </a:r>
            <a:r>
              <a:rPr lang="ru-RU" dirty="0"/>
              <a:t>с ограниченными возможностями </a:t>
            </a:r>
            <a:r>
              <a:rPr lang="ru-RU" dirty="0" smtClean="0"/>
              <a:t>здоровья;</a:t>
            </a:r>
          </a:p>
          <a:p>
            <a:pPr marL="285750" indent="-285750">
              <a:buFontTx/>
              <a:buChar char="-"/>
            </a:pP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15 </a:t>
            </a:r>
            <a:r>
              <a:rPr lang="ru-RU" dirty="0"/>
              <a:t>родителей </a:t>
            </a:r>
            <a:r>
              <a:rPr lang="ru-RU" dirty="0" smtClean="0"/>
              <a:t>детей;</a:t>
            </a:r>
          </a:p>
          <a:p>
            <a:pPr marL="285750" indent="-285750">
              <a:buFontTx/>
              <a:buChar char="-"/>
            </a:pP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 </a:t>
            </a:r>
            <a:r>
              <a:rPr lang="ru-RU" dirty="0"/>
              <a:t>2 </a:t>
            </a:r>
            <a:r>
              <a:rPr lang="ru-RU" dirty="0" smtClean="0"/>
              <a:t>воспитателя. </a:t>
            </a:r>
            <a:endParaRPr lang="ru-RU" dirty="0"/>
          </a:p>
        </p:txBody>
      </p:sp>
      <p:pic>
        <p:nvPicPr>
          <p:cNvPr id="7170" name="Picture 2" descr="Картинки по запросу &quot;дети с ограниченными возможностями здоровья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19" y="1124744"/>
            <a:ext cx="2886230" cy="24765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539552" y="3789040"/>
            <a:ext cx="79208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C000"/>
                </a:solidFill>
              </a:rPr>
              <a:t>Методы исследования: </a:t>
            </a:r>
            <a:r>
              <a:rPr lang="ru-RU" sz="2000" b="1" dirty="0" smtClean="0">
                <a:solidFill>
                  <a:srgbClr val="FFC000"/>
                </a:solidFill>
              </a:rPr>
              <a:t> </a:t>
            </a:r>
            <a:r>
              <a:rPr lang="ru-RU" sz="2000" i="1" dirty="0" smtClean="0"/>
              <a:t>эмпирические</a:t>
            </a:r>
            <a:r>
              <a:rPr lang="ru-RU" sz="2000" dirty="0"/>
              <a:t>: педагогическое наблюдение, анкетирование, педагогическая диагностика.</a:t>
            </a:r>
          </a:p>
        </p:txBody>
      </p:sp>
    </p:spTree>
    <p:extLst>
      <p:ext uri="{BB962C8B-B14F-4D97-AF65-F5344CB8AC3E}">
        <p14:creationId xmlns="" xmlns:p14="http://schemas.microsoft.com/office/powerpoint/2010/main" val="339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1800" y="260648"/>
            <a:ext cx="48671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FFC000"/>
                </a:solidFill>
              </a:rPr>
              <a:t>Задачи этапов эксперимента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21129157"/>
              </p:ext>
            </p:extLst>
          </p:nvPr>
        </p:nvGraphicFramePr>
        <p:xfrm>
          <a:off x="827584" y="908720"/>
          <a:ext cx="7704856" cy="513050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799222"/>
                <a:gridCol w="5905634"/>
              </a:tblGrid>
              <a:tr h="4727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0" dirty="0">
                          <a:effectLst/>
                        </a:rPr>
                        <a:t>Этапы эксперимента</a:t>
                      </a:r>
                      <a:endParaRPr lang="ru-RU" sz="12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400" i="0" dirty="0">
                          <a:effectLst/>
                        </a:rPr>
                        <a:t>Задачи этапов</a:t>
                      </a:r>
                      <a:endParaRPr lang="ru-RU" sz="12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904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0">
                          <a:effectLst/>
                        </a:rPr>
                        <a:t>1 этап  констатирующий</a:t>
                      </a:r>
                      <a:endParaRPr lang="ru-RU" sz="1200" i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ru-RU" sz="1200" dirty="0">
                          <a:effectLst/>
                        </a:rPr>
                        <a:t>разработать анкету для родителей по формированию навыков самообслуживания в семье;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ru-RU" sz="1200" dirty="0">
                          <a:effectLst/>
                        </a:rPr>
                        <a:t>разработать таблицу для проведения педагогической диагностики сформированности КГН, основ культуры самообслуживания;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ru-RU" sz="1200" dirty="0">
                          <a:effectLst/>
                        </a:rPr>
                        <a:t>организовать педагогическое наблюдение за детьми по применению способов самообслуживания в быту.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339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0" dirty="0">
                          <a:effectLst/>
                        </a:rPr>
                        <a:t>2 этап  формирующий</a:t>
                      </a:r>
                      <a:endParaRPr lang="ru-RU" sz="12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ru-RU" sz="1200">
                          <a:effectLst/>
                        </a:rPr>
                        <a:t>спланировать ход формирующего этапа для реализации педагогических условий;</a:t>
                      </a:r>
                      <a:endParaRPr lang="ru-RU" sz="11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ru-RU" sz="1200">
                          <a:effectLst/>
                        </a:rPr>
                        <a:t>сделать подборку методического материала: игры е, дидактические игры, настольно –печатные, чтение художественной литературы, слушание потешек и песенок и др.;</a:t>
                      </a:r>
                      <a:endParaRPr lang="ru-RU" sz="110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ru-RU" sz="1200">
                          <a:effectLst/>
                        </a:rPr>
                        <a:t>подготовить методические материалы для родителей воспитанников.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5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0" dirty="0">
                          <a:effectLst/>
                        </a:rPr>
                        <a:t>3 этап  контрольный</a:t>
                      </a:r>
                      <a:endParaRPr lang="ru-RU" sz="12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ru-RU" sz="1200" dirty="0">
                          <a:effectLst/>
                        </a:rPr>
                        <a:t>определить уровень сформированности навыков КГН, основ культуры самообслуживания;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Courier New"/>
                        <a:buChar char="o"/>
                      </a:pPr>
                      <a:r>
                        <a:rPr lang="ru-RU" sz="1200" dirty="0">
                          <a:effectLst/>
                        </a:rPr>
                        <a:t>обобщить результаты исследования.</a:t>
                      </a:r>
                      <a:endParaRPr lang="ru-RU" sz="11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2028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260648"/>
            <a:ext cx="849694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FFC000"/>
                </a:solidFill>
              </a:rPr>
              <a:t>Целью </a:t>
            </a:r>
            <a:r>
              <a:rPr lang="ru-RU" sz="2800" b="1" i="1" dirty="0" smtClean="0">
                <a:solidFill>
                  <a:srgbClr val="FFC000"/>
                </a:solidFill>
              </a:rPr>
              <a:t>анкетирования</a:t>
            </a:r>
            <a:r>
              <a:rPr lang="ru-RU" dirty="0" smtClean="0"/>
              <a:t> было </a:t>
            </a:r>
            <a:r>
              <a:rPr lang="ru-RU" dirty="0" err="1" smtClean="0"/>
              <a:t>самообследование</a:t>
            </a:r>
            <a:r>
              <a:rPr lang="ru-RU" dirty="0" smtClean="0"/>
              <a:t> </a:t>
            </a:r>
            <a:r>
              <a:rPr lang="ru-RU" dirty="0"/>
              <a:t>родителями детей в семье, чтобы получить обратную связь с родителями по выявлению уровня </a:t>
            </a:r>
            <a:r>
              <a:rPr lang="ru-RU" dirty="0" smtClean="0"/>
              <a:t>сформированности КГН </a:t>
            </a:r>
            <a:r>
              <a:rPr lang="ru-RU" dirty="0"/>
              <a:t>и основ культуры самообслуживания у детей дошкольного возраста с ограниченными возможностями здоровья.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1700808"/>
            <a:ext cx="64807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FFC000"/>
                </a:solidFill>
              </a:rPr>
              <a:t>Результаты анкетирования по </a:t>
            </a:r>
            <a:r>
              <a:rPr lang="ru-RU" dirty="0" err="1">
                <a:solidFill>
                  <a:srgbClr val="FFC000"/>
                </a:solidFill>
              </a:rPr>
              <a:t>самообследованию</a:t>
            </a:r>
            <a:r>
              <a:rPr lang="ru-RU" dirty="0">
                <a:solidFill>
                  <a:srgbClr val="FFC000"/>
                </a:solidFill>
              </a:rPr>
              <a:t> детей родителями по сформированности КГН и основ самообслуживания.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263743534"/>
              </p:ext>
            </p:extLst>
          </p:nvPr>
        </p:nvGraphicFramePr>
        <p:xfrm>
          <a:off x="1331640" y="2780928"/>
          <a:ext cx="727280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411622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712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FFC000"/>
                </a:solidFill>
              </a:rPr>
              <a:t>Результаты  достижений в формировании КГН детьми экспериментальной группы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00791641"/>
              </p:ext>
            </p:extLst>
          </p:nvPr>
        </p:nvGraphicFramePr>
        <p:xfrm>
          <a:off x="311684" y="968534"/>
          <a:ext cx="8568951" cy="529391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{7DF18680-E054-41AD-8BC1-D1AEF772440D}</a:tableStyleId>
              </a:tblPr>
              <a:tblGrid>
                <a:gridCol w="902830"/>
                <a:gridCol w="652437"/>
                <a:gridCol w="684176"/>
                <a:gridCol w="685058"/>
                <a:gridCol w="685058"/>
                <a:gridCol w="589837"/>
                <a:gridCol w="589837"/>
                <a:gridCol w="581020"/>
                <a:gridCol w="678886"/>
                <a:gridCol w="678886"/>
                <a:gridCol w="678886"/>
                <a:gridCol w="581020"/>
                <a:gridCol w="581020"/>
              </a:tblGrid>
              <a:tr h="560613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Имя, Ф. ребёнка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Умывание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Питание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Одевание, раздевание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Итог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37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Пользуется столовыми приборами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Пользуется  салфеткой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аккуратно, бесшумно кушает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369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этап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этап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этап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этап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этап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этап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этап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этап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этап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этап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этап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2</a:t>
                      </a:r>
                      <a:endParaRPr lang="ru-RU" sz="9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этап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</a:tr>
              <a:tr h="209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Никита 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50495" algn="ctr"/>
                        </a:tabLs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</a:tr>
              <a:tr h="209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Паша Е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</a:tr>
              <a:tr h="4187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Настя Л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</a:tr>
              <a:tr h="209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Ира В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</a:tr>
              <a:tr h="209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Егор К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</a:tr>
              <a:tr h="209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Сева К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</a:tr>
              <a:tr h="209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Боря Р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</a:tr>
              <a:tr h="209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Поля М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</a:tr>
              <a:tr h="209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Лиза Е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</a:tr>
              <a:tr h="209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Артём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</a:tr>
              <a:tr h="209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Саша П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</a:tr>
              <a:tr h="209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Матвей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</a:tr>
              <a:tr h="209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Майя Г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</a:tr>
              <a:tr h="209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Захар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</a:tr>
              <a:tr h="2093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Настя Б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13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899" marR="5689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8133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332656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FFC000"/>
                </a:solidFill>
                <a:latin typeface="Times New Roman"/>
                <a:ea typeface="Calibri"/>
              </a:rPr>
              <a:t>Результаты наблюдения за детьми экспериментальной группы</a:t>
            </a:r>
            <a:endParaRPr lang="ru-RU" sz="2400" dirty="0">
              <a:solidFill>
                <a:srgbClr val="FFC000"/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965620575"/>
              </p:ext>
            </p:extLst>
          </p:nvPr>
        </p:nvGraphicFramePr>
        <p:xfrm>
          <a:off x="827584" y="1412776"/>
          <a:ext cx="770485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58187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rgbClr val="FFC000"/>
                </a:solidFill>
              </a:rPr>
              <a:t>Результаты достижений детьми  контрольной группы 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51535254"/>
              </p:ext>
            </p:extLst>
          </p:nvPr>
        </p:nvGraphicFramePr>
        <p:xfrm>
          <a:off x="311678" y="1268760"/>
          <a:ext cx="8568954" cy="514337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02830"/>
                <a:gridCol w="652436"/>
                <a:gridCol w="684175"/>
                <a:gridCol w="685058"/>
                <a:gridCol w="685058"/>
                <a:gridCol w="589838"/>
                <a:gridCol w="589838"/>
                <a:gridCol w="581021"/>
                <a:gridCol w="678886"/>
                <a:gridCol w="678886"/>
                <a:gridCol w="678886"/>
                <a:gridCol w="581021"/>
                <a:gridCol w="581021"/>
              </a:tblGrid>
              <a:tr h="462496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Имя, Ф. ребёнка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Умывание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питание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Одевание, раздевание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Итог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56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Пользуется столовыми приборами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Пользуется  салфеткой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Аккуратно, бесшумно кушает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этап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этап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этап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этап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этап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этап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этап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этап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этап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этап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этап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этап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</a:tr>
              <a:tr h="182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Настя С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</a:tr>
              <a:tr h="182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Костя И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</a:tr>
              <a:tr h="3646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Артемий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</a:tr>
              <a:tr h="182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Даня Б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</a:tr>
              <a:tr h="182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Настя П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8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</a:tr>
              <a:tr h="182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Максим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</a:tr>
              <a:tr h="182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Серёжа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</a:tr>
              <a:tr h="182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Оля З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</a:tr>
              <a:tr h="182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Уля П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19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</a:tr>
              <a:tr h="182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Миша В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</a:tr>
              <a:tr h="182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Анфиса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</a:tr>
              <a:tr h="182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Коля П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</a:tr>
              <a:tr h="3646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Арсений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10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16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</a:tr>
              <a:tr h="3646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Маша М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11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17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</a:tr>
              <a:tr h="1823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</a:rPr>
                        <a:t>Андрей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4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15</a:t>
                      </a:r>
                      <a:endParaRPr lang="ru-RU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</a:rPr>
                        <a:t>20</a:t>
                      </a:r>
                      <a:endParaRPr lang="ru-RU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79" marR="5667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9094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5689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C000"/>
                </a:solidFill>
              </a:rPr>
              <a:t>Сравнительная диаграмма по освоению навыков культуры 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190806372"/>
              </p:ext>
            </p:extLst>
          </p:nvPr>
        </p:nvGraphicFramePr>
        <p:xfrm>
          <a:off x="388640" y="1358770"/>
          <a:ext cx="8359824" cy="5166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70302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FFC000"/>
                </a:solidFill>
              </a:rPr>
              <a:t>Результаты наблюдения за детьми  экспериментальной группы (контрольный этап)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790091191"/>
              </p:ext>
            </p:extLst>
          </p:nvPr>
        </p:nvGraphicFramePr>
        <p:xfrm>
          <a:off x="467544" y="1358770"/>
          <a:ext cx="8496944" cy="5094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98982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по запросу &quot;Нищева Н.В.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446" y="260648"/>
            <a:ext cx="1728192" cy="172819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411760" y="824818"/>
            <a:ext cx="62646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«…..дети </a:t>
            </a:r>
            <a:r>
              <a:rPr lang="ru-RU" dirty="0"/>
              <a:t>с ограниченными возможностями здоровья - это дети, состояние здоровья которых препятствует освоению образовательных программ вне специальных условий обучения и воспитания</a:t>
            </a:r>
            <a:r>
              <a:rPr lang="ru-RU" dirty="0" smtClean="0"/>
              <a:t>.»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11760" y="116632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hlinkClick r:id="rId3"/>
              </a:rPr>
              <a:t/>
            </a:r>
            <a:br>
              <a:rPr lang="ru-RU" dirty="0">
                <a:hlinkClick r:id="rId3"/>
              </a:rPr>
            </a:br>
            <a:r>
              <a:rPr lang="ru-RU" dirty="0" err="1" smtClean="0">
                <a:hlinkClick r:id="rId4"/>
              </a:rPr>
              <a:t>Нищева</a:t>
            </a:r>
            <a:r>
              <a:rPr lang="ru-RU" dirty="0" smtClean="0">
                <a:hlinkClick r:id="rId4"/>
              </a:rPr>
              <a:t> </a:t>
            </a:r>
            <a:r>
              <a:rPr lang="ru-RU" dirty="0">
                <a:hlinkClick r:id="rId4"/>
              </a:rPr>
              <a:t>Наталия Валентиновна</a:t>
            </a:r>
            <a:endParaRPr lang="ru-RU" dirty="0"/>
          </a:p>
        </p:txBody>
      </p:sp>
      <p:pic>
        <p:nvPicPr>
          <p:cNvPr id="2052" name="Picture 4" descr="Картинки по запросу &quot;Маллер А.Р.&quot;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446" y="2204864"/>
            <a:ext cx="1728192" cy="1800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388081" y="2492896"/>
            <a:ext cx="653447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«</a:t>
            </a:r>
            <a:r>
              <a:rPr lang="ru-RU" sz="1600" dirty="0"/>
              <a:t>В процессе развития психики животного основное значение имеет проявление двух форм опыта: видового — передаваемого генетически и индивидуального — приобретаемого на основе научения. В развитии психики ребенка, наряду с названными видами опыта, возникает и начинает играть ведущую роль особая форма опыта — социальный опыт, воплощенный в продуктах материального и духовного производства, который усваивается ребенком на протяжении всего детства».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440362" y="2123564"/>
            <a:ext cx="35804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err="1">
                <a:solidFill>
                  <a:srgbClr val="FFC000"/>
                </a:solidFill>
              </a:rPr>
              <a:t>Маллер</a:t>
            </a:r>
            <a:r>
              <a:rPr lang="ru-RU" b="1" i="1" dirty="0">
                <a:solidFill>
                  <a:srgbClr val="FFC000"/>
                </a:solidFill>
              </a:rPr>
              <a:t> Александр </a:t>
            </a:r>
            <a:r>
              <a:rPr lang="ru-RU" b="1" i="1" dirty="0" err="1">
                <a:solidFill>
                  <a:srgbClr val="FFC000"/>
                </a:solidFill>
              </a:rPr>
              <a:t>Рувимович</a:t>
            </a:r>
            <a:endParaRPr lang="ru-RU" b="1" i="1" dirty="0">
              <a:solidFill>
                <a:srgbClr val="FFC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576053" y="4585777"/>
            <a:ext cx="55243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rgbClr val="FFC000"/>
                </a:solidFill>
              </a:rPr>
              <a:t>Змановский</a:t>
            </a:r>
            <a:r>
              <a:rPr lang="ru-RU" dirty="0">
                <a:solidFill>
                  <a:srgbClr val="FFC000"/>
                </a:solidFill>
              </a:rPr>
              <a:t> </a:t>
            </a:r>
            <a:r>
              <a:rPr lang="ru-RU" dirty="0" smtClean="0">
                <a:solidFill>
                  <a:srgbClr val="FFC000"/>
                </a:solidFill>
              </a:rPr>
              <a:t>Юрий Филиппович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2054" name="Picture 6" descr="Картинки по запросу &quot;Змановский Юрий филиппович&quot;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446" y="4196225"/>
            <a:ext cx="1728192" cy="232911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2397945" y="4869160"/>
            <a:ext cx="65246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«…наблюдается </a:t>
            </a:r>
            <a:r>
              <a:rPr lang="ru-RU" dirty="0"/>
              <a:t>тенденция роста детей с ограниченными возможностями. С конца XX столетия частота детской инвалидности в нашей стране увеличилась в 2 раза и по разным данным составляет от 6 до 9</a:t>
            </a:r>
            <a:r>
              <a:rPr lang="ru-RU" dirty="0" smtClean="0"/>
              <a:t>%.»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6996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FFC000"/>
                </a:solidFill>
              </a:rPr>
              <a:t>Результаты наблюдения за детьми (контрольной группы), контрольный этап</a:t>
            </a:r>
            <a:r>
              <a:rPr lang="ru-RU" sz="2400" dirty="0" smtClean="0">
                <a:solidFill>
                  <a:srgbClr val="FFC000"/>
                </a:solidFill>
              </a:rPr>
              <a:t>.</a:t>
            </a:r>
          </a:p>
          <a:p>
            <a:pPr algn="ctr"/>
            <a:endParaRPr lang="ru-RU" sz="2400" dirty="0">
              <a:solidFill>
                <a:srgbClr val="FFC000"/>
              </a:solidFill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2380376373"/>
              </p:ext>
            </p:extLst>
          </p:nvPr>
        </p:nvGraphicFramePr>
        <p:xfrm>
          <a:off x="107504" y="1196752"/>
          <a:ext cx="8856984" cy="52764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94525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7129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cap="all" dirty="0">
                <a:solidFill>
                  <a:srgbClr val="FFC000"/>
                </a:solidFill>
              </a:rPr>
              <a:t>Сравнительные результаты наблюдения за детьми (экспериментальной и контрольной группы), контрольный этап.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073773699"/>
              </p:ext>
            </p:extLst>
          </p:nvPr>
        </p:nvGraphicFramePr>
        <p:xfrm>
          <a:off x="467544" y="1255986"/>
          <a:ext cx="8208912" cy="51253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73061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712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rgbClr val="FFC000"/>
                </a:solidFill>
              </a:rPr>
              <a:t>Результаты анкетирования родителей 2х групп на контрольном этапе эксперимента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702686930"/>
              </p:ext>
            </p:extLst>
          </p:nvPr>
        </p:nvGraphicFramePr>
        <p:xfrm>
          <a:off x="467544" y="1091644"/>
          <a:ext cx="8352928" cy="5505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64662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8"/>
            <a:ext cx="83529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Комплексная </a:t>
            </a:r>
            <a:r>
              <a:rPr lang="ru-RU" sz="2000" dirty="0"/>
              <a:t>система реализации заявленных условий позволила улучшить результаты  эксперимента по формированию у детей с ОВЗ основ самообслуживания и сформированности КГН.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772816"/>
            <a:ext cx="8712968" cy="4824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Таким образом, гипотетическое предположение, о том, что формирование культурно-гигиенических навыков и основ культуры самообслуживания у детей дошкольного возраста с ограниченными возможностями здоровья обеспечивается </a:t>
            </a:r>
            <a:r>
              <a:rPr lang="ru-RU" i="1" dirty="0">
                <a:latin typeface="Times New Roman"/>
                <a:ea typeface="Calibri"/>
                <a:cs typeface="Times New Roman"/>
              </a:rPr>
              <a:t>комплексом педагогических условий: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/>
              <a:buChar char=""/>
            </a:pP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основными методами формирования культурно-гигиенических навыков и основ культуры самообслуживания в режимных моментах определяются: образец,  упражнение, игровые приемы</a:t>
            </a:r>
            <a:r>
              <a:rPr lang="ru-RU" sz="14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/>
              <a:buChar char=""/>
            </a:pPr>
            <a:endParaRPr lang="ru-RU" sz="11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/>
              <a:buChar char=""/>
            </a:pP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составлена технологическая карта поступательного формирования культурно-гигиенических навыков и основ культуры самообслуживания</a:t>
            </a:r>
            <a:r>
              <a:rPr lang="ru-RU" sz="14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/>
              <a:buChar char=""/>
            </a:pPr>
            <a:endParaRPr lang="ru-RU" sz="11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/>
              <a:buChar char=""/>
            </a:pPr>
            <a:r>
              <a:rPr lang="ru-RU" sz="14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организовано педагогическое сопровождение родителей по вопросам формирования культурно-гигиенических навыков и основ культуры самообслуживания</a:t>
            </a:r>
            <a:r>
              <a:rPr lang="ru-RU" sz="1400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/>
              <a:buChar char=""/>
            </a:pPr>
            <a:endParaRPr lang="ru-RU" sz="11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indent="450215" algn="just" fontAlgn="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 ходе работы подтвердились, цель, задачи, заявленные в исследовании.</a:t>
            </a:r>
            <a:endParaRPr lang="ru-RU" sz="160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4858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980728"/>
            <a:ext cx="79208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8800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88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8800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284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Font typeface="Arial" pitchFamily="34" charset="0"/>
              <a:buChar char="•"/>
            </a:pPr>
            <a:r>
              <a:rPr lang="ru-RU" dirty="0" smtClean="0"/>
              <a:t>Создание программ психолого-педагогического сопровождения детей с ОВЗ</a:t>
            </a:r>
          </a:p>
          <a:p>
            <a:pPr lvl="2">
              <a:buFont typeface="Arial" pitchFamily="34" charset="0"/>
              <a:buChar char="•"/>
            </a:pPr>
            <a:r>
              <a:rPr lang="ru-RU" dirty="0" smtClean="0"/>
              <a:t>Специальная подготовка воспитателей детского сада по работе  с детьми с ОВЗ</a:t>
            </a:r>
          </a:p>
          <a:p>
            <a:pPr lvl="2">
              <a:buFont typeface="Arial" pitchFamily="34" charset="0"/>
              <a:buChar char="•"/>
            </a:pPr>
            <a:r>
              <a:rPr lang="ru-RU" dirty="0" smtClean="0"/>
              <a:t>Взаимодействие с семьей ,</a:t>
            </a:r>
            <a:r>
              <a:rPr lang="ru-RU" dirty="0" err="1" smtClean="0"/>
              <a:t>воспитываюшей</a:t>
            </a:r>
            <a:r>
              <a:rPr lang="ru-RU" smtClean="0"/>
              <a:t> ребенка с ОВЗ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152400"/>
            <a:ext cx="8147248" cy="12192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Проблемы  обучения и воспитания детей           дошкольного       возраста      с   ОВЗ </a:t>
            </a:r>
            <a:endParaRPr lang="ru-RU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784976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i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Цель исследования</a:t>
            </a:r>
            <a:r>
              <a:rPr lang="ru-RU" sz="3600" b="1" i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обосновать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и апробировать педагогические условия формирования культурно-гигиенических навыков, основ культуры самообслуживания у детей дошкольного возраста с ограниченными возможностями здоровья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600" b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Объект </a:t>
            </a:r>
            <a:r>
              <a:rPr lang="ru-RU" sz="3600" b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исследования: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воспитание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детей дошкольного возраста с ограниченными возможностями здоровья.</a:t>
            </a:r>
          </a:p>
          <a:p>
            <a:pPr algn="just"/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600" b="1" i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Предмет </a:t>
            </a:r>
            <a:r>
              <a:rPr lang="ru-RU" sz="3600" b="1" i="1" u="sng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исследования:</a:t>
            </a:r>
            <a:r>
              <a:rPr lang="ru-RU" sz="36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педагогические условия формирования культурно-гигиенических навыков и основ культуры самообслуживания у детей дошкольного возраста с ограниченными возможностями здоровья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39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9835" y="260648"/>
            <a:ext cx="8723214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Гипотеза исследования -</a:t>
            </a:r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формирование культурно-гигиенических навыков и основ культуры самообслуживания у детей дошкольного возраста с ограниченными возможностями здоровья обеспечивается </a:t>
            </a:r>
            <a:r>
              <a:rPr lang="ru-RU" sz="2000" b="1" i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комплексом педагогических условий</a:t>
            </a:r>
            <a:r>
              <a:rPr lang="ru-RU" sz="2000" b="1" i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</a:t>
            </a:r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endParaRPr lang="ru-RU" sz="16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/>
              <a:buChar char=""/>
            </a:pPr>
            <a:r>
              <a:rPr lang="ru-RU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основными методами формирования культурно-гигиенических навыков и основ культуры самообслуживания в режимных моментах определяются: образец, упражнение, игровые приемы</a:t>
            </a:r>
            <a:r>
              <a:rPr lang="ru-RU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just">
              <a:spcAft>
                <a:spcPts val="0"/>
              </a:spcAft>
              <a:buFont typeface="Wingdings"/>
              <a:buChar char=""/>
            </a:pPr>
            <a:endParaRPr lang="ru-RU" sz="14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/>
              <a:buChar char=""/>
            </a:pPr>
            <a:r>
              <a:rPr lang="ru-RU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составлена технологическая карта поступательного формирования культурно-гигиенических навыков и основ культуры самообслуживания</a:t>
            </a:r>
            <a:r>
              <a:rPr lang="ru-RU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just">
              <a:spcAft>
                <a:spcPts val="0"/>
              </a:spcAft>
              <a:buFont typeface="Wingdings"/>
              <a:buChar char=""/>
            </a:pPr>
            <a:endParaRPr lang="ru-RU" sz="14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/>
              <a:buChar char=""/>
            </a:pPr>
            <a:r>
              <a:rPr lang="ru-RU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организовано </a:t>
            </a:r>
            <a:r>
              <a:rPr lang="ru-RU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педагогическое сопровождение родителей по </a:t>
            </a:r>
            <a:r>
              <a:rPr lang="ru-RU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вопросам </a:t>
            </a:r>
            <a:r>
              <a:rPr lang="ru-RU" b="1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формирования культурно-гигиенических </a:t>
            </a:r>
            <a:r>
              <a:rPr lang="ru-RU" b="1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навыков и основ культуры самообслуживания.</a:t>
            </a:r>
            <a:endParaRPr lang="ru-RU" sz="14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algn="ctr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9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960" y="155933"/>
            <a:ext cx="8846739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i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Задачи исследования</a:t>
            </a:r>
            <a:r>
              <a:rPr lang="ru-RU" sz="3000" i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ru-RU" sz="30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eriod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научно – методическую литературу по теме исследования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buAutoNum type="arabicPeriod"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Определить сущность понятий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с ограниченными возможностями здоровья», «культура самообслуживания», «культурно – гигиенические навыки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Обосновать уровни и индикаторы уровней сформированности культурно-гигиенических навыков и основ культуры самообслуживания у детей дошкольного возраста с ограниченными возможностями здоровья и провести диагностику сформированности уровней КГН у детей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Провести анкетирование родителей о формировании КГН и основ культуры самообслуживания в семье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Разработать технологическую карту поступательного формирования  культурно-гигиенических навыков и основ культуры самообслуживания у детей дошкольного возраста с ограниченными возможностями здоровья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Разработать рекомендации родителям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оформировании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КГН и основ культуры самообслуживания в семье.</a:t>
            </a:r>
          </a:p>
          <a:p>
            <a:pPr algn="ctr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9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51259" y="476672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Классификация </a:t>
            </a:r>
            <a:r>
              <a:rPr lang="ru-RU" dirty="0" err="1"/>
              <a:t>Нищева</a:t>
            </a:r>
            <a:r>
              <a:rPr lang="ru-RU" dirty="0"/>
              <a:t> Н.В. ограниченных возможностей здоровья детей дошкольного возраста.</a:t>
            </a: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="" xmlns:p14="http://schemas.microsoft.com/office/powerpoint/2010/main" val="662817297"/>
              </p:ext>
            </p:extLst>
          </p:nvPr>
        </p:nvGraphicFramePr>
        <p:xfrm>
          <a:off x="747681" y="1556792"/>
          <a:ext cx="7872547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39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496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>
                <a:solidFill>
                  <a:srgbClr val="FFC000"/>
                </a:solidFill>
              </a:rPr>
              <a:t>Сущностные характеристики культуры самообслуживания по </a:t>
            </a:r>
            <a:r>
              <a:rPr lang="ru-RU" sz="2000" b="1" i="1" dirty="0" err="1">
                <a:solidFill>
                  <a:srgbClr val="FFC000"/>
                </a:solidFill>
              </a:rPr>
              <a:t>Нищевой</a:t>
            </a:r>
            <a:r>
              <a:rPr lang="ru-RU" sz="2000" b="1" i="1" dirty="0">
                <a:solidFill>
                  <a:srgbClr val="FFC000"/>
                </a:solidFill>
              </a:rPr>
              <a:t> Н.В</a:t>
            </a:r>
            <a:r>
              <a:rPr lang="ru-RU" dirty="0"/>
              <a:t>.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43695617"/>
              </p:ext>
            </p:extLst>
          </p:nvPr>
        </p:nvGraphicFramePr>
        <p:xfrm>
          <a:off x="323527" y="1268761"/>
          <a:ext cx="8496944" cy="487467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4248472"/>
                <a:gridCol w="4248472"/>
              </a:tblGrid>
              <a:tr h="3044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Компоненты самообслуживания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117" marR="3911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Содержание приобретенных умений и навыков</a:t>
                      </a:r>
                      <a:endParaRPr lang="ru-RU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117" marR="39117" marT="0" marB="0"/>
                </a:tc>
              </a:tr>
              <a:tr h="13195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Компонент гигиенический: культура и  гигиена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117" marR="3911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Дошкольник может: следить за своим внешним видом, правильно пользоваться мылом, аккуратно мыть руки, лицо, шею; насухо вытираться после умывания, вешать полотенце на место, пользоваться расчёской и носовым платком. Навыки поведения за столом: умение пользоваться столовой и чайной ложкой, вилкой, салфеткой; не крошить хлеб, пережёвывать пищу с закрытым ртом, не разговаривать с полным ртом.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17" marR="39117" marT="0" marB="0"/>
                </a:tc>
              </a:tr>
              <a:tr h="5997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Компонент первичной культуры: самообслуживание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117" marR="3911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</a:rPr>
                        <a:t>Дошкольник умеет: самостоятельно одеваться и раздеваться в определённой последовательности; замечать непорядок в одежде и устранять с помощью взрослого, быть опрятным аккуратным.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17" marR="39117" marT="0" marB="0"/>
                </a:tc>
              </a:tr>
              <a:tr h="251911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Компонент Элементарная трудовая деятельность: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быту;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природе;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уважение к труду взрослых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9117" marR="3911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в быту: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 smtClean="0">
                          <a:effectLst/>
                        </a:rPr>
                        <a:t>Ребенок участвует </a:t>
                      </a:r>
                      <a:r>
                        <a:rPr lang="ru-RU" sz="900" dirty="0">
                          <a:effectLst/>
                        </a:rPr>
                        <a:t>в посильном труде и проявляет умение преодолевать трудности. Самостоятельно выполняет элементарные поручения: готовить материал к занятиям (кисти, карандаши и пр.), после игры учится убирать на место игрушки, строительный материал. Стремится соблюдать чистоту в помещении и на участке детского сада. Со второй половины года помогает сервировать стол к обеду;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в природе: дети стремятся помогать взрослым ухаживать за комнатными растениями и животными в уголке природы, растениями на грядках, сажать лук, расчищать дорожки от снега;</a:t>
                      </a:r>
                      <a:endParaRPr lang="ru-RU" sz="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уважение к труду взрослых: дети знакомятся с понятными им профессиями (врач, повар, музыкальный руководитель, шофёр, строитель) с результатами их труда, знакомить с трудовыми действиями.</a:t>
                      </a:r>
                      <a:endParaRPr lang="ru-RU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117" marR="3911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830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548680"/>
            <a:ext cx="84249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C000"/>
                </a:solidFill>
              </a:rPr>
              <a:t>Компонентная структура режима дня в детском саду.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2190710528"/>
              </p:ext>
            </p:extLst>
          </p:nvPr>
        </p:nvGraphicFramePr>
        <p:xfrm>
          <a:off x="899592" y="1844824"/>
          <a:ext cx="7920880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8209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1600</TotalTime>
  <Words>1782</Words>
  <Application>Microsoft Office PowerPoint</Application>
  <PresentationFormat>Экран (4:3)</PresentationFormat>
  <Paragraphs>633</Paragraphs>
  <Slides>24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Бумажная</vt:lpstr>
      <vt:lpstr>Слайд 1</vt:lpstr>
      <vt:lpstr>Слайд 2</vt:lpstr>
      <vt:lpstr>Проблемы  обучения и воспитания детей           дошкольного       возраста      с   ОВЗ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Семейные традиции как средство воспитания детей дошкольного возраста</dc:title>
  <dc:creator>Настя</dc:creator>
  <cp:lastModifiedBy>User</cp:lastModifiedBy>
  <cp:revision>109</cp:revision>
  <dcterms:created xsi:type="dcterms:W3CDTF">2016-04-02T12:08:39Z</dcterms:created>
  <dcterms:modified xsi:type="dcterms:W3CDTF">2020-02-12T19:11:25Z</dcterms:modified>
</cp:coreProperties>
</file>