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9" r:id="rId3"/>
    <p:sldId id="260" r:id="rId4"/>
    <p:sldId id="262" r:id="rId5"/>
    <p:sldId id="263" r:id="rId6"/>
    <p:sldId id="275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BCBDD-BC1B-4BAC-9415-65730F036DD3}" type="datetimeFigureOut">
              <a:rPr lang="ru-RU" smtClean="0"/>
              <a:t>08.02.2020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B1203-4E5B-4CA0-9E5A-287F5F03CF5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589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B1203-4E5B-4CA0-9E5A-287F5F03CF56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0334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2618-1A4A-49AB-93D9-C98952065BC3}" type="datetimeFigureOut">
              <a:rPr lang="ru-RU" smtClean="0"/>
              <a:pPr/>
              <a:t>08.02.2020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1DDB-DB65-40C8-9F9D-B739A611ED9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2618-1A4A-49AB-93D9-C98952065BC3}" type="datetimeFigureOut">
              <a:rPr lang="ru-RU" smtClean="0"/>
              <a:pPr/>
              <a:t>08.02.2020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1DDB-DB65-40C8-9F9D-B739A611ED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2618-1A4A-49AB-93D9-C98952065BC3}" type="datetimeFigureOut">
              <a:rPr lang="ru-RU" smtClean="0"/>
              <a:pPr/>
              <a:t>08.02.2020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1DDB-DB65-40C8-9F9D-B739A611ED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2618-1A4A-49AB-93D9-C98952065BC3}" type="datetimeFigureOut">
              <a:rPr lang="ru-RU" smtClean="0"/>
              <a:pPr/>
              <a:t>08.02.2020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1DDB-DB65-40C8-9F9D-B739A611ED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2618-1A4A-49AB-93D9-C98952065BC3}" type="datetimeFigureOut">
              <a:rPr lang="ru-RU" smtClean="0"/>
              <a:pPr/>
              <a:t>08.02.2020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71A1DDB-DB65-40C8-9F9D-B739A611ED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2618-1A4A-49AB-93D9-C98952065BC3}" type="datetimeFigureOut">
              <a:rPr lang="ru-RU" smtClean="0"/>
              <a:pPr/>
              <a:t>08.02.2020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1DDB-DB65-40C8-9F9D-B739A611ED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2618-1A4A-49AB-93D9-C98952065BC3}" type="datetimeFigureOut">
              <a:rPr lang="ru-RU" smtClean="0"/>
              <a:pPr/>
              <a:t>08.02.2020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1DDB-DB65-40C8-9F9D-B739A611ED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2618-1A4A-49AB-93D9-C98952065BC3}" type="datetimeFigureOut">
              <a:rPr lang="ru-RU" smtClean="0"/>
              <a:pPr/>
              <a:t>08.02.2020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1DDB-DB65-40C8-9F9D-B739A611ED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2618-1A4A-49AB-93D9-C98952065BC3}" type="datetimeFigureOut">
              <a:rPr lang="ru-RU" smtClean="0"/>
              <a:pPr/>
              <a:t>08.02.2020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1DDB-DB65-40C8-9F9D-B739A611ED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2618-1A4A-49AB-93D9-C98952065BC3}" type="datetimeFigureOut">
              <a:rPr lang="ru-RU" smtClean="0"/>
              <a:pPr/>
              <a:t>08.02.2020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1DDB-DB65-40C8-9F9D-B739A611ED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2618-1A4A-49AB-93D9-C98952065BC3}" type="datetimeFigureOut">
              <a:rPr lang="ru-RU" smtClean="0"/>
              <a:pPr/>
              <a:t>08.02.2020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1DDB-DB65-40C8-9F9D-B739A611ED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ECB2618-1A4A-49AB-93D9-C98952065BC3}" type="datetimeFigureOut">
              <a:rPr lang="ru-RU" smtClean="0"/>
              <a:pPr/>
              <a:t>08.02.2020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71A1DDB-DB65-40C8-9F9D-B739A611ED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ФЕДОР МАТВЕЕВИЧ ОХЛОПКОВ-герой советского союза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Юлия\Desktop\охлопков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492896"/>
            <a:ext cx="3096344" cy="36003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7" descr="83_17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DDCD9C"/>
              </a:clrFrom>
              <a:clrTo>
                <a:srgbClr val="DDCD9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72400" y="332656"/>
            <a:ext cx="614363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96552" y="0"/>
            <a:ext cx="5580112" cy="7118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r>
              <a:rPr lang="ru-RU" sz="2000" dirty="0">
                <a:solidFill>
                  <a:schemeClr val="bg1"/>
                </a:solidFill>
              </a:rPr>
              <a:t>	</a:t>
            </a:r>
            <a:r>
              <a:rPr lang="ru-RU" sz="2400" dirty="0" smtClean="0">
                <a:solidFill>
                  <a:schemeClr val="bg1"/>
                </a:solidFill>
              </a:rPr>
              <a:t>Слава </a:t>
            </a:r>
            <a:r>
              <a:rPr lang="ru-RU" sz="2400" dirty="0" smtClean="0">
                <a:solidFill>
                  <a:schemeClr val="bg1"/>
                </a:solidFill>
                <a:ea typeface="HGPHeiseiKakugothictaiW9" pitchFamily="50" charset="-128"/>
              </a:rPr>
              <a:t>Ф</a:t>
            </a:r>
            <a:r>
              <a:rPr lang="ru-RU" sz="2400" dirty="0">
                <a:solidFill>
                  <a:schemeClr val="bg1"/>
                </a:solidFill>
                <a:ea typeface="HGPHeiseiKakugothictaiW9" pitchFamily="50" charset="-128"/>
              </a:rPr>
              <a:t>. М. Охлопкова</a:t>
            </a:r>
            <a:r>
              <a:rPr lang="ru-RU" sz="2400" dirty="0" smtClean="0">
                <a:solidFill>
                  <a:schemeClr val="bg1"/>
                </a:solidFill>
              </a:rPr>
              <a:t> , </a:t>
            </a:r>
            <a:r>
              <a:rPr lang="ru-RU" sz="2400" dirty="0">
                <a:solidFill>
                  <a:schemeClr val="bg1"/>
                </a:solidFill>
              </a:rPr>
              <a:t>как лучшего снайпера дивизии, армии, затем фронта гремела почти в течение 2-х лет</a:t>
            </a:r>
            <a:r>
              <a:rPr lang="ru-RU" sz="2000" dirty="0" smtClean="0">
                <a:solidFill>
                  <a:schemeClr val="bg1"/>
                </a:solidFill>
              </a:rPr>
              <a:t>. </a:t>
            </a:r>
            <a:r>
              <a:rPr lang="ru-RU" sz="2400" dirty="0" smtClean="0">
                <a:solidFill>
                  <a:schemeClr val="bg1"/>
                </a:solidFill>
                <a:ea typeface="HGPHeiseiKakugothictaiW9" pitchFamily="50" charset="-128"/>
              </a:rPr>
              <a:t>Отличительной чертой как снайпера заключалась в его меткости  из всех основных видов стрелкового оружия. Это было явлением редким даже в годы Великой Отечественной  войны, когда впервые в истории  войн широко использовалась сила снайперского огня. </a:t>
            </a:r>
            <a:r>
              <a:rPr lang="ru-RU" sz="2400" dirty="0">
                <a:solidFill>
                  <a:schemeClr val="bg1"/>
                </a:solidFill>
                <a:ea typeface="HGPHeiseiKakugothictaiW9" pitchFamily="50" charset="-128"/>
              </a:rPr>
              <a:t>Он уничтожил </a:t>
            </a:r>
            <a:r>
              <a:rPr lang="ru-RU" sz="2400" dirty="0" smtClean="0">
                <a:solidFill>
                  <a:schemeClr val="bg1"/>
                </a:solidFill>
                <a:ea typeface="HGPHeiseiKakugothictaiW9" pitchFamily="50" charset="-128"/>
              </a:rPr>
              <a:t>из </a:t>
            </a:r>
            <a:r>
              <a:rPr lang="ru-RU" sz="2400" dirty="0">
                <a:solidFill>
                  <a:schemeClr val="bg1"/>
                </a:solidFill>
                <a:ea typeface="HGPHeiseiKakugothictaiW9" pitchFamily="50" charset="-128"/>
              </a:rPr>
              <a:t>снайперской винтовки 429 солдат и офицеров гитлеровской армии. </a:t>
            </a:r>
          </a:p>
        </p:txBody>
      </p:sp>
      <p:pic>
        <p:nvPicPr>
          <p:cNvPr id="20482" name="Picture 2" descr="H:\охлопков\i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692696"/>
            <a:ext cx="3851920" cy="42484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4906888" cy="66693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endParaRPr lang="ru-RU" sz="2000" dirty="0">
              <a:solidFill>
                <a:schemeClr val="bg1"/>
              </a:solidFill>
              <a:latin typeface="HGPHeiseiKakugothictaiW9" pitchFamily="50" charset="-128"/>
              <a:ea typeface="HGPHeiseiKakugothictaiW9" pitchFamily="50" charset="-128"/>
            </a:endParaRPr>
          </a:p>
          <a:p>
            <a:pPr>
              <a:buNone/>
            </a:pPr>
            <a:endParaRPr lang="ru-RU" sz="2000" dirty="0" smtClean="0">
              <a:solidFill>
                <a:schemeClr val="bg1"/>
              </a:solidFill>
              <a:latin typeface="HGPHeiseiKakugothictaiW9" pitchFamily="50" charset="-128"/>
              <a:ea typeface="HGPHeiseiKakugothictaiW9" pitchFamily="50" charset="-128"/>
            </a:endParaRPr>
          </a:p>
          <a:p>
            <a:pPr>
              <a:buNone/>
            </a:pPr>
            <a:endParaRPr lang="ru-RU" sz="2000" dirty="0">
              <a:solidFill>
                <a:schemeClr val="bg1"/>
              </a:solidFill>
              <a:latin typeface="HGPHeiseiKakugothictaiW9" pitchFamily="50" charset="-128"/>
              <a:ea typeface="HGPHeiseiKakugothictaiW9" pitchFamily="50" charset="-128"/>
            </a:endParaRPr>
          </a:p>
          <a:p>
            <a:pPr>
              <a:buNone/>
            </a:pPr>
            <a:r>
              <a:rPr lang="ru-RU" sz="2000" dirty="0">
                <a:solidFill>
                  <a:schemeClr val="bg1"/>
                </a:solidFill>
                <a:latin typeface="HGPHeiseiKakugothictaiW9" pitchFamily="50" charset="-128"/>
                <a:ea typeface="HGPHeiseiKakugothictaiW9" pitchFamily="50" charset="-128"/>
              </a:rPr>
              <a:t>	</a:t>
            </a:r>
            <a:r>
              <a:rPr lang="ru-RU" sz="2400" dirty="0" smtClean="0">
                <a:solidFill>
                  <a:schemeClr val="bg1"/>
                </a:solidFill>
                <a:latin typeface="HGPHeiseiKakugothictaiW9" pitchFamily="50" charset="-128"/>
                <a:ea typeface="HGPHeiseiKakugothictaiW9" pitchFamily="50" charset="-128"/>
              </a:rPr>
              <a:t>Как коммунист Ф. М. Охлопков отличался беспредельной преданностью делу партии и народа, честностью и благородством, способностью отдавать все силы без остатка защите Родины. В бою всегда находился впереди. </a:t>
            </a:r>
            <a:endParaRPr lang="ru-RU" sz="2400" dirty="0">
              <a:solidFill>
                <a:schemeClr val="bg1"/>
              </a:solidFill>
              <a:latin typeface="HGPHeiseiKakugothictaiW9" pitchFamily="50" charset="-128"/>
              <a:ea typeface="HGPHeiseiKakugothictaiW9" pitchFamily="50" charset="-128"/>
            </a:endParaRPr>
          </a:p>
        </p:txBody>
      </p:sp>
      <p:pic>
        <p:nvPicPr>
          <p:cNvPr id="4" name="Picture 4" descr="Иванова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692696"/>
            <a:ext cx="3168352" cy="4680520"/>
          </a:xfrm>
          <a:prstGeom prst="rect">
            <a:avLst/>
          </a:prstGeom>
          <a:noFill/>
          <a:ln w="76200">
            <a:solidFill>
              <a:srgbClr val="691113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4932040" cy="62646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	</a:t>
            </a:r>
            <a:r>
              <a:rPr lang="ru-RU" sz="2400" dirty="0">
                <a:solidFill>
                  <a:schemeClr val="bg1"/>
                </a:solidFill>
              </a:rPr>
              <a:t>23 июня 1944 года, </a:t>
            </a:r>
            <a:r>
              <a:rPr lang="ru-RU" sz="2400" dirty="0" smtClean="0">
                <a:solidFill>
                  <a:schemeClr val="bg1"/>
                </a:solidFill>
              </a:rPr>
              <a:t>в Белорусской наступательной операции, </a:t>
            </a:r>
            <a:r>
              <a:rPr lang="ru-RU" sz="2400" dirty="0">
                <a:solidFill>
                  <a:schemeClr val="bg1"/>
                </a:solidFill>
              </a:rPr>
              <a:t>Федор Охлопков получил 12-е по </a:t>
            </a:r>
            <a:r>
              <a:rPr lang="ru-RU" sz="2400" dirty="0" smtClean="0">
                <a:solidFill>
                  <a:schemeClr val="bg1"/>
                </a:solidFill>
              </a:rPr>
              <a:t>счету сквозное </a:t>
            </a:r>
            <a:r>
              <a:rPr lang="ru-RU" sz="2400" dirty="0">
                <a:solidFill>
                  <a:schemeClr val="bg1"/>
                </a:solidFill>
              </a:rPr>
              <a:t>навылет</a:t>
            </a:r>
            <a:r>
              <a:rPr lang="ru-RU" sz="2400" dirty="0" smtClean="0">
                <a:solidFill>
                  <a:schemeClr val="bg1"/>
                </a:solidFill>
              </a:rPr>
              <a:t> ранение </a:t>
            </a:r>
            <a:r>
              <a:rPr lang="ru-RU" sz="2400" dirty="0">
                <a:solidFill>
                  <a:schemeClr val="bg1"/>
                </a:solidFill>
              </a:rPr>
              <a:t>в </a:t>
            </a:r>
            <a:r>
              <a:rPr lang="ru-RU" sz="2400" dirty="0" smtClean="0">
                <a:solidFill>
                  <a:schemeClr val="bg1"/>
                </a:solidFill>
              </a:rPr>
              <a:t>грудь, </a:t>
            </a:r>
            <a:r>
              <a:rPr lang="ru-RU" sz="2400" dirty="0">
                <a:solidFill>
                  <a:schemeClr val="bg1"/>
                </a:solidFill>
              </a:rPr>
              <a:t>и </a:t>
            </a:r>
            <a:r>
              <a:rPr lang="ru-RU" sz="2400" dirty="0" smtClean="0">
                <a:solidFill>
                  <a:schemeClr val="bg1"/>
                </a:solidFill>
              </a:rPr>
              <a:t>был отправлен в тыловой госпиталь. На фронт он вернуться не успел: находился на излечении. Только к весне 1945 года Охлопков выписался из госпиталя. А 24 июня 1945 года Ф. М. Охлопков, шел в составе сводного батальона войск по Красной площади Москвы на историческом параде победы.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1506" name="Picture 2" descr="H:\охлопков\i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908720"/>
            <a:ext cx="3672408" cy="43924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52536" y="260648"/>
            <a:ext cx="4402832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</a:t>
            </a:r>
            <a:r>
              <a:rPr lang="ru-RU" sz="2400" dirty="0" smtClean="0">
                <a:solidFill>
                  <a:schemeClr val="bg1"/>
                </a:solidFill>
              </a:rPr>
              <a:t>После демобилизации  Федор Матвеевич в 1945 году возвратился в Якутию. Радостно встретили земляки своего прославленного снайпера. В мирном труде незаметно пролетели 20 лет. Он вырастил десять детей, которых очень любил. </a:t>
            </a:r>
            <a:r>
              <a:rPr lang="ru-RU" sz="2400" dirty="0">
                <a:solidFill>
                  <a:schemeClr val="bg1"/>
                </a:solidFill>
              </a:rPr>
              <a:t>Часто Охлопкова  навещали </a:t>
            </a:r>
            <a:r>
              <a:rPr lang="ru-RU" sz="2400" dirty="0" smtClean="0">
                <a:solidFill>
                  <a:schemeClr val="bg1"/>
                </a:solidFill>
              </a:rPr>
              <a:t>журналисты и писатели, надеясь узнать подробности о его фронтовой биографии. Но каждый раз он замолкал, не </a:t>
            </a:r>
            <a:r>
              <a:rPr lang="ru-RU" sz="2400" dirty="0">
                <a:solidFill>
                  <a:schemeClr val="bg1"/>
                </a:solidFill>
              </a:rPr>
              <a:t>желая об </a:t>
            </a:r>
            <a:r>
              <a:rPr lang="ru-RU" sz="2400" dirty="0" smtClean="0">
                <a:solidFill>
                  <a:schemeClr val="bg1"/>
                </a:solidFill>
              </a:rPr>
              <a:t>этом вспоминать.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4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836712"/>
            <a:ext cx="4860032" cy="4536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24544" y="188640"/>
            <a:ext cx="4860032" cy="6669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endParaRPr lang="ru-RU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>
                <a:solidFill>
                  <a:schemeClr val="bg1"/>
                </a:solidFill>
              </a:rPr>
              <a:t>	</a:t>
            </a:r>
            <a:r>
              <a:rPr lang="ru-RU" dirty="0" smtClean="0">
                <a:solidFill>
                  <a:schemeClr val="bg1"/>
                </a:solidFill>
              </a:rPr>
              <a:t>6 мая 1965 года вышел Указ о присвоении Охлопкову, звания Героя Советского Союза. А через месяц в Якутске состоялось вручение герою войны высшей награды. </a:t>
            </a:r>
          </a:p>
          <a:p>
            <a:pPr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Picture 1" descr="D:\ХРАНИЛИЩЕ\ВИКТОР\ЛЮДА\ОХЛОПКОВ\Untitled-Scanned-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340768"/>
            <a:ext cx="4211960" cy="39323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24544" y="260648"/>
            <a:ext cx="4824536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	Всё чаще давали о себе знать тяжёлые ранения, полученные Фёдором Матвеевичем на войне. 28 мая 1968 года жители села Крест - Хальджай проводили прославленного земляка в последний путь. Для увековечивания светлой памяти Ф. М. Охлопкова его имя присвоено родному совхозу в Томпонском районе Якутской АССР и улице в городе Якутске, и пгт Хандыга и Джебарики-Хая.  </a:t>
            </a:r>
            <a:endParaRPr lang="ru-RU" sz="2400" dirty="0"/>
          </a:p>
        </p:txBody>
      </p:sp>
      <p:pic>
        <p:nvPicPr>
          <p:cNvPr id="4" name="Picture 2" descr="C:\Documents and Settings\user\Рабочий стол\Чужое\Охлопков\snajper2-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692696"/>
            <a:ext cx="3816424" cy="439248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306" y="188640"/>
            <a:ext cx="8901189" cy="4248472"/>
          </a:xfrm>
        </p:spPr>
        <p:txBody>
          <a:bodyPr/>
          <a:lstStyle/>
          <a:p>
            <a:pPr marL="137160" indent="0"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Также </a:t>
            </a:r>
            <a:r>
              <a:rPr lang="ru-RU" sz="2400" dirty="0">
                <a:solidFill>
                  <a:schemeClr val="bg1"/>
                </a:solidFill>
              </a:rPr>
              <a:t>указом президента Якутии В.А. Штыровым: Присвоить имя Героя Советского Союза Охлопкова Федора Матвеевича Крест-Хальджайской средней школе Томпонского улуса Республики Саха (Якутия) и впредь именовать ее – Крест-Хальджайской средней общеобразовательной школы имени Федора Матвеевича Охлопкова Томпонского улуса.</a:t>
            </a:r>
          </a:p>
          <a:p>
            <a:pPr marL="13716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08920"/>
            <a:ext cx="8496944" cy="3764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254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6912768" cy="115212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Герою Советского Союза- Федору Матвеевичу Охлопкову посвящается.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Кем ты был, наш земляк,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Паренек удалой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Из якутской деревни далекой?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Комсомолец? Боец? Иль охотник лихой?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С боевою подругой винтовкой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Землю нашу родную от пуль защищал!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И готов был ты насмерть стоять!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Просто там – далеко, далеко за спиной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Находилась Якутия-Мать!</a:t>
            </a:r>
          </a:p>
          <a:p>
            <a:pPr algn="r"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Кравченко Юлия, 10 класс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/>
          </a:bodyPr>
          <a:lstStyle/>
          <a:p>
            <a:pPr lvl="1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Жизнь Федора Матвеевича Охлопкова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2400" dirty="0" smtClean="0">
                <a:solidFill>
                  <a:schemeClr val="bg1"/>
                </a:solidFill>
              </a:rPr>
              <a:t>Федор Матвеевич Охлопков родился 2 марта 1908 г. в с. Крест-Хальджай Томпонского района ЯАССР в семье бедного крестьянина. Рано лишился родителей. В труде и в борьбе с нуждой деревенский паренек возмужал рано. В школе Федор учился немного - помешали последствия войны с белобандитами. В 1932 году молодой Охлопков по призыву комсомола оказался на золотых приисках Алдана , работал сначала откатчиком, затем мотористом на драге. Имя комсомольца Федор носил достойно - всегда был в числе передовых. В 1933 году возвращается в родной колхоз и работает механизатором. В 1936 году стал стахановцем.</a:t>
            </a:r>
          </a:p>
          <a:p>
            <a:pPr lvl="1"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7140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Годы войны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5616624" cy="6165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/>
              <a:t>	</a:t>
            </a:r>
          </a:p>
          <a:p>
            <a:pPr>
              <a:buNone/>
            </a:pPr>
            <a:r>
              <a:rPr lang="ru-RU" sz="1400" dirty="0">
                <a:solidFill>
                  <a:schemeClr val="bg1"/>
                </a:solidFill>
              </a:rPr>
              <a:t> </a:t>
            </a:r>
            <a:r>
              <a:rPr lang="ru-RU" sz="1400" dirty="0" smtClean="0">
                <a:solidFill>
                  <a:schemeClr val="bg1"/>
                </a:solidFill>
              </a:rPr>
              <a:t>       </a:t>
            </a:r>
            <a:r>
              <a:rPr lang="ru-RU" sz="1800" dirty="0" smtClean="0">
                <a:solidFill>
                  <a:schemeClr val="bg1"/>
                </a:solidFill>
              </a:rPr>
              <a:t>В Великой Отечественной войне Ф. М. Охлопков участвовал с 13 декабря 1941 г. по 23 июня 1944 г.  Проявляя высокий советский патриотизм  с первых дней участия в боях он сражался как пулеметчик и автоматчик.. Выносливость и хладнокровие, выдержка и самообладание, сдобренные и приумноженные сноровкой охотника, мужицкой смекалкой — вот те качества, которые отличали его как воина.  </a:t>
            </a:r>
          </a:p>
          <a:p>
            <a:pPr>
              <a:buNone/>
            </a:pP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      Летом 1942 г .Фёдор Охлопков  вступает в Коммунистическую партию Советского Союза.</a:t>
            </a:r>
          </a:p>
          <a:p>
            <a:pPr>
              <a:buNone/>
            </a:pP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       В огне сражений стал снайпером.</a:t>
            </a:r>
          </a:p>
          <a:p>
            <a:pPr>
              <a:buNone/>
            </a:pPr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Юлия\Desktop\охлопков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700808"/>
            <a:ext cx="3491880" cy="41044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C00000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0"/>
            <a:ext cx="4752528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	Клятва.</a:t>
            </a:r>
          </a:p>
          <a:p>
            <a:pPr>
              <a:buNone/>
            </a:pPr>
            <a:r>
              <a:rPr lang="ru-RU" sz="1800" dirty="0">
                <a:solidFill>
                  <a:schemeClr val="bg1"/>
                </a:solidFill>
                <a:latin typeface="Arial Black" pitchFamily="34" charset="0"/>
              </a:rPr>
              <a:t>	</a:t>
            </a:r>
            <a:r>
              <a:rPr lang="ru-RU" sz="2000" dirty="0" smtClean="0">
                <a:solidFill>
                  <a:schemeClr val="bg1"/>
                </a:solidFill>
                <a:latin typeface="Arial Black" pitchFamily="34" charset="0"/>
              </a:rPr>
              <a:t>На войне у Федора Матвеевича погиб брат Василий. И Федор дал клятву: мстить за брата. О гибели брата и о своей клятве  Федор написал в родной поселок Крест- Хальджай, откуда он был призван в армию.. Зимой 1941-1942 гг.  в ходе общего контрнаступления Советской Армии под Москвой потерпели гитлеровцы потерпели поражение. </a:t>
            </a:r>
          </a:p>
        </p:txBody>
      </p:sp>
      <p:pic>
        <p:nvPicPr>
          <p:cNvPr id="4" name="Picture 2" descr="C:\Documents and Settings\user\Рабочий стол\Чужое\Охлопков\Okhlopk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908720"/>
            <a:ext cx="3810000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499992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	</a:t>
            </a:r>
            <a:r>
              <a:rPr lang="ru-RU" sz="2000" b="1" dirty="0" smtClean="0">
                <a:solidFill>
                  <a:srgbClr val="C00000"/>
                </a:solidFill>
              </a:rPr>
              <a:t>Ранения</a:t>
            </a:r>
            <a:endParaRPr lang="ru-RU" sz="2000" b="1" dirty="0" smtClean="0"/>
          </a:p>
          <a:p>
            <a:pPr>
              <a:buNone/>
            </a:pPr>
            <a:r>
              <a:rPr lang="ru-RU" sz="2000" b="1" dirty="0">
                <a:solidFill>
                  <a:schemeClr val="bg1"/>
                </a:solidFill>
              </a:rPr>
              <a:t>	</a:t>
            </a:r>
            <a:r>
              <a:rPr lang="ru-RU" sz="2400" b="1" dirty="0" smtClean="0">
                <a:solidFill>
                  <a:schemeClr val="bg1"/>
                </a:solidFill>
              </a:rPr>
              <a:t>2 марта, 3 апреля и 7 мая  1942 года Охлопков был ранен. </a:t>
            </a:r>
            <a:r>
              <a:rPr lang="ru-RU" sz="2400" b="1" dirty="0">
                <a:solidFill>
                  <a:schemeClr val="bg1"/>
                </a:solidFill>
              </a:rPr>
              <a:t>У</a:t>
            </a:r>
            <a:r>
              <a:rPr lang="ru-RU" sz="2400" b="1" dirty="0" smtClean="0">
                <a:solidFill>
                  <a:schemeClr val="bg1"/>
                </a:solidFill>
              </a:rPr>
              <a:t>мел врачевать болезни, знал секреты лечебных трав. 18 августа Фёдора Охлопкова тяжело ранило в 4-й раз. Два  русских солдата вытащили раненого якута из - под огня. Санитары доставили в госпиталь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600" b="1" dirty="0" smtClean="0">
                <a:solidFill>
                  <a:schemeClr val="bg1"/>
                </a:solidFill>
              </a:rPr>
              <a:t>города Иваново</a:t>
            </a:r>
            <a:r>
              <a:rPr lang="ru-RU" sz="2600" b="1" dirty="0">
                <a:solidFill>
                  <a:schemeClr val="bg1"/>
                </a:solidFill>
              </a:rPr>
              <a:t>.</a:t>
            </a:r>
            <a:endParaRPr lang="ru-RU" sz="2600" dirty="0">
              <a:solidFill>
                <a:schemeClr val="bg1"/>
              </a:solidFill>
            </a:endParaRPr>
          </a:p>
        </p:txBody>
      </p:sp>
      <p:pic>
        <p:nvPicPr>
          <p:cNvPr id="6" name="Рисунок 5" descr="Снайперы: Ф.М .Охлопков и В.Ш. Квачантирадз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772816"/>
            <a:ext cx="4104456" cy="29527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5266928" cy="6048712"/>
          </a:xfrm>
        </p:spPr>
        <p:txBody>
          <a:bodyPr/>
          <a:lstStyle/>
          <a:p>
            <a:pPr marL="137160" indent="0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В </a:t>
            </a:r>
            <a:r>
              <a:rPr lang="ru-RU" sz="2400" dirty="0">
                <a:solidFill>
                  <a:schemeClr val="bg1"/>
                </a:solidFill>
              </a:rPr>
              <a:t>грозное лето 42-го года Федор Охлопков со своим полком в качестве командира отделения роты автоматчиков участвовал в страшных кровопролитных сражениях под Великими Луками и под Ржевом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pPr marL="137160" indent="0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375-я стрелковая дивизия в этих боях с 10 по 17 августа 42-го года потеряла убитыми </a:t>
            </a:r>
            <a:r>
              <a:rPr lang="ru-RU" sz="2400" dirty="0" smtClean="0">
                <a:solidFill>
                  <a:schemeClr val="bg1"/>
                </a:solidFill>
              </a:rPr>
              <a:t>и ранеными 80</a:t>
            </a:r>
            <a:r>
              <a:rPr lang="ru-RU" sz="2400" dirty="0">
                <a:solidFill>
                  <a:schemeClr val="bg1"/>
                </a:solidFill>
              </a:rPr>
              <a:t>% своего состава. В этих боях как всегда отличился Федор Матвеевич. </a:t>
            </a:r>
          </a:p>
        </p:txBody>
      </p:sp>
    </p:spTree>
    <p:extLst>
      <p:ext uri="{BB962C8B-B14F-4D97-AF65-F5344CB8AC3E}">
        <p14:creationId xmlns:p14="http://schemas.microsoft.com/office/powerpoint/2010/main" val="6373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644008" cy="6669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</a:t>
            </a:r>
            <a:r>
              <a:rPr lang="ru-RU" sz="2600" dirty="0" smtClean="0">
                <a:solidFill>
                  <a:schemeClr val="bg1"/>
                </a:solidFill>
              </a:rPr>
              <a:t>27 августа 1942 года Ф.М. Охлопков был награжден первым своим боевым орденом- орденом Красной Звезды, а в ноябре 1942 года вторым орденом. </a:t>
            </a:r>
            <a:r>
              <a:rPr lang="ru-RU" sz="2600" dirty="0">
                <a:solidFill>
                  <a:schemeClr val="bg1"/>
                </a:solidFill>
              </a:rPr>
              <a:t>В наградном листе сказано:  </a:t>
            </a:r>
            <a:r>
              <a:rPr lang="ru-RU" sz="2600" dirty="0" smtClean="0">
                <a:solidFill>
                  <a:schemeClr val="bg1"/>
                </a:solidFill>
              </a:rPr>
              <a:t> « </a:t>
            </a:r>
            <a:r>
              <a:rPr lang="ru-RU" sz="2600" dirty="0">
                <a:solidFill>
                  <a:schemeClr val="bg1"/>
                </a:solidFill>
              </a:rPr>
              <a:t>Своей храбростью не раз в трудные минуты останавливал паникеров, воодушевлял бойцов и вел их опять в бой.».  </a:t>
            </a:r>
          </a:p>
        </p:txBody>
      </p:sp>
      <p:pic>
        <p:nvPicPr>
          <p:cNvPr id="4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0"/>
            <a:ext cx="4211960" cy="4343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24544" y="188640"/>
            <a:ext cx="5688632" cy="66693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	</a:t>
            </a:r>
          </a:p>
          <a:p>
            <a:pPr>
              <a:buNone/>
            </a:pPr>
            <a:r>
              <a:rPr lang="ru-RU" sz="2000" dirty="0">
                <a:solidFill>
                  <a:schemeClr val="bg1"/>
                </a:solidFill>
                <a:ea typeface="HGPHeiseiKakugothictaiW9" pitchFamily="50" charset="-128"/>
              </a:rPr>
              <a:t>	</a:t>
            </a:r>
            <a:r>
              <a:rPr lang="ru-RU" sz="4400" dirty="0" smtClean="0">
                <a:solidFill>
                  <a:schemeClr val="bg1"/>
                </a:solidFill>
                <a:ea typeface="HGPHeiseiKakugothictaiW9" pitchFamily="50" charset="-128"/>
              </a:rPr>
              <a:t>После войны в своих воспоминаниях Федор Матвеевич писал: «..Меня часто спрашивали о том, как я выходил живым из многих битв. </a:t>
            </a:r>
            <a:r>
              <a:rPr lang="ru-RU" sz="4400" dirty="0">
                <a:solidFill>
                  <a:schemeClr val="bg1"/>
                </a:solidFill>
                <a:ea typeface="HGPHeiseiKakugothictaiW9" pitchFamily="50" charset="-128"/>
              </a:rPr>
              <a:t>Я</a:t>
            </a:r>
            <a:r>
              <a:rPr lang="ru-RU" sz="4400" dirty="0" smtClean="0">
                <a:solidFill>
                  <a:schemeClr val="bg1"/>
                </a:solidFill>
                <a:ea typeface="HGPHeiseiKakugothictaiW9" pitchFamily="50" charset="-128"/>
              </a:rPr>
              <a:t> уверен в одном, что меня выручало честное и добросовестное исполнение своего долга. Никогда не забуду моих боевых товарищей, не раз спасавших меня от верной смерти..»</a:t>
            </a:r>
            <a:endParaRPr lang="ru-RU" sz="4400" dirty="0">
              <a:solidFill>
                <a:schemeClr val="bg1"/>
              </a:solidFill>
              <a:ea typeface="HGPHeiseiKakugothictaiW9" pitchFamily="50" charset="-128"/>
            </a:endParaRPr>
          </a:p>
        </p:txBody>
      </p:sp>
      <p:pic>
        <p:nvPicPr>
          <p:cNvPr id="5" name="Содержимое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548680"/>
            <a:ext cx="3419872" cy="4608512"/>
          </a:xfrm>
          <a:prstGeom prst="rect">
            <a:avLst/>
          </a:prstGeom>
          <a:ln w="127000" cap="sq">
            <a:solidFill>
              <a:schemeClr val="tx1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user\Рабочий стол\Чужое\Охлопков\snajper2-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4320480" cy="61653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C00000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Picture 2" descr="C:\Documents and Settings\user\Рабочий стол\Чужое\Охлопков\snajper2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60648"/>
            <a:ext cx="4067944" cy="61206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C00000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692</TotalTime>
  <Words>178</Words>
  <Application>Microsoft Office PowerPoint</Application>
  <PresentationFormat>Экран (4:3)</PresentationFormat>
  <Paragraphs>45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8" baseType="lpstr">
      <vt:lpstr>Arial</vt:lpstr>
      <vt:lpstr>Arial Black</vt:lpstr>
      <vt:lpstr>Book Antiqua</vt:lpstr>
      <vt:lpstr>Calibri</vt:lpstr>
      <vt:lpstr>HGPHeiseiKakugothictaiW9</vt:lpstr>
      <vt:lpstr>Lucida Sans</vt:lpstr>
      <vt:lpstr>Times New Roman</vt:lpstr>
      <vt:lpstr>Wingdings</vt:lpstr>
      <vt:lpstr>Wingdings 2</vt:lpstr>
      <vt:lpstr>Wingdings 3</vt:lpstr>
      <vt:lpstr>Апекс</vt:lpstr>
      <vt:lpstr>ФЕДОР МАТВЕЕВИЧ ОХЛОПКОВ-герой советского союза</vt:lpstr>
      <vt:lpstr>Презентация PowerPoint</vt:lpstr>
      <vt:lpstr>Годы войны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Герою Советского Союза- Федору Матвеевичу Охлопкову посвящается.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ФЕДОР МАТВЕЕВИЧ ОХЛОПКОВ</dc:title>
  <dc:creator>Юлия</dc:creator>
  <cp:lastModifiedBy>Пользователь</cp:lastModifiedBy>
  <cp:revision>63</cp:revision>
  <dcterms:created xsi:type="dcterms:W3CDTF">2013-02-26T03:06:16Z</dcterms:created>
  <dcterms:modified xsi:type="dcterms:W3CDTF">2020-02-08T02:44:22Z</dcterms:modified>
</cp:coreProperties>
</file>