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8"/>
  </p:notes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2" r:id="rId32"/>
    <p:sldId id="291" r:id="rId33"/>
    <p:sldId id="293" r:id="rId34"/>
    <p:sldId id="294" r:id="rId35"/>
    <p:sldId id="295" r:id="rId36"/>
    <p:sldId id="296" r:id="rId37"/>
  </p:sldIdLst>
  <p:sldSz cx="9144000" cy="6858000" type="screen4x3"/>
  <p:notesSz cx="6858000" cy="9144000"/>
  <p:custDataLst>
    <p:tags r:id="rId3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>
        <p:scale>
          <a:sx n="100" d="100"/>
          <a:sy n="100" d="100"/>
        </p:scale>
        <p:origin x="-3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FFC12-4C2A-4B89-B45E-431A43997C1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FA821-E37E-4841-BF72-C291E7CA8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FA821-E37E-4841-BF72-C291E7CA85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FA821-E37E-4841-BF72-C291E7CA85A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FA821-E37E-4841-BF72-C291E7CA85A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FA821-E37E-4841-BF72-C291E7CA85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FA821-E37E-4841-BF72-C291E7CA85A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E8E8E-7393-4F00-ABAB-DD8256568476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6200-41B7-4FD0-A455-DCB1E706C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25A8-2B38-44C5-8BB9-4E11E8CA652B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3A93-C347-4172-930F-56F020155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84D58-3778-432C-A06C-3DA25CF7C701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803A-ACDF-4146-A26D-1D1168194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C559-5120-4096-90FC-6DA460B56DAE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23CCD-7E4F-4DCF-B5BA-952E55202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B6EF-BA48-4DBE-A94D-7F994664E67C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B585E-A383-40EC-808F-5863AD845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1236-65B3-4703-A9CA-59492E850BB8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A9F8-C998-4216-B17D-3879A3DC9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A99F-9DFA-4C11-9D9D-569B4A69CCB9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5664-A215-47CC-A1D3-2478B1ACD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D262-33D7-4879-B9F8-45C966D45180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D860-063C-49ED-838D-FEB82584A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FED6-63CC-4380-BF48-66782273CB62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FE96-3D7D-4039-8258-7A9C22A97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850C-84BB-4B6A-9CF8-C39BA85898BC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E2B29-6CF7-47AA-A86C-0ECCCFF71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5968-1CEA-46DE-ABD7-6CD2201DD21A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D868-C2BC-4DAD-A41B-C4C15CA67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19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693CFA-9B46-43E1-8337-8C39224BE4C9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9CD7F3-D881-4E58-A7C0-E75037EA0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55" r:id="rId4"/>
    <p:sldLayoutId id="2147483861" r:id="rId5"/>
    <p:sldLayoutId id="2147483856" r:id="rId6"/>
    <p:sldLayoutId id="2147483862" r:id="rId7"/>
    <p:sldLayoutId id="2147483863" r:id="rId8"/>
    <p:sldLayoutId id="2147483864" r:id="rId9"/>
    <p:sldLayoutId id="2147483857" r:id="rId10"/>
    <p:sldLayoutId id="2147483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Презентация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Транзисторы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Мастер п.о .</a:t>
            </a:r>
            <a:r>
              <a:rPr lang="ru-RU" sz="2000" dirty="0" err="1" smtClean="0"/>
              <a:t>усатова</a:t>
            </a:r>
            <a:r>
              <a:rPr lang="ru-RU" sz="2000" dirty="0" smtClean="0"/>
              <a:t> с.Г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eaLnBrk="1" hangingPunct="1"/>
            <a:r>
              <a:rPr lang="ru-RU" sz="2500" smtClean="0"/>
              <a:t>Вторым немаловажным параметром является </a:t>
            </a:r>
            <a:r>
              <a:rPr lang="ru-RU" sz="2500" b="1" smtClean="0"/>
              <a:t>входное сопротивление транзистора</a:t>
            </a:r>
            <a:r>
              <a:rPr lang="ru-RU" sz="2500" smtClean="0"/>
              <a:t>. Согласно закону Ома, оно </a:t>
            </a:r>
          </a:p>
          <a:p>
            <a:pPr marL="0" eaLnBrk="1" hangingPunct="1">
              <a:buFont typeface="Wingdings 2" pitchFamily="18" charset="2"/>
              <a:buNone/>
            </a:pPr>
            <a:r>
              <a:rPr lang="ru-RU" sz="2500" smtClean="0"/>
              <a:t>представляет собой отношение напряжения между базой и эмиттером к управляющему току базы. Чем оно больше, тем меньше ток базы и тем выше коэффициент усиления.</a:t>
            </a:r>
          </a:p>
          <a:p>
            <a:pPr marL="0" eaLnBrk="1" hangingPunct="1">
              <a:buFont typeface="Wingdings 2" pitchFamily="18" charset="2"/>
              <a:buNone/>
            </a:pPr>
            <a:endParaRPr lang="ru-RU" sz="2500" smtClean="0"/>
          </a:p>
          <a:p>
            <a:pPr marL="0" eaLnBrk="1" hangingPunct="1"/>
            <a:r>
              <a:rPr lang="ru-RU" sz="2500" smtClean="0"/>
              <a:t>Третий параметр биполярного транзистора — к</a:t>
            </a:r>
            <a:r>
              <a:rPr lang="ru-RU" sz="2500" b="1" smtClean="0"/>
              <a:t>оэффициент усиления по напряжению</a:t>
            </a:r>
            <a:r>
              <a:rPr lang="ru-RU" sz="2500" smtClean="0"/>
              <a:t>. Он равен отношению амплитудных или действующих значений выходного (эмиттер- коллектор) и входного (база-эмиттер) </a:t>
            </a:r>
          </a:p>
          <a:p>
            <a:pPr marL="0" eaLnBrk="1" hangingPunct="1">
              <a:buFont typeface="Wingdings 2" pitchFamily="18" charset="2"/>
              <a:buNone/>
            </a:pPr>
            <a:r>
              <a:rPr lang="ru-RU" sz="2500" smtClean="0"/>
              <a:t>переменных напряжений.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Частотные характеристики</a:t>
            </a: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Входные (а) и выходные (б) статические характеристики биполярного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Транзистора, включенного по схеме с общей базой.</a:t>
            </a: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827088" y="3068638"/>
            <a:ext cx="2743200" cy="2971800"/>
            <a:chOff x="1161" y="774"/>
            <a:chExt cx="4320" cy="4680"/>
          </a:xfrm>
        </p:grpSpPr>
        <p:sp>
          <p:nvSpPr>
            <p:cNvPr id="26658" name="Line 4"/>
            <p:cNvSpPr>
              <a:spLocks noChangeShapeType="1"/>
            </p:cNvSpPr>
            <p:nvPr/>
          </p:nvSpPr>
          <p:spPr bwMode="auto">
            <a:xfrm>
              <a:off x="1701" y="1134"/>
              <a:ext cx="0" cy="37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9" name="Line 5"/>
            <p:cNvSpPr>
              <a:spLocks noChangeShapeType="1"/>
            </p:cNvSpPr>
            <p:nvPr/>
          </p:nvSpPr>
          <p:spPr bwMode="auto">
            <a:xfrm>
              <a:off x="1701" y="4914"/>
              <a:ext cx="37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1701" y="3834"/>
              <a:ext cx="3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1" name="Line 7"/>
            <p:cNvSpPr>
              <a:spLocks noChangeShapeType="1"/>
            </p:cNvSpPr>
            <p:nvPr/>
          </p:nvSpPr>
          <p:spPr bwMode="auto">
            <a:xfrm>
              <a:off x="1701" y="2574"/>
              <a:ext cx="3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2" name="Line 8"/>
            <p:cNvSpPr>
              <a:spLocks noChangeShapeType="1"/>
            </p:cNvSpPr>
            <p:nvPr/>
          </p:nvSpPr>
          <p:spPr bwMode="auto">
            <a:xfrm>
              <a:off x="1701" y="1494"/>
              <a:ext cx="3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3" name="Freeform 9"/>
            <p:cNvSpPr>
              <a:spLocks/>
            </p:cNvSpPr>
            <p:nvPr/>
          </p:nvSpPr>
          <p:spPr bwMode="auto">
            <a:xfrm>
              <a:off x="1701" y="1314"/>
              <a:ext cx="2340" cy="3600"/>
            </a:xfrm>
            <a:custGeom>
              <a:avLst/>
              <a:gdLst>
                <a:gd name="T0" fmla="*/ 0 w 2340"/>
                <a:gd name="T1" fmla="*/ 3600 h 3600"/>
                <a:gd name="T2" fmla="*/ 1080 w 2340"/>
                <a:gd name="T3" fmla="*/ 3240 h 3600"/>
                <a:gd name="T4" fmla="*/ 1620 w 2340"/>
                <a:gd name="T5" fmla="*/ 2700 h 3600"/>
                <a:gd name="T6" fmla="*/ 1980 w 2340"/>
                <a:gd name="T7" fmla="*/ 1980 h 3600"/>
                <a:gd name="T8" fmla="*/ 2340 w 234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0"/>
                <a:gd name="T16" fmla="*/ 0 h 3600"/>
                <a:gd name="T17" fmla="*/ 2340 w 234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0" h="3600">
                  <a:moveTo>
                    <a:pt x="0" y="3600"/>
                  </a:moveTo>
                  <a:cubicBezTo>
                    <a:pt x="405" y="3495"/>
                    <a:pt x="810" y="3390"/>
                    <a:pt x="1080" y="3240"/>
                  </a:cubicBezTo>
                  <a:cubicBezTo>
                    <a:pt x="1350" y="3090"/>
                    <a:pt x="1470" y="2910"/>
                    <a:pt x="1620" y="2700"/>
                  </a:cubicBezTo>
                  <a:cubicBezTo>
                    <a:pt x="1770" y="2490"/>
                    <a:pt x="1860" y="2430"/>
                    <a:pt x="1980" y="1980"/>
                  </a:cubicBezTo>
                  <a:cubicBezTo>
                    <a:pt x="2100" y="1530"/>
                    <a:pt x="2280" y="360"/>
                    <a:pt x="2340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4" name="Freeform 10"/>
            <p:cNvSpPr>
              <a:spLocks/>
            </p:cNvSpPr>
            <p:nvPr/>
          </p:nvSpPr>
          <p:spPr bwMode="auto">
            <a:xfrm>
              <a:off x="1701" y="1314"/>
              <a:ext cx="2880" cy="3600"/>
            </a:xfrm>
            <a:custGeom>
              <a:avLst/>
              <a:gdLst>
                <a:gd name="T0" fmla="*/ 0 w 2880"/>
                <a:gd name="T1" fmla="*/ 3600 h 3600"/>
                <a:gd name="T2" fmla="*/ 1260 w 2880"/>
                <a:gd name="T3" fmla="*/ 3240 h 3600"/>
                <a:gd name="T4" fmla="*/ 2160 w 2880"/>
                <a:gd name="T5" fmla="*/ 2340 h 3600"/>
                <a:gd name="T6" fmla="*/ 2880 w 2880"/>
                <a:gd name="T7" fmla="*/ 0 h 3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0"/>
                <a:gd name="T13" fmla="*/ 0 h 3600"/>
                <a:gd name="T14" fmla="*/ 2880 w 2880"/>
                <a:gd name="T15" fmla="*/ 3600 h 3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0" h="3600">
                  <a:moveTo>
                    <a:pt x="0" y="3600"/>
                  </a:moveTo>
                  <a:cubicBezTo>
                    <a:pt x="450" y="3525"/>
                    <a:pt x="900" y="3450"/>
                    <a:pt x="1260" y="3240"/>
                  </a:cubicBezTo>
                  <a:cubicBezTo>
                    <a:pt x="1620" y="3030"/>
                    <a:pt x="1890" y="2880"/>
                    <a:pt x="2160" y="2340"/>
                  </a:cubicBezTo>
                  <a:cubicBezTo>
                    <a:pt x="2430" y="1800"/>
                    <a:pt x="2760" y="420"/>
                    <a:pt x="2880" y="0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5" name="Line 11"/>
            <p:cNvSpPr>
              <a:spLocks noChangeShapeType="1"/>
            </p:cNvSpPr>
            <p:nvPr/>
          </p:nvSpPr>
          <p:spPr bwMode="auto">
            <a:xfrm flipV="1">
              <a:off x="2421" y="473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6" name="Line 12"/>
            <p:cNvSpPr>
              <a:spLocks noChangeShapeType="1"/>
            </p:cNvSpPr>
            <p:nvPr/>
          </p:nvSpPr>
          <p:spPr bwMode="auto">
            <a:xfrm flipV="1">
              <a:off x="3321" y="473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7" name="Line 13"/>
            <p:cNvSpPr>
              <a:spLocks noChangeShapeType="1"/>
            </p:cNvSpPr>
            <p:nvPr/>
          </p:nvSpPr>
          <p:spPr bwMode="auto">
            <a:xfrm flipV="1">
              <a:off x="4221" y="473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8" name="Text Box 14"/>
            <p:cNvSpPr txBox="1">
              <a:spLocks noChangeArrowheads="1"/>
            </p:cNvSpPr>
            <p:nvPr/>
          </p:nvSpPr>
          <p:spPr bwMode="auto">
            <a:xfrm>
              <a:off x="1341" y="4914"/>
              <a:ext cx="41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solidFill>
                    <a:srgbClr val="000000"/>
                  </a:solidFill>
                  <a:latin typeface="Franklin Gothic Book" pitchFamily="34" charset="0"/>
                </a:rPr>
                <a:t>0       0,1      0,2     U</a:t>
              </a:r>
              <a:r>
                <a:rPr lang="ru-RU" sz="1200">
                  <a:solidFill>
                    <a:srgbClr val="000000"/>
                  </a:solidFill>
                  <a:latin typeface="Franklin Gothic Book" pitchFamily="34" charset="0"/>
                </a:rPr>
                <a:t>эб, </a:t>
              </a:r>
              <a:r>
                <a:rPr lang="ru-RU">
                  <a:solidFill>
                    <a:srgbClr val="000000"/>
                  </a:solidFill>
                  <a:latin typeface="Franklin Gothic Book" pitchFamily="34" charset="0"/>
                </a:rPr>
                <a:t>В</a:t>
              </a:r>
            </a:p>
          </p:txBody>
        </p:sp>
        <p:sp>
          <p:nvSpPr>
            <p:cNvPr id="26669" name="Text Box 15"/>
            <p:cNvSpPr txBox="1">
              <a:spLocks noChangeArrowheads="1"/>
            </p:cNvSpPr>
            <p:nvPr/>
          </p:nvSpPr>
          <p:spPr bwMode="auto">
            <a:xfrm>
              <a:off x="1161" y="3654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10</a:t>
              </a:r>
            </a:p>
          </p:txBody>
        </p:sp>
        <p:sp>
          <p:nvSpPr>
            <p:cNvPr id="26670" name="Text Box 16"/>
            <p:cNvSpPr txBox="1">
              <a:spLocks noChangeArrowheads="1"/>
            </p:cNvSpPr>
            <p:nvPr/>
          </p:nvSpPr>
          <p:spPr bwMode="auto">
            <a:xfrm>
              <a:off x="1161" y="2394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20</a:t>
              </a:r>
            </a:p>
          </p:txBody>
        </p:sp>
        <p:sp>
          <p:nvSpPr>
            <p:cNvPr id="26671" name="Text Box 17"/>
            <p:cNvSpPr txBox="1">
              <a:spLocks noChangeArrowheads="1"/>
            </p:cNvSpPr>
            <p:nvPr/>
          </p:nvSpPr>
          <p:spPr bwMode="auto">
            <a:xfrm>
              <a:off x="1161" y="1314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30</a:t>
              </a:r>
            </a:p>
          </p:txBody>
        </p:sp>
        <p:sp>
          <p:nvSpPr>
            <p:cNvPr id="26672" name="Text Box 18"/>
            <p:cNvSpPr txBox="1">
              <a:spLocks noChangeArrowheads="1"/>
            </p:cNvSpPr>
            <p:nvPr/>
          </p:nvSpPr>
          <p:spPr bwMode="auto">
            <a:xfrm>
              <a:off x="1161" y="774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I</a:t>
              </a:r>
              <a:r>
                <a:rPr lang="ru-RU" sz="1200">
                  <a:latin typeface="Franklin Gothic Book" pitchFamily="34" charset="0"/>
                </a:rPr>
                <a:t>э, </a:t>
              </a:r>
              <a:r>
                <a:rPr lang="ru-RU">
                  <a:latin typeface="Franklin Gothic Book" pitchFamily="34" charset="0"/>
                </a:rPr>
                <a:t>мА</a:t>
              </a:r>
            </a:p>
          </p:txBody>
        </p:sp>
        <p:sp>
          <p:nvSpPr>
            <p:cNvPr id="26673" name="Text Box 19"/>
            <p:cNvSpPr txBox="1">
              <a:spLocks noChangeArrowheads="1"/>
            </p:cNvSpPr>
            <p:nvPr/>
          </p:nvSpPr>
          <p:spPr bwMode="auto">
            <a:xfrm>
              <a:off x="1881" y="1854"/>
              <a:ext cx="18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i="1">
                  <a:latin typeface="Franklin Gothic Book" pitchFamily="34" charset="0"/>
                </a:rPr>
                <a:t>Uкб =0</a:t>
              </a:r>
            </a:p>
          </p:txBody>
        </p:sp>
        <p:sp>
          <p:nvSpPr>
            <p:cNvPr id="26674" name="Line 20"/>
            <p:cNvSpPr>
              <a:spLocks noChangeShapeType="1"/>
            </p:cNvSpPr>
            <p:nvPr/>
          </p:nvSpPr>
          <p:spPr bwMode="auto">
            <a:xfrm>
              <a:off x="3141" y="2394"/>
              <a:ext cx="1080" cy="3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5" name="Text Box 21"/>
            <p:cNvSpPr txBox="1">
              <a:spLocks noChangeArrowheads="1"/>
            </p:cNvSpPr>
            <p:nvPr/>
          </p:nvSpPr>
          <p:spPr bwMode="auto">
            <a:xfrm>
              <a:off x="1701" y="2574"/>
              <a:ext cx="23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i="1">
                  <a:solidFill>
                    <a:srgbClr val="FF0000"/>
                  </a:solidFill>
                  <a:latin typeface="Franklin Gothic Book" pitchFamily="34" charset="0"/>
                </a:rPr>
                <a:t>Uкб =-5,0В</a:t>
              </a:r>
            </a:p>
          </p:txBody>
        </p:sp>
        <p:sp>
          <p:nvSpPr>
            <p:cNvPr id="26676" name="Line 22"/>
            <p:cNvSpPr>
              <a:spLocks noChangeShapeType="1"/>
            </p:cNvSpPr>
            <p:nvPr/>
          </p:nvSpPr>
          <p:spPr bwMode="auto">
            <a:xfrm>
              <a:off x="2601" y="3114"/>
              <a:ext cx="108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29" name="Group 24"/>
          <p:cNvGrpSpPr>
            <a:grpSpLocks/>
          </p:cNvGrpSpPr>
          <p:nvPr/>
        </p:nvGrpSpPr>
        <p:grpSpPr bwMode="auto">
          <a:xfrm>
            <a:off x="3995738" y="2636838"/>
            <a:ext cx="4778375" cy="3511550"/>
            <a:chOff x="960" y="6549"/>
            <a:chExt cx="7524" cy="5529"/>
          </a:xfrm>
        </p:grpSpPr>
        <p:sp>
          <p:nvSpPr>
            <p:cNvPr id="26630" name="Line 25"/>
            <p:cNvSpPr>
              <a:spLocks noChangeShapeType="1"/>
            </p:cNvSpPr>
            <p:nvPr/>
          </p:nvSpPr>
          <p:spPr bwMode="auto">
            <a:xfrm>
              <a:off x="2241" y="6894"/>
              <a:ext cx="0" cy="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Line 26"/>
            <p:cNvSpPr>
              <a:spLocks noChangeShapeType="1"/>
            </p:cNvSpPr>
            <p:nvPr/>
          </p:nvSpPr>
          <p:spPr bwMode="auto">
            <a:xfrm>
              <a:off x="1701" y="11394"/>
              <a:ext cx="5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Line 27"/>
            <p:cNvSpPr>
              <a:spLocks noChangeShapeType="1"/>
            </p:cNvSpPr>
            <p:nvPr/>
          </p:nvSpPr>
          <p:spPr bwMode="auto">
            <a:xfrm>
              <a:off x="2061" y="9054"/>
              <a:ext cx="36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Line 28"/>
            <p:cNvSpPr>
              <a:spLocks noChangeShapeType="1"/>
            </p:cNvSpPr>
            <p:nvPr/>
          </p:nvSpPr>
          <p:spPr bwMode="auto">
            <a:xfrm>
              <a:off x="2061" y="1031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Line 29"/>
            <p:cNvSpPr>
              <a:spLocks noChangeShapeType="1"/>
            </p:cNvSpPr>
            <p:nvPr/>
          </p:nvSpPr>
          <p:spPr bwMode="auto">
            <a:xfrm>
              <a:off x="2061" y="7974"/>
              <a:ext cx="36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Line 30"/>
            <p:cNvSpPr>
              <a:spLocks noChangeShapeType="1"/>
            </p:cNvSpPr>
            <p:nvPr/>
          </p:nvSpPr>
          <p:spPr bwMode="auto">
            <a:xfrm flipV="1">
              <a:off x="2781" y="11214"/>
              <a:ext cx="0" cy="36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Line 31"/>
            <p:cNvSpPr>
              <a:spLocks noChangeShapeType="1"/>
            </p:cNvSpPr>
            <p:nvPr/>
          </p:nvSpPr>
          <p:spPr bwMode="auto">
            <a:xfrm flipV="1">
              <a:off x="3501" y="11214"/>
              <a:ext cx="0" cy="36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Line 32"/>
            <p:cNvSpPr>
              <a:spLocks noChangeShapeType="1"/>
            </p:cNvSpPr>
            <p:nvPr/>
          </p:nvSpPr>
          <p:spPr bwMode="auto">
            <a:xfrm flipV="1">
              <a:off x="4218" y="11214"/>
              <a:ext cx="0" cy="36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Line 33"/>
            <p:cNvSpPr>
              <a:spLocks noChangeShapeType="1"/>
            </p:cNvSpPr>
            <p:nvPr/>
          </p:nvSpPr>
          <p:spPr bwMode="auto">
            <a:xfrm flipV="1">
              <a:off x="4941" y="11214"/>
              <a:ext cx="0" cy="36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Line 34"/>
            <p:cNvSpPr>
              <a:spLocks noChangeShapeType="1"/>
            </p:cNvSpPr>
            <p:nvPr/>
          </p:nvSpPr>
          <p:spPr bwMode="auto">
            <a:xfrm flipV="1">
              <a:off x="5661" y="11214"/>
              <a:ext cx="0" cy="36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Line 35"/>
            <p:cNvSpPr>
              <a:spLocks noChangeShapeType="1"/>
            </p:cNvSpPr>
            <p:nvPr/>
          </p:nvSpPr>
          <p:spPr bwMode="auto">
            <a:xfrm flipV="1">
              <a:off x="6381" y="11214"/>
              <a:ext cx="0" cy="36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Line 36"/>
            <p:cNvSpPr>
              <a:spLocks noChangeShapeType="1"/>
            </p:cNvSpPr>
            <p:nvPr/>
          </p:nvSpPr>
          <p:spPr bwMode="auto">
            <a:xfrm flipV="1">
              <a:off x="6201" y="6894"/>
              <a:ext cx="0" cy="450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Freeform 37"/>
            <p:cNvSpPr>
              <a:spLocks/>
            </p:cNvSpPr>
            <p:nvPr/>
          </p:nvSpPr>
          <p:spPr bwMode="auto">
            <a:xfrm>
              <a:off x="2005" y="10824"/>
              <a:ext cx="5111" cy="570"/>
            </a:xfrm>
            <a:custGeom>
              <a:avLst/>
              <a:gdLst>
                <a:gd name="T0" fmla="*/ 95 w 5111"/>
                <a:gd name="T1" fmla="*/ 570 h 570"/>
                <a:gd name="T2" fmla="*/ 209 w 5111"/>
                <a:gd name="T3" fmla="*/ 399 h 570"/>
                <a:gd name="T4" fmla="*/ 665 w 5111"/>
                <a:gd name="T5" fmla="*/ 399 h 570"/>
                <a:gd name="T6" fmla="*/ 4199 w 5111"/>
                <a:gd name="T7" fmla="*/ 342 h 570"/>
                <a:gd name="T8" fmla="*/ 5111 w 5111"/>
                <a:gd name="T9" fmla="*/ 0 h 5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1"/>
                <a:gd name="T16" fmla="*/ 0 h 570"/>
                <a:gd name="T17" fmla="*/ 5111 w 5111"/>
                <a:gd name="T18" fmla="*/ 570 h 5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1" h="570">
                  <a:moveTo>
                    <a:pt x="95" y="570"/>
                  </a:moveTo>
                  <a:cubicBezTo>
                    <a:pt x="104" y="498"/>
                    <a:pt x="114" y="427"/>
                    <a:pt x="209" y="399"/>
                  </a:cubicBezTo>
                  <a:cubicBezTo>
                    <a:pt x="304" y="371"/>
                    <a:pt x="0" y="408"/>
                    <a:pt x="665" y="399"/>
                  </a:cubicBezTo>
                  <a:cubicBezTo>
                    <a:pt x="1330" y="390"/>
                    <a:pt x="3458" y="409"/>
                    <a:pt x="4199" y="342"/>
                  </a:cubicBezTo>
                  <a:cubicBezTo>
                    <a:pt x="4940" y="275"/>
                    <a:pt x="4950" y="95"/>
                    <a:pt x="5111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Freeform 38"/>
            <p:cNvSpPr>
              <a:spLocks/>
            </p:cNvSpPr>
            <p:nvPr/>
          </p:nvSpPr>
          <p:spPr bwMode="auto">
            <a:xfrm>
              <a:off x="1986" y="10311"/>
              <a:ext cx="4275" cy="1083"/>
            </a:xfrm>
            <a:custGeom>
              <a:avLst/>
              <a:gdLst>
                <a:gd name="T0" fmla="*/ 0 w 4218"/>
                <a:gd name="T1" fmla="*/ 1083 h 1073"/>
                <a:gd name="T2" fmla="*/ 231 w 4218"/>
                <a:gd name="T3" fmla="*/ 163 h 1073"/>
                <a:gd name="T4" fmla="*/ 693 w 4218"/>
                <a:gd name="T5" fmla="*/ 105 h 1073"/>
                <a:gd name="T6" fmla="*/ 4275 w 4218"/>
                <a:gd name="T7" fmla="*/ 105 h 10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18"/>
                <a:gd name="T13" fmla="*/ 0 h 1073"/>
                <a:gd name="T14" fmla="*/ 4218 w 4218"/>
                <a:gd name="T15" fmla="*/ 1073 h 10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18" h="1073">
                  <a:moveTo>
                    <a:pt x="0" y="1073"/>
                  </a:moveTo>
                  <a:cubicBezTo>
                    <a:pt x="57" y="697"/>
                    <a:pt x="114" y="322"/>
                    <a:pt x="228" y="161"/>
                  </a:cubicBezTo>
                  <a:cubicBezTo>
                    <a:pt x="342" y="0"/>
                    <a:pt x="19" y="113"/>
                    <a:pt x="684" y="104"/>
                  </a:cubicBezTo>
                  <a:cubicBezTo>
                    <a:pt x="1349" y="95"/>
                    <a:pt x="3525" y="123"/>
                    <a:pt x="4218" y="104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4" name="Freeform 39"/>
            <p:cNvSpPr>
              <a:spLocks/>
            </p:cNvSpPr>
            <p:nvPr/>
          </p:nvSpPr>
          <p:spPr bwMode="auto">
            <a:xfrm>
              <a:off x="6204" y="10197"/>
              <a:ext cx="684" cy="266"/>
            </a:xfrm>
            <a:custGeom>
              <a:avLst/>
              <a:gdLst>
                <a:gd name="T0" fmla="*/ 0 w 684"/>
                <a:gd name="T1" fmla="*/ 228 h 266"/>
                <a:gd name="T2" fmla="*/ 228 w 684"/>
                <a:gd name="T3" fmla="*/ 228 h 266"/>
                <a:gd name="T4" fmla="*/ 684 w 684"/>
                <a:gd name="T5" fmla="*/ 0 h 266"/>
                <a:gd name="T6" fmla="*/ 0 60000 65536"/>
                <a:gd name="T7" fmla="*/ 0 60000 65536"/>
                <a:gd name="T8" fmla="*/ 0 60000 65536"/>
                <a:gd name="T9" fmla="*/ 0 w 684"/>
                <a:gd name="T10" fmla="*/ 0 h 266"/>
                <a:gd name="T11" fmla="*/ 684 w 684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4" h="266">
                  <a:moveTo>
                    <a:pt x="0" y="228"/>
                  </a:moveTo>
                  <a:cubicBezTo>
                    <a:pt x="57" y="247"/>
                    <a:pt x="114" y="266"/>
                    <a:pt x="228" y="228"/>
                  </a:cubicBezTo>
                  <a:cubicBezTo>
                    <a:pt x="342" y="190"/>
                    <a:pt x="599" y="47"/>
                    <a:pt x="684" y="0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5" name="Freeform 40"/>
            <p:cNvSpPr>
              <a:spLocks/>
            </p:cNvSpPr>
            <p:nvPr/>
          </p:nvSpPr>
          <p:spPr bwMode="auto">
            <a:xfrm>
              <a:off x="1929" y="9494"/>
              <a:ext cx="4275" cy="1900"/>
            </a:xfrm>
            <a:custGeom>
              <a:avLst/>
              <a:gdLst>
                <a:gd name="T0" fmla="*/ 0 w 4275"/>
                <a:gd name="T1" fmla="*/ 1900 h 1900"/>
                <a:gd name="T2" fmla="*/ 285 w 4275"/>
                <a:gd name="T3" fmla="*/ 304 h 1900"/>
                <a:gd name="T4" fmla="*/ 798 w 4275"/>
                <a:gd name="T5" fmla="*/ 76 h 1900"/>
                <a:gd name="T6" fmla="*/ 4275 w 4275"/>
                <a:gd name="T7" fmla="*/ 19 h 1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75"/>
                <a:gd name="T13" fmla="*/ 0 h 1900"/>
                <a:gd name="T14" fmla="*/ 4275 w 4275"/>
                <a:gd name="T15" fmla="*/ 1900 h 1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75" h="1900">
                  <a:moveTo>
                    <a:pt x="0" y="1900"/>
                  </a:moveTo>
                  <a:cubicBezTo>
                    <a:pt x="76" y="1254"/>
                    <a:pt x="152" y="608"/>
                    <a:pt x="285" y="304"/>
                  </a:cubicBezTo>
                  <a:cubicBezTo>
                    <a:pt x="418" y="0"/>
                    <a:pt x="133" y="124"/>
                    <a:pt x="798" y="76"/>
                  </a:cubicBezTo>
                  <a:cubicBezTo>
                    <a:pt x="1463" y="28"/>
                    <a:pt x="3591" y="95"/>
                    <a:pt x="4275" y="19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6" name="Freeform 41"/>
            <p:cNvSpPr>
              <a:spLocks/>
            </p:cNvSpPr>
            <p:nvPr/>
          </p:nvSpPr>
          <p:spPr bwMode="auto">
            <a:xfrm>
              <a:off x="6261" y="9342"/>
              <a:ext cx="570" cy="199"/>
            </a:xfrm>
            <a:custGeom>
              <a:avLst/>
              <a:gdLst>
                <a:gd name="T0" fmla="*/ 0 w 570"/>
                <a:gd name="T1" fmla="*/ 171 h 199"/>
                <a:gd name="T2" fmla="*/ 171 w 570"/>
                <a:gd name="T3" fmla="*/ 171 h 199"/>
                <a:gd name="T4" fmla="*/ 570 w 570"/>
                <a:gd name="T5" fmla="*/ 0 h 199"/>
                <a:gd name="T6" fmla="*/ 0 60000 65536"/>
                <a:gd name="T7" fmla="*/ 0 60000 65536"/>
                <a:gd name="T8" fmla="*/ 0 60000 65536"/>
                <a:gd name="T9" fmla="*/ 0 w 570"/>
                <a:gd name="T10" fmla="*/ 0 h 199"/>
                <a:gd name="T11" fmla="*/ 570 w 570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0" h="199">
                  <a:moveTo>
                    <a:pt x="0" y="171"/>
                  </a:moveTo>
                  <a:cubicBezTo>
                    <a:pt x="38" y="185"/>
                    <a:pt x="76" y="199"/>
                    <a:pt x="171" y="171"/>
                  </a:cubicBezTo>
                  <a:cubicBezTo>
                    <a:pt x="266" y="143"/>
                    <a:pt x="475" y="57"/>
                    <a:pt x="570" y="0"/>
                  </a:cubicBezTo>
                </a:path>
              </a:pathLst>
            </a:custGeom>
            <a:noFill/>
            <a:ln w="57150" cap="flat" cmpd="sng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7" name="Freeform 42"/>
            <p:cNvSpPr>
              <a:spLocks/>
            </p:cNvSpPr>
            <p:nvPr/>
          </p:nvSpPr>
          <p:spPr bwMode="auto">
            <a:xfrm>
              <a:off x="1872" y="8345"/>
              <a:ext cx="4332" cy="3049"/>
            </a:xfrm>
            <a:custGeom>
              <a:avLst/>
              <a:gdLst>
                <a:gd name="T0" fmla="*/ 0 w 4332"/>
                <a:gd name="T1" fmla="*/ 3049 h 3049"/>
                <a:gd name="T2" fmla="*/ 228 w 4332"/>
                <a:gd name="T3" fmla="*/ 484 h 3049"/>
                <a:gd name="T4" fmla="*/ 627 w 4332"/>
                <a:gd name="T5" fmla="*/ 142 h 3049"/>
                <a:gd name="T6" fmla="*/ 2337 w 4332"/>
                <a:gd name="T7" fmla="*/ 142 h 3049"/>
                <a:gd name="T8" fmla="*/ 4332 w 4332"/>
                <a:gd name="T9" fmla="*/ 28 h 30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2"/>
                <a:gd name="T16" fmla="*/ 0 h 3049"/>
                <a:gd name="T17" fmla="*/ 4332 w 4332"/>
                <a:gd name="T18" fmla="*/ 3049 h 30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2" h="3049">
                  <a:moveTo>
                    <a:pt x="0" y="3049"/>
                  </a:moveTo>
                  <a:cubicBezTo>
                    <a:pt x="62" y="2008"/>
                    <a:pt x="124" y="968"/>
                    <a:pt x="228" y="484"/>
                  </a:cubicBezTo>
                  <a:cubicBezTo>
                    <a:pt x="332" y="0"/>
                    <a:pt x="276" y="199"/>
                    <a:pt x="627" y="142"/>
                  </a:cubicBezTo>
                  <a:cubicBezTo>
                    <a:pt x="978" y="85"/>
                    <a:pt x="1720" y="161"/>
                    <a:pt x="2337" y="142"/>
                  </a:cubicBezTo>
                  <a:cubicBezTo>
                    <a:pt x="2954" y="123"/>
                    <a:pt x="3962" y="47"/>
                    <a:pt x="4332" y="28"/>
                  </a:cubicBezTo>
                </a:path>
              </a:pathLst>
            </a:custGeom>
            <a:noFill/>
            <a:ln w="57150" cmpd="sng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8" name="Freeform 43"/>
            <p:cNvSpPr>
              <a:spLocks/>
            </p:cNvSpPr>
            <p:nvPr/>
          </p:nvSpPr>
          <p:spPr bwMode="auto">
            <a:xfrm>
              <a:off x="6261" y="8145"/>
              <a:ext cx="570" cy="199"/>
            </a:xfrm>
            <a:custGeom>
              <a:avLst/>
              <a:gdLst>
                <a:gd name="T0" fmla="*/ 0 w 570"/>
                <a:gd name="T1" fmla="*/ 171 h 199"/>
                <a:gd name="T2" fmla="*/ 228 w 570"/>
                <a:gd name="T3" fmla="*/ 171 h 199"/>
                <a:gd name="T4" fmla="*/ 570 w 570"/>
                <a:gd name="T5" fmla="*/ 0 h 199"/>
                <a:gd name="T6" fmla="*/ 0 60000 65536"/>
                <a:gd name="T7" fmla="*/ 0 60000 65536"/>
                <a:gd name="T8" fmla="*/ 0 60000 65536"/>
                <a:gd name="T9" fmla="*/ 0 w 570"/>
                <a:gd name="T10" fmla="*/ 0 h 199"/>
                <a:gd name="T11" fmla="*/ 570 w 570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0" h="199">
                  <a:moveTo>
                    <a:pt x="0" y="171"/>
                  </a:moveTo>
                  <a:cubicBezTo>
                    <a:pt x="66" y="185"/>
                    <a:pt x="133" y="199"/>
                    <a:pt x="228" y="171"/>
                  </a:cubicBezTo>
                  <a:cubicBezTo>
                    <a:pt x="323" y="143"/>
                    <a:pt x="475" y="57"/>
                    <a:pt x="570" y="0"/>
                  </a:cubicBezTo>
                </a:path>
              </a:pathLst>
            </a:custGeom>
            <a:noFill/>
            <a:ln w="57150" cap="flat" cmpd="sng">
              <a:solidFill>
                <a:srgbClr val="9933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9" name="Freeform 44"/>
            <p:cNvSpPr>
              <a:spLocks/>
            </p:cNvSpPr>
            <p:nvPr/>
          </p:nvSpPr>
          <p:spPr bwMode="auto">
            <a:xfrm>
              <a:off x="1758" y="7870"/>
              <a:ext cx="4446" cy="3524"/>
            </a:xfrm>
            <a:custGeom>
              <a:avLst/>
              <a:gdLst>
                <a:gd name="T0" fmla="*/ 0 w 4446"/>
                <a:gd name="T1" fmla="*/ 3524 h 3524"/>
                <a:gd name="T2" fmla="*/ 171 w 4446"/>
                <a:gd name="T3" fmla="*/ 560 h 3524"/>
                <a:gd name="T4" fmla="*/ 570 w 4446"/>
                <a:gd name="T5" fmla="*/ 161 h 3524"/>
                <a:gd name="T6" fmla="*/ 1824 w 4446"/>
                <a:gd name="T7" fmla="*/ 161 h 3524"/>
                <a:gd name="T8" fmla="*/ 4446 w 4446"/>
                <a:gd name="T9" fmla="*/ 47 h 35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6"/>
                <a:gd name="T16" fmla="*/ 0 h 3524"/>
                <a:gd name="T17" fmla="*/ 4446 w 4446"/>
                <a:gd name="T18" fmla="*/ 3524 h 35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6" h="3524">
                  <a:moveTo>
                    <a:pt x="0" y="3524"/>
                  </a:moveTo>
                  <a:cubicBezTo>
                    <a:pt x="38" y="2322"/>
                    <a:pt x="76" y="1120"/>
                    <a:pt x="171" y="560"/>
                  </a:cubicBezTo>
                  <a:cubicBezTo>
                    <a:pt x="266" y="0"/>
                    <a:pt x="294" y="228"/>
                    <a:pt x="570" y="161"/>
                  </a:cubicBezTo>
                  <a:cubicBezTo>
                    <a:pt x="846" y="94"/>
                    <a:pt x="1178" y="180"/>
                    <a:pt x="1824" y="161"/>
                  </a:cubicBezTo>
                  <a:cubicBezTo>
                    <a:pt x="2470" y="142"/>
                    <a:pt x="3962" y="38"/>
                    <a:pt x="4446" y="47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0" name="Freeform 45"/>
            <p:cNvSpPr>
              <a:spLocks/>
            </p:cNvSpPr>
            <p:nvPr/>
          </p:nvSpPr>
          <p:spPr bwMode="auto">
            <a:xfrm>
              <a:off x="6261" y="7689"/>
              <a:ext cx="570" cy="199"/>
            </a:xfrm>
            <a:custGeom>
              <a:avLst/>
              <a:gdLst>
                <a:gd name="T0" fmla="*/ 0 w 570"/>
                <a:gd name="T1" fmla="*/ 171 h 199"/>
                <a:gd name="T2" fmla="*/ 228 w 570"/>
                <a:gd name="T3" fmla="*/ 171 h 199"/>
                <a:gd name="T4" fmla="*/ 570 w 570"/>
                <a:gd name="T5" fmla="*/ 0 h 199"/>
                <a:gd name="T6" fmla="*/ 0 60000 65536"/>
                <a:gd name="T7" fmla="*/ 0 60000 65536"/>
                <a:gd name="T8" fmla="*/ 0 60000 65536"/>
                <a:gd name="T9" fmla="*/ 0 w 570"/>
                <a:gd name="T10" fmla="*/ 0 h 199"/>
                <a:gd name="T11" fmla="*/ 570 w 570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0" h="199">
                  <a:moveTo>
                    <a:pt x="0" y="171"/>
                  </a:moveTo>
                  <a:cubicBezTo>
                    <a:pt x="66" y="185"/>
                    <a:pt x="133" y="199"/>
                    <a:pt x="228" y="171"/>
                  </a:cubicBezTo>
                  <a:cubicBezTo>
                    <a:pt x="323" y="143"/>
                    <a:pt x="475" y="57"/>
                    <a:pt x="570" y="0"/>
                  </a:cubicBezTo>
                </a:path>
              </a:pathLst>
            </a:custGeom>
            <a:noFill/>
            <a:ln w="57150" cap="flat" cmpd="sng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1" name="Text Box 46"/>
            <p:cNvSpPr txBox="1">
              <a:spLocks noChangeArrowheads="1"/>
            </p:cNvSpPr>
            <p:nvPr/>
          </p:nvSpPr>
          <p:spPr bwMode="auto">
            <a:xfrm>
              <a:off x="1530" y="11508"/>
              <a:ext cx="6327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>
                  <a:latin typeface="Franklin Gothic Book" pitchFamily="34" charset="0"/>
                </a:rPr>
                <a:t>      </a:t>
              </a:r>
              <a:r>
                <a:rPr lang="ru-RU">
                  <a:latin typeface="Franklin Gothic Book" pitchFamily="34" charset="0"/>
                </a:rPr>
                <a:t>0              2              4            U</a:t>
              </a:r>
              <a:r>
                <a:rPr lang="ru-RU" sz="1400">
                  <a:latin typeface="Franklin Gothic Book" pitchFamily="34" charset="0"/>
                </a:rPr>
                <a:t>кб, проб</a:t>
              </a:r>
            </a:p>
          </p:txBody>
        </p:sp>
        <p:sp>
          <p:nvSpPr>
            <p:cNvPr id="26652" name="Text Box 47"/>
            <p:cNvSpPr txBox="1">
              <a:spLocks noChangeArrowheads="1"/>
            </p:cNvSpPr>
            <p:nvPr/>
          </p:nvSpPr>
          <p:spPr bwMode="auto">
            <a:xfrm>
              <a:off x="7116" y="10995"/>
              <a:ext cx="136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U </a:t>
              </a:r>
              <a:r>
                <a:rPr lang="ru-RU" sz="1400">
                  <a:latin typeface="Franklin Gothic Book" pitchFamily="34" charset="0"/>
                </a:rPr>
                <a:t>кб, В</a:t>
              </a:r>
            </a:p>
          </p:txBody>
        </p:sp>
        <p:sp>
          <p:nvSpPr>
            <p:cNvPr id="26653" name="Text Box 48"/>
            <p:cNvSpPr txBox="1">
              <a:spLocks noChangeArrowheads="1"/>
            </p:cNvSpPr>
            <p:nvPr/>
          </p:nvSpPr>
          <p:spPr bwMode="auto">
            <a:xfrm>
              <a:off x="1359" y="6549"/>
              <a:ext cx="144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I</a:t>
              </a:r>
              <a:r>
                <a:rPr lang="ru-RU" sz="1400">
                  <a:latin typeface="Franklin Gothic Book" pitchFamily="34" charset="0"/>
                </a:rPr>
                <a:t>  к,мА</a:t>
              </a:r>
            </a:p>
          </p:txBody>
        </p:sp>
        <p:sp>
          <p:nvSpPr>
            <p:cNvPr id="26654" name="Text Box 49"/>
            <p:cNvSpPr txBox="1">
              <a:spLocks noChangeArrowheads="1"/>
            </p:cNvSpPr>
            <p:nvPr/>
          </p:nvSpPr>
          <p:spPr bwMode="auto">
            <a:xfrm>
              <a:off x="1017" y="7803"/>
              <a:ext cx="855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30</a:t>
              </a:r>
            </a:p>
          </p:txBody>
        </p:sp>
        <p:sp>
          <p:nvSpPr>
            <p:cNvPr id="26655" name="Text Box 50"/>
            <p:cNvSpPr txBox="1">
              <a:spLocks noChangeArrowheads="1"/>
            </p:cNvSpPr>
            <p:nvPr/>
          </p:nvSpPr>
          <p:spPr bwMode="auto">
            <a:xfrm>
              <a:off x="1017" y="8715"/>
              <a:ext cx="855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20</a:t>
              </a:r>
            </a:p>
          </p:txBody>
        </p:sp>
        <p:sp>
          <p:nvSpPr>
            <p:cNvPr id="26656" name="Text Box 51"/>
            <p:cNvSpPr txBox="1">
              <a:spLocks noChangeArrowheads="1"/>
            </p:cNvSpPr>
            <p:nvPr/>
          </p:nvSpPr>
          <p:spPr bwMode="auto">
            <a:xfrm>
              <a:off x="960" y="9969"/>
              <a:ext cx="855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10</a:t>
              </a:r>
            </a:p>
          </p:txBody>
        </p:sp>
        <p:sp>
          <p:nvSpPr>
            <p:cNvPr id="26657" name="Text Box 52"/>
            <p:cNvSpPr txBox="1">
              <a:spLocks noChangeArrowheads="1"/>
            </p:cNvSpPr>
            <p:nvPr/>
          </p:nvSpPr>
          <p:spPr bwMode="auto">
            <a:xfrm>
              <a:off x="3069" y="7347"/>
              <a:ext cx="2223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Iэ=30мА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Выходные (а) и входные (б) статические характеристики биполярного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транзистора , включенного по схеме с общим  эмиттером.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smtClean="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827088" y="2205038"/>
            <a:ext cx="3657600" cy="3200400"/>
            <a:chOff x="1161" y="1134"/>
            <a:chExt cx="5760" cy="5400"/>
          </a:xfrm>
        </p:grpSpPr>
        <p:sp>
          <p:nvSpPr>
            <p:cNvPr id="27680" name="Line 4"/>
            <p:cNvSpPr>
              <a:spLocks noChangeShapeType="1"/>
            </p:cNvSpPr>
            <p:nvPr/>
          </p:nvSpPr>
          <p:spPr bwMode="auto">
            <a:xfrm>
              <a:off x="1701" y="1134"/>
              <a:ext cx="0" cy="4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1" name="Line 5"/>
            <p:cNvSpPr>
              <a:spLocks noChangeShapeType="1"/>
            </p:cNvSpPr>
            <p:nvPr/>
          </p:nvSpPr>
          <p:spPr bwMode="auto">
            <a:xfrm>
              <a:off x="1701" y="5814"/>
              <a:ext cx="43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2" name="Line 6"/>
            <p:cNvSpPr>
              <a:spLocks noChangeShapeType="1"/>
            </p:cNvSpPr>
            <p:nvPr/>
          </p:nvSpPr>
          <p:spPr bwMode="auto">
            <a:xfrm>
              <a:off x="1701" y="4554"/>
              <a:ext cx="3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3" name="Line 7"/>
            <p:cNvSpPr>
              <a:spLocks noChangeShapeType="1"/>
            </p:cNvSpPr>
            <p:nvPr/>
          </p:nvSpPr>
          <p:spPr bwMode="auto">
            <a:xfrm>
              <a:off x="1881" y="3114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4" name="Line 8"/>
            <p:cNvSpPr>
              <a:spLocks noChangeShapeType="1"/>
            </p:cNvSpPr>
            <p:nvPr/>
          </p:nvSpPr>
          <p:spPr bwMode="auto">
            <a:xfrm>
              <a:off x="1701" y="3114"/>
              <a:ext cx="3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5" name="Line 9"/>
            <p:cNvSpPr>
              <a:spLocks noChangeShapeType="1"/>
            </p:cNvSpPr>
            <p:nvPr/>
          </p:nvSpPr>
          <p:spPr bwMode="auto">
            <a:xfrm>
              <a:off x="1701" y="185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6" name="Line 10"/>
            <p:cNvSpPr>
              <a:spLocks noChangeShapeType="1"/>
            </p:cNvSpPr>
            <p:nvPr/>
          </p:nvSpPr>
          <p:spPr bwMode="auto">
            <a:xfrm flipV="1">
              <a:off x="2601" y="5634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7" name="Line 11"/>
            <p:cNvSpPr>
              <a:spLocks noChangeShapeType="1"/>
            </p:cNvSpPr>
            <p:nvPr/>
          </p:nvSpPr>
          <p:spPr bwMode="auto">
            <a:xfrm flipV="1">
              <a:off x="3501" y="1674"/>
              <a:ext cx="0" cy="41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8" name="Line 12"/>
            <p:cNvSpPr>
              <a:spLocks noChangeShapeType="1"/>
            </p:cNvSpPr>
            <p:nvPr/>
          </p:nvSpPr>
          <p:spPr bwMode="auto">
            <a:xfrm flipV="1">
              <a:off x="4401" y="1674"/>
              <a:ext cx="0" cy="41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9" name="Freeform 13"/>
            <p:cNvSpPr>
              <a:spLocks/>
            </p:cNvSpPr>
            <p:nvPr/>
          </p:nvSpPr>
          <p:spPr bwMode="auto">
            <a:xfrm>
              <a:off x="2601" y="1674"/>
              <a:ext cx="1260" cy="4140"/>
            </a:xfrm>
            <a:custGeom>
              <a:avLst/>
              <a:gdLst>
                <a:gd name="T0" fmla="*/ 0 w 1260"/>
                <a:gd name="T1" fmla="*/ 4140 h 4140"/>
                <a:gd name="T2" fmla="*/ 900 w 1260"/>
                <a:gd name="T3" fmla="*/ 3240 h 4140"/>
                <a:gd name="T4" fmla="*/ 1260 w 1260"/>
                <a:gd name="T5" fmla="*/ 0 h 4140"/>
                <a:gd name="T6" fmla="*/ 0 60000 65536"/>
                <a:gd name="T7" fmla="*/ 0 60000 65536"/>
                <a:gd name="T8" fmla="*/ 0 60000 65536"/>
                <a:gd name="T9" fmla="*/ 0 w 1260"/>
                <a:gd name="T10" fmla="*/ 0 h 4140"/>
                <a:gd name="T11" fmla="*/ 1260 w 1260"/>
                <a:gd name="T12" fmla="*/ 4140 h 4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0" h="4140">
                  <a:moveTo>
                    <a:pt x="0" y="4140"/>
                  </a:moveTo>
                  <a:cubicBezTo>
                    <a:pt x="345" y="4035"/>
                    <a:pt x="690" y="3930"/>
                    <a:pt x="900" y="3240"/>
                  </a:cubicBezTo>
                  <a:cubicBezTo>
                    <a:pt x="1110" y="2550"/>
                    <a:pt x="1200" y="540"/>
                    <a:pt x="1260" y="0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0" name="Freeform 14"/>
            <p:cNvSpPr>
              <a:spLocks/>
            </p:cNvSpPr>
            <p:nvPr/>
          </p:nvSpPr>
          <p:spPr bwMode="auto">
            <a:xfrm>
              <a:off x="2601" y="3114"/>
              <a:ext cx="2160" cy="2700"/>
            </a:xfrm>
            <a:custGeom>
              <a:avLst/>
              <a:gdLst>
                <a:gd name="T0" fmla="*/ 0 w 1260"/>
                <a:gd name="T1" fmla="*/ 2700 h 4140"/>
                <a:gd name="T2" fmla="*/ 1543 w 1260"/>
                <a:gd name="T3" fmla="*/ 2113 h 4140"/>
                <a:gd name="T4" fmla="*/ 2160 w 1260"/>
                <a:gd name="T5" fmla="*/ 0 h 4140"/>
                <a:gd name="T6" fmla="*/ 0 60000 65536"/>
                <a:gd name="T7" fmla="*/ 0 60000 65536"/>
                <a:gd name="T8" fmla="*/ 0 60000 65536"/>
                <a:gd name="T9" fmla="*/ 0 w 1260"/>
                <a:gd name="T10" fmla="*/ 0 h 4140"/>
                <a:gd name="T11" fmla="*/ 1260 w 1260"/>
                <a:gd name="T12" fmla="*/ 4140 h 4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0" h="4140">
                  <a:moveTo>
                    <a:pt x="0" y="4140"/>
                  </a:moveTo>
                  <a:cubicBezTo>
                    <a:pt x="345" y="4035"/>
                    <a:pt x="690" y="3930"/>
                    <a:pt x="900" y="3240"/>
                  </a:cubicBezTo>
                  <a:cubicBezTo>
                    <a:pt x="1110" y="2550"/>
                    <a:pt x="1200" y="540"/>
                    <a:pt x="1260" y="0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Text Box 15"/>
            <p:cNvSpPr txBox="1">
              <a:spLocks noChangeArrowheads="1"/>
            </p:cNvSpPr>
            <p:nvPr/>
          </p:nvSpPr>
          <p:spPr bwMode="auto">
            <a:xfrm>
              <a:off x="1341" y="5814"/>
              <a:ext cx="54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>
                  <a:latin typeface="Franklin Gothic Book" pitchFamily="34" charset="0"/>
                </a:rPr>
                <a:t> </a:t>
              </a:r>
              <a:r>
                <a:rPr lang="ru-RU">
                  <a:latin typeface="Franklin Gothic Book" pitchFamily="34" charset="0"/>
                </a:rPr>
                <a:t>0         0.1     0.2     0.3        U</a:t>
              </a:r>
              <a:r>
                <a:rPr lang="ru-RU" sz="1400">
                  <a:latin typeface="Franklin Gothic Book" pitchFamily="34" charset="0"/>
                </a:rPr>
                <a:t>бэ,В</a:t>
              </a:r>
              <a:r>
                <a:rPr lang="ru-RU" sz="1200">
                  <a:latin typeface="Franklin Gothic Book" pitchFamily="34" charset="0"/>
                </a:rPr>
                <a:t>  </a:t>
              </a:r>
            </a:p>
          </p:txBody>
        </p:sp>
        <p:sp>
          <p:nvSpPr>
            <p:cNvPr id="27692" name="Text Box 16"/>
            <p:cNvSpPr txBox="1">
              <a:spLocks noChangeArrowheads="1"/>
            </p:cNvSpPr>
            <p:nvPr/>
          </p:nvSpPr>
          <p:spPr bwMode="auto">
            <a:xfrm>
              <a:off x="1161" y="1134"/>
              <a:ext cx="27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I</a:t>
              </a:r>
              <a:r>
                <a:rPr lang="ru-RU" sz="1200">
                  <a:latin typeface="Franklin Gothic Book" pitchFamily="34" charset="0"/>
                </a:rPr>
                <a:t>б,</a:t>
              </a:r>
              <a:r>
                <a:rPr lang="ru-RU">
                  <a:latin typeface="Franklin Gothic Book" pitchFamily="34" charset="0"/>
                </a:rPr>
                <a:t>мА</a:t>
              </a:r>
              <a:endParaRPr lang="ru-RU" sz="1200">
                <a:latin typeface="Franklin Gothic Book" pitchFamily="34" charset="0"/>
              </a:endParaRPr>
            </a:p>
          </p:txBody>
        </p:sp>
        <p:sp>
          <p:nvSpPr>
            <p:cNvPr id="27693" name="Text Box 17"/>
            <p:cNvSpPr txBox="1">
              <a:spLocks noChangeArrowheads="1"/>
            </p:cNvSpPr>
            <p:nvPr/>
          </p:nvSpPr>
          <p:spPr bwMode="auto">
            <a:xfrm>
              <a:off x="4221" y="1854"/>
              <a:ext cx="23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b="1">
                  <a:latin typeface="Franklin Gothic Book" pitchFamily="34" charset="0"/>
                </a:rPr>
                <a:t>   </a:t>
              </a:r>
              <a:r>
                <a:rPr lang="ru-RU" b="1">
                  <a:solidFill>
                    <a:srgbClr val="FFFF00"/>
                  </a:solidFill>
                  <a:latin typeface="Franklin Gothic Book" pitchFamily="34" charset="0"/>
                </a:rPr>
                <a:t>U</a:t>
              </a:r>
              <a:r>
                <a:rPr lang="ru-RU" sz="1400" b="1">
                  <a:solidFill>
                    <a:srgbClr val="FFFF00"/>
                  </a:solidFill>
                  <a:latin typeface="Franklin Gothic Book" pitchFamily="34" charset="0"/>
                </a:rPr>
                <a:t>кэ=</a:t>
              </a:r>
              <a:r>
                <a:rPr lang="ru-RU" b="1">
                  <a:solidFill>
                    <a:srgbClr val="FFFF00"/>
                  </a:solidFill>
                  <a:latin typeface="Franklin Gothic Book" pitchFamily="34" charset="0"/>
                </a:rPr>
                <a:t>0</a:t>
              </a:r>
              <a:endParaRPr lang="ru-RU" sz="1400" b="1">
                <a:solidFill>
                  <a:srgbClr val="FFFF00"/>
                </a:solidFill>
                <a:latin typeface="Franklin Gothic Book" pitchFamily="34" charset="0"/>
              </a:endParaRPr>
            </a:p>
          </p:txBody>
        </p:sp>
        <p:sp>
          <p:nvSpPr>
            <p:cNvPr id="27694" name="Text Box 18"/>
            <p:cNvSpPr txBox="1">
              <a:spLocks noChangeArrowheads="1"/>
            </p:cNvSpPr>
            <p:nvPr/>
          </p:nvSpPr>
          <p:spPr bwMode="auto">
            <a:xfrm>
              <a:off x="5121" y="3114"/>
              <a:ext cx="18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U</a:t>
              </a:r>
              <a:r>
                <a:rPr lang="ru-RU" sz="1400">
                  <a:latin typeface="Franklin Gothic Book" pitchFamily="34" charset="0"/>
                </a:rPr>
                <a:t>кэ</a:t>
              </a:r>
              <a:r>
                <a:rPr lang="ru-RU">
                  <a:latin typeface="Franklin Gothic Book" pitchFamily="34" charset="0"/>
                </a:rPr>
                <a:t>=-5В</a:t>
              </a:r>
              <a:endParaRPr lang="ru-RU" sz="1400">
                <a:latin typeface="Franklin Gothic Book" pitchFamily="34" charset="0"/>
              </a:endParaRPr>
            </a:p>
          </p:txBody>
        </p:sp>
        <p:sp>
          <p:nvSpPr>
            <p:cNvPr id="27695" name="Text Box 19"/>
            <p:cNvSpPr txBox="1">
              <a:spLocks noChangeArrowheads="1"/>
            </p:cNvSpPr>
            <p:nvPr/>
          </p:nvSpPr>
          <p:spPr bwMode="auto">
            <a:xfrm>
              <a:off x="1341" y="1674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3</a:t>
              </a:r>
            </a:p>
          </p:txBody>
        </p:sp>
        <p:sp>
          <p:nvSpPr>
            <p:cNvPr id="27696" name="Text Box 20"/>
            <p:cNvSpPr txBox="1">
              <a:spLocks noChangeArrowheads="1"/>
            </p:cNvSpPr>
            <p:nvPr/>
          </p:nvSpPr>
          <p:spPr bwMode="auto">
            <a:xfrm>
              <a:off x="1341" y="4374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1</a:t>
              </a:r>
            </a:p>
          </p:txBody>
        </p:sp>
        <p:sp>
          <p:nvSpPr>
            <p:cNvPr id="27697" name="Text Box 21"/>
            <p:cNvSpPr txBox="1">
              <a:spLocks noChangeArrowheads="1"/>
            </p:cNvSpPr>
            <p:nvPr/>
          </p:nvSpPr>
          <p:spPr bwMode="auto">
            <a:xfrm>
              <a:off x="1341" y="2934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2</a:t>
              </a:r>
            </a:p>
          </p:txBody>
        </p:sp>
        <p:sp>
          <p:nvSpPr>
            <p:cNvPr id="27698" name="Line 22"/>
            <p:cNvSpPr>
              <a:spLocks noChangeShapeType="1"/>
            </p:cNvSpPr>
            <p:nvPr/>
          </p:nvSpPr>
          <p:spPr bwMode="auto">
            <a:xfrm flipH="1">
              <a:off x="3681" y="2394"/>
              <a:ext cx="1080" cy="72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9" name="Line 23"/>
            <p:cNvSpPr>
              <a:spLocks noChangeShapeType="1"/>
            </p:cNvSpPr>
            <p:nvPr/>
          </p:nvSpPr>
          <p:spPr bwMode="auto">
            <a:xfrm flipH="1">
              <a:off x="4581" y="3474"/>
              <a:ext cx="1260" cy="5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652" name="Group 24"/>
          <p:cNvGrpSpPr>
            <a:grpSpLocks/>
          </p:cNvGrpSpPr>
          <p:nvPr/>
        </p:nvGrpSpPr>
        <p:grpSpPr bwMode="auto">
          <a:xfrm>
            <a:off x="4427538" y="1700213"/>
            <a:ext cx="4457700" cy="3886200"/>
            <a:chOff x="981" y="7794"/>
            <a:chExt cx="7020" cy="6120"/>
          </a:xfrm>
        </p:grpSpPr>
        <p:sp>
          <p:nvSpPr>
            <p:cNvPr id="27653" name="Line 25"/>
            <p:cNvSpPr>
              <a:spLocks noChangeShapeType="1"/>
            </p:cNvSpPr>
            <p:nvPr/>
          </p:nvSpPr>
          <p:spPr bwMode="auto">
            <a:xfrm>
              <a:off x="1701" y="7974"/>
              <a:ext cx="0" cy="50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4" name="Line 26"/>
            <p:cNvSpPr>
              <a:spLocks noChangeShapeType="1"/>
            </p:cNvSpPr>
            <p:nvPr/>
          </p:nvSpPr>
          <p:spPr bwMode="auto">
            <a:xfrm>
              <a:off x="1701" y="13014"/>
              <a:ext cx="55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5" name="Line 27"/>
            <p:cNvSpPr>
              <a:spLocks noChangeShapeType="1"/>
            </p:cNvSpPr>
            <p:nvPr/>
          </p:nvSpPr>
          <p:spPr bwMode="auto">
            <a:xfrm flipV="1">
              <a:off x="2421" y="12654"/>
              <a:ext cx="0" cy="3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Line 28"/>
            <p:cNvSpPr>
              <a:spLocks noChangeShapeType="1"/>
            </p:cNvSpPr>
            <p:nvPr/>
          </p:nvSpPr>
          <p:spPr bwMode="auto">
            <a:xfrm flipV="1">
              <a:off x="3141" y="12654"/>
              <a:ext cx="0" cy="3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7" name="Line 29"/>
            <p:cNvSpPr>
              <a:spLocks noChangeShapeType="1"/>
            </p:cNvSpPr>
            <p:nvPr/>
          </p:nvSpPr>
          <p:spPr bwMode="auto">
            <a:xfrm flipV="1">
              <a:off x="3861" y="12654"/>
              <a:ext cx="0" cy="3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8" name="Line 30"/>
            <p:cNvSpPr>
              <a:spLocks noChangeShapeType="1"/>
            </p:cNvSpPr>
            <p:nvPr/>
          </p:nvSpPr>
          <p:spPr bwMode="auto">
            <a:xfrm flipV="1">
              <a:off x="4581" y="12654"/>
              <a:ext cx="0" cy="3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9" name="Line 31"/>
            <p:cNvSpPr>
              <a:spLocks noChangeShapeType="1"/>
            </p:cNvSpPr>
            <p:nvPr/>
          </p:nvSpPr>
          <p:spPr bwMode="auto">
            <a:xfrm flipV="1">
              <a:off x="5301" y="8154"/>
              <a:ext cx="0" cy="48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0" name="Freeform 32"/>
            <p:cNvSpPr>
              <a:spLocks/>
            </p:cNvSpPr>
            <p:nvPr/>
          </p:nvSpPr>
          <p:spPr bwMode="auto">
            <a:xfrm>
              <a:off x="1701" y="12474"/>
              <a:ext cx="3960" cy="540"/>
            </a:xfrm>
            <a:custGeom>
              <a:avLst/>
              <a:gdLst>
                <a:gd name="T0" fmla="*/ 0 w 3960"/>
                <a:gd name="T1" fmla="*/ 540 h 540"/>
                <a:gd name="T2" fmla="*/ 180 w 3960"/>
                <a:gd name="T3" fmla="*/ 360 h 540"/>
                <a:gd name="T4" fmla="*/ 900 w 3960"/>
                <a:gd name="T5" fmla="*/ 180 h 540"/>
                <a:gd name="T6" fmla="*/ 3960 w 3960"/>
                <a:gd name="T7" fmla="*/ 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60"/>
                <a:gd name="T13" fmla="*/ 0 h 540"/>
                <a:gd name="T14" fmla="*/ 3960 w 3960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60" h="540">
                  <a:moveTo>
                    <a:pt x="0" y="540"/>
                  </a:moveTo>
                  <a:cubicBezTo>
                    <a:pt x="15" y="480"/>
                    <a:pt x="30" y="420"/>
                    <a:pt x="180" y="360"/>
                  </a:cubicBezTo>
                  <a:cubicBezTo>
                    <a:pt x="330" y="300"/>
                    <a:pt x="270" y="240"/>
                    <a:pt x="900" y="180"/>
                  </a:cubicBezTo>
                  <a:cubicBezTo>
                    <a:pt x="1530" y="120"/>
                    <a:pt x="3420" y="30"/>
                    <a:pt x="3960" y="0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1" name="Freeform 33"/>
            <p:cNvSpPr>
              <a:spLocks/>
            </p:cNvSpPr>
            <p:nvPr/>
          </p:nvSpPr>
          <p:spPr bwMode="auto">
            <a:xfrm>
              <a:off x="1701" y="12654"/>
              <a:ext cx="3960" cy="360"/>
            </a:xfrm>
            <a:custGeom>
              <a:avLst/>
              <a:gdLst>
                <a:gd name="T0" fmla="*/ 0 w 3960"/>
                <a:gd name="T1" fmla="*/ 360 h 540"/>
                <a:gd name="T2" fmla="*/ 180 w 3960"/>
                <a:gd name="T3" fmla="*/ 240 h 540"/>
                <a:gd name="T4" fmla="*/ 900 w 3960"/>
                <a:gd name="T5" fmla="*/ 120 h 540"/>
                <a:gd name="T6" fmla="*/ 3960 w 3960"/>
                <a:gd name="T7" fmla="*/ 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60"/>
                <a:gd name="T13" fmla="*/ 0 h 540"/>
                <a:gd name="T14" fmla="*/ 3960 w 3960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60" h="540">
                  <a:moveTo>
                    <a:pt x="0" y="540"/>
                  </a:moveTo>
                  <a:cubicBezTo>
                    <a:pt x="15" y="480"/>
                    <a:pt x="30" y="420"/>
                    <a:pt x="180" y="360"/>
                  </a:cubicBezTo>
                  <a:cubicBezTo>
                    <a:pt x="330" y="300"/>
                    <a:pt x="270" y="240"/>
                    <a:pt x="900" y="180"/>
                  </a:cubicBezTo>
                  <a:cubicBezTo>
                    <a:pt x="1530" y="120"/>
                    <a:pt x="3420" y="30"/>
                    <a:pt x="3960" y="0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2" name="Freeform 34"/>
            <p:cNvSpPr>
              <a:spLocks/>
            </p:cNvSpPr>
            <p:nvPr/>
          </p:nvSpPr>
          <p:spPr bwMode="auto">
            <a:xfrm>
              <a:off x="1701" y="11214"/>
              <a:ext cx="4320" cy="1800"/>
            </a:xfrm>
            <a:custGeom>
              <a:avLst/>
              <a:gdLst>
                <a:gd name="T0" fmla="*/ 0 w 4320"/>
                <a:gd name="T1" fmla="*/ 1800 h 1800"/>
                <a:gd name="T2" fmla="*/ 180 w 4320"/>
                <a:gd name="T3" fmla="*/ 720 h 1800"/>
                <a:gd name="T4" fmla="*/ 900 w 4320"/>
                <a:gd name="T5" fmla="*/ 540 h 1800"/>
                <a:gd name="T6" fmla="*/ 3600 w 4320"/>
                <a:gd name="T7" fmla="*/ 360 h 1800"/>
                <a:gd name="T8" fmla="*/ 4320 w 4320"/>
                <a:gd name="T9" fmla="*/ 0 h 1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0"/>
                <a:gd name="T16" fmla="*/ 0 h 1800"/>
                <a:gd name="T17" fmla="*/ 4320 w 4320"/>
                <a:gd name="T18" fmla="*/ 1800 h 1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0" h="1800">
                  <a:moveTo>
                    <a:pt x="0" y="1800"/>
                  </a:moveTo>
                  <a:cubicBezTo>
                    <a:pt x="15" y="1365"/>
                    <a:pt x="30" y="930"/>
                    <a:pt x="180" y="720"/>
                  </a:cubicBezTo>
                  <a:cubicBezTo>
                    <a:pt x="330" y="510"/>
                    <a:pt x="330" y="600"/>
                    <a:pt x="900" y="540"/>
                  </a:cubicBezTo>
                  <a:cubicBezTo>
                    <a:pt x="1470" y="480"/>
                    <a:pt x="3030" y="450"/>
                    <a:pt x="3600" y="360"/>
                  </a:cubicBezTo>
                  <a:cubicBezTo>
                    <a:pt x="4170" y="270"/>
                    <a:pt x="4200" y="120"/>
                    <a:pt x="4320" y="0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3" name="Freeform 35"/>
            <p:cNvSpPr>
              <a:spLocks/>
            </p:cNvSpPr>
            <p:nvPr/>
          </p:nvSpPr>
          <p:spPr bwMode="auto">
            <a:xfrm>
              <a:off x="1701" y="9954"/>
              <a:ext cx="4320" cy="3060"/>
            </a:xfrm>
            <a:custGeom>
              <a:avLst/>
              <a:gdLst>
                <a:gd name="T0" fmla="*/ 0 w 4320"/>
                <a:gd name="T1" fmla="*/ 3060 h 1800"/>
                <a:gd name="T2" fmla="*/ 180 w 4320"/>
                <a:gd name="T3" fmla="*/ 1224 h 1800"/>
                <a:gd name="T4" fmla="*/ 900 w 4320"/>
                <a:gd name="T5" fmla="*/ 918 h 1800"/>
                <a:gd name="T6" fmla="*/ 3600 w 4320"/>
                <a:gd name="T7" fmla="*/ 612 h 1800"/>
                <a:gd name="T8" fmla="*/ 4320 w 4320"/>
                <a:gd name="T9" fmla="*/ 0 h 1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0"/>
                <a:gd name="T16" fmla="*/ 0 h 1800"/>
                <a:gd name="T17" fmla="*/ 4320 w 4320"/>
                <a:gd name="T18" fmla="*/ 1800 h 1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0" h="1800">
                  <a:moveTo>
                    <a:pt x="0" y="1800"/>
                  </a:moveTo>
                  <a:cubicBezTo>
                    <a:pt x="15" y="1365"/>
                    <a:pt x="30" y="930"/>
                    <a:pt x="180" y="720"/>
                  </a:cubicBezTo>
                  <a:cubicBezTo>
                    <a:pt x="330" y="510"/>
                    <a:pt x="330" y="600"/>
                    <a:pt x="900" y="540"/>
                  </a:cubicBezTo>
                  <a:cubicBezTo>
                    <a:pt x="1470" y="480"/>
                    <a:pt x="3030" y="450"/>
                    <a:pt x="3600" y="360"/>
                  </a:cubicBezTo>
                  <a:cubicBezTo>
                    <a:pt x="4170" y="270"/>
                    <a:pt x="4200" y="120"/>
                    <a:pt x="4320" y="0"/>
                  </a:cubicBezTo>
                </a:path>
              </a:pathLst>
            </a:custGeom>
            <a:noFill/>
            <a:ln w="57150" cmpd="sng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4" name="Freeform 36"/>
            <p:cNvSpPr>
              <a:spLocks/>
            </p:cNvSpPr>
            <p:nvPr/>
          </p:nvSpPr>
          <p:spPr bwMode="auto">
            <a:xfrm>
              <a:off x="1701" y="9234"/>
              <a:ext cx="4320" cy="3780"/>
            </a:xfrm>
            <a:custGeom>
              <a:avLst/>
              <a:gdLst>
                <a:gd name="T0" fmla="*/ 0 w 4320"/>
                <a:gd name="T1" fmla="*/ 3780 h 3780"/>
                <a:gd name="T2" fmla="*/ 180 w 4320"/>
                <a:gd name="T3" fmla="*/ 1080 h 3780"/>
                <a:gd name="T4" fmla="*/ 540 w 4320"/>
                <a:gd name="T5" fmla="*/ 720 h 3780"/>
                <a:gd name="T6" fmla="*/ 1080 w 4320"/>
                <a:gd name="T7" fmla="*/ 720 h 3780"/>
                <a:gd name="T8" fmla="*/ 3780 w 4320"/>
                <a:gd name="T9" fmla="*/ 360 h 3780"/>
                <a:gd name="T10" fmla="*/ 4320 w 4320"/>
                <a:gd name="T11" fmla="*/ 0 h 3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0"/>
                <a:gd name="T19" fmla="*/ 0 h 3780"/>
                <a:gd name="T20" fmla="*/ 4320 w 4320"/>
                <a:gd name="T21" fmla="*/ 3780 h 3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0" h="3780">
                  <a:moveTo>
                    <a:pt x="0" y="3780"/>
                  </a:moveTo>
                  <a:cubicBezTo>
                    <a:pt x="45" y="2685"/>
                    <a:pt x="90" y="1590"/>
                    <a:pt x="180" y="1080"/>
                  </a:cubicBezTo>
                  <a:cubicBezTo>
                    <a:pt x="270" y="570"/>
                    <a:pt x="390" y="780"/>
                    <a:pt x="540" y="720"/>
                  </a:cubicBezTo>
                  <a:cubicBezTo>
                    <a:pt x="690" y="660"/>
                    <a:pt x="540" y="780"/>
                    <a:pt x="1080" y="720"/>
                  </a:cubicBezTo>
                  <a:cubicBezTo>
                    <a:pt x="1620" y="660"/>
                    <a:pt x="3240" y="480"/>
                    <a:pt x="3780" y="360"/>
                  </a:cubicBezTo>
                  <a:cubicBezTo>
                    <a:pt x="4320" y="240"/>
                    <a:pt x="4230" y="90"/>
                    <a:pt x="4320" y="0"/>
                  </a:cubicBezTo>
                </a:path>
              </a:pathLst>
            </a:custGeom>
            <a:noFill/>
            <a:ln w="57150" cmpd="sng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5" name="Freeform 37"/>
            <p:cNvSpPr>
              <a:spLocks/>
            </p:cNvSpPr>
            <p:nvPr/>
          </p:nvSpPr>
          <p:spPr bwMode="auto">
            <a:xfrm>
              <a:off x="1671" y="8514"/>
              <a:ext cx="4350" cy="4500"/>
            </a:xfrm>
            <a:custGeom>
              <a:avLst/>
              <a:gdLst>
                <a:gd name="T0" fmla="*/ 30 w 4350"/>
                <a:gd name="T1" fmla="*/ 4500 h 4500"/>
                <a:gd name="T2" fmla="*/ 30 w 4350"/>
                <a:gd name="T3" fmla="*/ 3600 h 4500"/>
                <a:gd name="T4" fmla="*/ 210 w 4350"/>
                <a:gd name="T5" fmla="*/ 1080 h 4500"/>
                <a:gd name="T6" fmla="*/ 390 w 4350"/>
                <a:gd name="T7" fmla="*/ 540 h 4500"/>
                <a:gd name="T8" fmla="*/ 1470 w 4350"/>
                <a:gd name="T9" fmla="*/ 360 h 4500"/>
                <a:gd name="T10" fmla="*/ 3630 w 4350"/>
                <a:gd name="T11" fmla="*/ 180 h 4500"/>
                <a:gd name="T12" fmla="*/ 4350 w 4350"/>
                <a:gd name="T13" fmla="*/ 0 h 4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50"/>
                <a:gd name="T22" fmla="*/ 0 h 4500"/>
                <a:gd name="T23" fmla="*/ 4350 w 4350"/>
                <a:gd name="T24" fmla="*/ 4500 h 45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50" h="4500">
                  <a:moveTo>
                    <a:pt x="30" y="4500"/>
                  </a:moveTo>
                  <a:cubicBezTo>
                    <a:pt x="15" y="4335"/>
                    <a:pt x="0" y="4170"/>
                    <a:pt x="30" y="3600"/>
                  </a:cubicBezTo>
                  <a:cubicBezTo>
                    <a:pt x="60" y="3030"/>
                    <a:pt x="150" y="1590"/>
                    <a:pt x="210" y="1080"/>
                  </a:cubicBezTo>
                  <a:cubicBezTo>
                    <a:pt x="270" y="570"/>
                    <a:pt x="180" y="660"/>
                    <a:pt x="390" y="540"/>
                  </a:cubicBezTo>
                  <a:cubicBezTo>
                    <a:pt x="600" y="420"/>
                    <a:pt x="930" y="420"/>
                    <a:pt x="1470" y="360"/>
                  </a:cubicBezTo>
                  <a:cubicBezTo>
                    <a:pt x="2010" y="300"/>
                    <a:pt x="3150" y="240"/>
                    <a:pt x="3630" y="180"/>
                  </a:cubicBezTo>
                  <a:cubicBezTo>
                    <a:pt x="4110" y="120"/>
                    <a:pt x="4200" y="120"/>
                    <a:pt x="4350" y="0"/>
                  </a:cubicBezTo>
                </a:path>
              </a:pathLst>
            </a:custGeom>
            <a:noFill/>
            <a:ln w="57150" cmpd="sng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6" name="Freeform 38"/>
            <p:cNvSpPr>
              <a:spLocks/>
            </p:cNvSpPr>
            <p:nvPr/>
          </p:nvSpPr>
          <p:spPr bwMode="auto">
            <a:xfrm>
              <a:off x="5301" y="11034"/>
              <a:ext cx="540" cy="540"/>
            </a:xfrm>
            <a:custGeom>
              <a:avLst/>
              <a:gdLst>
                <a:gd name="T0" fmla="*/ 0 w 540"/>
                <a:gd name="T1" fmla="*/ 540 h 540"/>
                <a:gd name="T2" fmla="*/ 360 w 540"/>
                <a:gd name="T3" fmla="*/ 360 h 540"/>
                <a:gd name="T4" fmla="*/ 540 w 540"/>
                <a:gd name="T5" fmla="*/ 0 h 540"/>
                <a:gd name="T6" fmla="*/ 0 60000 65536"/>
                <a:gd name="T7" fmla="*/ 0 60000 65536"/>
                <a:gd name="T8" fmla="*/ 0 60000 65536"/>
                <a:gd name="T9" fmla="*/ 0 w 540"/>
                <a:gd name="T10" fmla="*/ 0 h 540"/>
                <a:gd name="T11" fmla="*/ 540 w 54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540">
                  <a:moveTo>
                    <a:pt x="0" y="540"/>
                  </a:moveTo>
                  <a:cubicBezTo>
                    <a:pt x="135" y="495"/>
                    <a:pt x="270" y="450"/>
                    <a:pt x="360" y="360"/>
                  </a:cubicBezTo>
                  <a:cubicBezTo>
                    <a:pt x="450" y="270"/>
                    <a:pt x="510" y="30"/>
                    <a:pt x="540" y="0"/>
                  </a:cubicBezTo>
                </a:path>
              </a:pathLst>
            </a:custGeom>
            <a:noFill/>
            <a:ln w="57150" cap="flat" cmpd="sng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Freeform 39"/>
            <p:cNvSpPr>
              <a:spLocks/>
            </p:cNvSpPr>
            <p:nvPr/>
          </p:nvSpPr>
          <p:spPr bwMode="auto">
            <a:xfrm>
              <a:off x="5481" y="9954"/>
              <a:ext cx="360" cy="540"/>
            </a:xfrm>
            <a:custGeom>
              <a:avLst/>
              <a:gdLst>
                <a:gd name="T0" fmla="*/ 0 w 360"/>
                <a:gd name="T1" fmla="*/ 540 h 540"/>
                <a:gd name="T2" fmla="*/ 180 w 360"/>
                <a:gd name="T3" fmla="*/ 360 h 540"/>
                <a:gd name="T4" fmla="*/ 360 w 360"/>
                <a:gd name="T5" fmla="*/ 0 h 540"/>
                <a:gd name="T6" fmla="*/ 0 60000 65536"/>
                <a:gd name="T7" fmla="*/ 0 60000 65536"/>
                <a:gd name="T8" fmla="*/ 0 60000 65536"/>
                <a:gd name="T9" fmla="*/ 0 w 360"/>
                <a:gd name="T10" fmla="*/ 0 h 540"/>
                <a:gd name="T11" fmla="*/ 360 w 36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540">
                  <a:moveTo>
                    <a:pt x="0" y="540"/>
                  </a:moveTo>
                  <a:cubicBezTo>
                    <a:pt x="60" y="495"/>
                    <a:pt x="120" y="450"/>
                    <a:pt x="180" y="360"/>
                  </a:cubicBezTo>
                  <a:cubicBezTo>
                    <a:pt x="240" y="270"/>
                    <a:pt x="300" y="150"/>
                    <a:pt x="360" y="0"/>
                  </a:cubicBezTo>
                </a:path>
              </a:pathLst>
            </a:custGeom>
            <a:noFill/>
            <a:ln w="57150" cap="flat" cmpd="sng">
              <a:solidFill>
                <a:srgbClr val="9933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8" name="Freeform 40"/>
            <p:cNvSpPr>
              <a:spLocks/>
            </p:cNvSpPr>
            <p:nvPr/>
          </p:nvSpPr>
          <p:spPr bwMode="auto">
            <a:xfrm>
              <a:off x="5481" y="9054"/>
              <a:ext cx="360" cy="540"/>
            </a:xfrm>
            <a:custGeom>
              <a:avLst/>
              <a:gdLst>
                <a:gd name="T0" fmla="*/ 0 w 360"/>
                <a:gd name="T1" fmla="*/ 540 h 540"/>
                <a:gd name="T2" fmla="*/ 180 w 360"/>
                <a:gd name="T3" fmla="*/ 360 h 540"/>
                <a:gd name="T4" fmla="*/ 360 w 360"/>
                <a:gd name="T5" fmla="*/ 0 h 540"/>
                <a:gd name="T6" fmla="*/ 0 60000 65536"/>
                <a:gd name="T7" fmla="*/ 0 60000 65536"/>
                <a:gd name="T8" fmla="*/ 0 60000 65536"/>
                <a:gd name="T9" fmla="*/ 0 w 360"/>
                <a:gd name="T10" fmla="*/ 0 h 540"/>
                <a:gd name="T11" fmla="*/ 360 w 36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540">
                  <a:moveTo>
                    <a:pt x="0" y="540"/>
                  </a:moveTo>
                  <a:cubicBezTo>
                    <a:pt x="60" y="495"/>
                    <a:pt x="120" y="450"/>
                    <a:pt x="180" y="360"/>
                  </a:cubicBezTo>
                  <a:cubicBezTo>
                    <a:pt x="240" y="270"/>
                    <a:pt x="300" y="120"/>
                    <a:pt x="360" y="0"/>
                  </a:cubicBezTo>
                </a:path>
              </a:pathLst>
            </a:custGeom>
            <a:noFill/>
            <a:ln w="57150" cap="flat" cmpd="sng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9" name="Freeform 41"/>
            <p:cNvSpPr>
              <a:spLocks/>
            </p:cNvSpPr>
            <p:nvPr/>
          </p:nvSpPr>
          <p:spPr bwMode="auto">
            <a:xfrm>
              <a:off x="5481" y="8154"/>
              <a:ext cx="540" cy="540"/>
            </a:xfrm>
            <a:custGeom>
              <a:avLst/>
              <a:gdLst>
                <a:gd name="T0" fmla="*/ 0 w 420"/>
                <a:gd name="T1" fmla="*/ 540 h 360"/>
                <a:gd name="T2" fmla="*/ 463 w 420"/>
                <a:gd name="T3" fmla="*/ 270 h 360"/>
                <a:gd name="T4" fmla="*/ 463 w 420"/>
                <a:gd name="T5" fmla="*/ 0 h 360"/>
                <a:gd name="T6" fmla="*/ 0 60000 65536"/>
                <a:gd name="T7" fmla="*/ 0 60000 65536"/>
                <a:gd name="T8" fmla="*/ 0 60000 65536"/>
                <a:gd name="T9" fmla="*/ 0 w 420"/>
                <a:gd name="T10" fmla="*/ 0 h 360"/>
                <a:gd name="T11" fmla="*/ 420 w 420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" h="360">
                  <a:moveTo>
                    <a:pt x="0" y="360"/>
                  </a:moveTo>
                  <a:cubicBezTo>
                    <a:pt x="150" y="300"/>
                    <a:pt x="300" y="240"/>
                    <a:pt x="360" y="180"/>
                  </a:cubicBezTo>
                  <a:cubicBezTo>
                    <a:pt x="420" y="120"/>
                    <a:pt x="300" y="60"/>
                    <a:pt x="360" y="0"/>
                  </a:cubicBezTo>
                </a:path>
              </a:pathLst>
            </a:custGeom>
            <a:noFill/>
            <a:ln w="57150" cap="flat" cmpd="sng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0" name="Text Box 42"/>
            <p:cNvSpPr txBox="1">
              <a:spLocks noChangeArrowheads="1"/>
            </p:cNvSpPr>
            <p:nvPr/>
          </p:nvSpPr>
          <p:spPr bwMode="auto">
            <a:xfrm>
              <a:off x="981" y="7794"/>
              <a:ext cx="72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Iк</a:t>
              </a:r>
            </a:p>
          </p:txBody>
        </p:sp>
        <p:sp>
          <p:nvSpPr>
            <p:cNvPr id="27671" name="Text Box 43"/>
            <p:cNvSpPr txBox="1">
              <a:spLocks noChangeArrowheads="1"/>
            </p:cNvSpPr>
            <p:nvPr/>
          </p:nvSpPr>
          <p:spPr bwMode="auto">
            <a:xfrm>
              <a:off x="1341" y="13194"/>
              <a:ext cx="66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0       1      2       3      Uкэ,проб     Uкэ, В</a:t>
              </a:r>
            </a:p>
          </p:txBody>
        </p:sp>
        <p:sp>
          <p:nvSpPr>
            <p:cNvPr id="27672" name="Text Box 44"/>
            <p:cNvSpPr txBox="1">
              <a:spLocks noChangeArrowheads="1"/>
            </p:cNvSpPr>
            <p:nvPr/>
          </p:nvSpPr>
          <p:spPr bwMode="auto">
            <a:xfrm>
              <a:off x="2061" y="11934"/>
              <a:ext cx="16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solidFill>
                    <a:srgbClr val="00FF00"/>
                  </a:solidFill>
                  <a:latin typeface="Franklin Gothic Book" pitchFamily="34" charset="0"/>
                </a:rPr>
                <a:t>Iб =0</a:t>
              </a:r>
            </a:p>
          </p:txBody>
        </p:sp>
        <p:sp>
          <p:nvSpPr>
            <p:cNvPr id="27673" name="Line 45"/>
            <p:cNvSpPr>
              <a:spLocks noChangeShapeType="1"/>
            </p:cNvSpPr>
            <p:nvPr/>
          </p:nvSpPr>
          <p:spPr bwMode="auto">
            <a:xfrm>
              <a:off x="2781" y="12294"/>
              <a:ext cx="360" cy="36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4" name="Text Box 46"/>
            <p:cNvSpPr txBox="1">
              <a:spLocks noChangeArrowheads="1"/>
            </p:cNvSpPr>
            <p:nvPr/>
          </p:nvSpPr>
          <p:spPr bwMode="auto">
            <a:xfrm>
              <a:off x="3861" y="11754"/>
              <a:ext cx="16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Franklin Gothic Book" pitchFamily="34" charset="0"/>
                </a:rPr>
                <a:t>Iб=Iко</a:t>
              </a:r>
            </a:p>
          </p:txBody>
        </p:sp>
        <p:sp>
          <p:nvSpPr>
            <p:cNvPr id="27675" name="Line 47"/>
            <p:cNvSpPr>
              <a:spLocks noChangeShapeType="1"/>
            </p:cNvSpPr>
            <p:nvPr/>
          </p:nvSpPr>
          <p:spPr bwMode="auto">
            <a:xfrm>
              <a:off x="4581" y="12294"/>
              <a:ext cx="360" cy="3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6" name="Text Box 48"/>
            <p:cNvSpPr txBox="1">
              <a:spLocks noChangeArrowheads="1"/>
            </p:cNvSpPr>
            <p:nvPr/>
          </p:nvSpPr>
          <p:spPr bwMode="auto">
            <a:xfrm>
              <a:off x="3321" y="11034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b="1">
                  <a:solidFill>
                    <a:srgbClr val="FFFF00"/>
                  </a:solidFill>
                  <a:latin typeface="Franklin Gothic Book" pitchFamily="34" charset="0"/>
                </a:rPr>
                <a:t>0,5 мА</a:t>
              </a:r>
            </a:p>
          </p:txBody>
        </p:sp>
        <p:sp>
          <p:nvSpPr>
            <p:cNvPr id="27677" name="Text Box 49"/>
            <p:cNvSpPr txBox="1">
              <a:spLocks noChangeArrowheads="1"/>
            </p:cNvSpPr>
            <p:nvPr/>
          </p:nvSpPr>
          <p:spPr bwMode="auto">
            <a:xfrm>
              <a:off x="3501" y="9954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b="1">
                  <a:solidFill>
                    <a:srgbClr val="993366"/>
                  </a:solidFill>
                  <a:latin typeface="Franklin Gothic Book" pitchFamily="34" charset="0"/>
                </a:rPr>
                <a:t>0,5 мА</a:t>
              </a:r>
            </a:p>
          </p:txBody>
        </p:sp>
        <p:sp>
          <p:nvSpPr>
            <p:cNvPr id="27678" name="Text Box 50"/>
            <p:cNvSpPr txBox="1">
              <a:spLocks noChangeArrowheads="1"/>
            </p:cNvSpPr>
            <p:nvPr/>
          </p:nvSpPr>
          <p:spPr bwMode="auto">
            <a:xfrm>
              <a:off x="3501" y="9054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b="1">
                  <a:solidFill>
                    <a:srgbClr val="FF9900"/>
                  </a:solidFill>
                  <a:latin typeface="Franklin Gothic Book" pitchFamily="34" charset="0"/>
                </a:rPr>
                <a:t>1,5 мА</a:t>
              </a:r>
            </a:p>
          </p:txBody>
        </p:sp>
        <p:sp>
          <p:nvSpPr>
            <p:cNvPr id="27679" name="Text Box 51"/>
            <p:cNvSpPr txBox="1">
              <a:spLocks noChangeArrowheads="1"/>
            </p:cNvSpPr>
            <p:nvPr/>
          </p:nvSpPr>
          <p:spPr bwMode="auto">
            <a:xfrm>
              <a:off x="3681" y="8154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b="1">
                  <a:solidFill>
                    <a:srgbClr val="00FFFF"/>
                  </a:solidFill>
                  <a:latin typeface="Franklin Gothic Book" pitchFamily="34" charset="0"/>
                </a:rPr>
                <a:t>20 мА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80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Режимы работы биполярного транзистора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b="1" dirty="0"/>
              <a:t>Нормальный активный режим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Переход эмиттер-база включен в прямом направлении (открыт), а переход коллектор-база — в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обратном </a:t>
            </a:r>
            <a:r>
              <a:rPr lang="ru-RU" dirty="0"/>
              <a:t>(</a:t>
            </a:r>
            <a:r>
              <a:rPr lang="ru-RU" dirty="0" smtClean="0"/>
              <a:t>закрыт) U</a:t>
            </a:r>
            <a:r>
              <a:rPr lang="ru-RU" baseline="-25000" dirty="0" smtClean="0"/>
              <a:t>ЭБ</a:t>
            </a:r>
            <a:r>
              <a:rPr lang="ru-RU" dirty="0" smtClean="0"/>
              <a:t>&gt;0;U</a:t>
            </a:r>
            <a:r>
              <a:rPr lang="ru-RU" baseline="-25000" dirty="0" smtClean="0"/>
              <a:t>КБ</a:t>
            </a:r>
            <a:r>
              <a:rPr lang="ru-RU" dirty="0" smtClean="0"/>
              <a:t>&lt;0</a:t>
            </a:r>
            <a:r>
              <a:rPr lang="ru-RU" dirty="0"/>
              <a:t>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b="1" dirty="0" smtClean="0"/>
              <a:t>Инверсный </a:t>
            </a:r>
            <a:r>
              <a:rPr lang="ru-RU" sz="3800" b="1" dirty="0"/>
              <a:t>активный режим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/>
              <a:t>Эмиттерный</a:t>
            </a:r>
            <a:r>
              <a:rPr lang="ru-RU" dirty="0"/>
              <a:t> переход имеет обратное включение, а коллекторный переход — прямое.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b="1" dirty="0" smtClean="0"/>
              <a:t>Режим </a:t>
            </a:r>
            <a:r>
              <a:rPr lang="ru-RU" sz="3800" b="1" dirty="0"/>
              <a:t>насыщения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Оба </a:t>
            </a:r>
            <a:r>
              <a:rPr lang="ru-RU" dirty="0" err="1"/>
              <a:t>p-n</a:t>
            </a:r>
            <a:r>
              <a:rPr lang="ru-RU" dirty="0"/>
              <a:t> перехода смещены в прямом направлении (оба открыты).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b="1" dirty="0" smtClean="0"/>
              <a:t>Режим </a:t>
            </a:r>
            <a:r>
              <a:rPr lang="ru-RU" sz="3800" b="1" dirty="0"/>
              <a:t>отсечки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данном режиме оба </a:t>
            </a:r>
            <a:r>
              <a:rPr lang="ru-RU" dirty="0" err="1"/>
              <a:t>p-n</a:t>
            </a:r>
            <a:r>
              <a:rPr lang="ru-RU" dirty="0"/>
              <a:t> перехода прибора смещены в обратном направлении (оба закрыты).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b="1" dirty="0" smtClean="0"/>
              <a:t>Барьерный </a:t>
            </a:r>
            <a:r>
              <a:rPr lang="ru-RU" sz="3800" b="1" dirty="0"/>
              <a:t>режим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данном режиме база транзистора по постоянному току соединена накоротко или </a:t>
            </a:r>
            <a:r>
              <a:rPr lang="ru-RU" dirty="0" smtClean="0"/>
              <a:t>через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небольшой </a:t>
            </a:r>
            <a:r>
              <a:rPr lang="ru-RU" dirty="0"/>
              <a:t>резистор с его </a:t>
            </a:r>
            <a:r>
              <a:rPr lang="ru-RU" b="1" dirty="0"/>
              <a:t>коллектором</a:t>
            </a:r>
            <a:r>
              <a:rPr lang="ru-RU" dirty="0"/>
              <a:t>, а в </a:t>
            </a:r>
            <a:r>
              <a:rPr lang="ru-RU" b="1" dirty="0"/>
              <a:t>коллекторную</a:t>
            </a:r>
            <a:r>
              <a:rPr lang="ru-RU" dirty="0"/>
              <a:t> или в </a:t>
            </a:r>
            <a:r>
              <a:rPr lang="ru-RU" b="1" dirty="0" err="1"/>
              <a:t>эмитерную</a:t>
            </a:r>
            <a:r>
              <a:rPr lang="ru-RU" dirty="0"/>
              <a:t> цепь транзистора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включается </a:t>
            </a:r>
            <a:r>
              <a:rPr lang="ru-RU" dirty="0"/>
              <a:t>резистор, задающий ток через транзистор. В таком включении транзистор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представляет </a:t>
            </a:r>
            <a:r>
              <a:rPr lang="ru-RU" dirty="0"/>
              <a:t>из себя диод, включенный последовательно с резистором. Подобные схемы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каскадов </a:t>
            </a:r>
            <a:r>
              <a:rPr lang="ru-RU" dirty="0"/>
              <a:t>отличаются малым количеством комплектующих схему элементов, хорошей развязкой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 </a:t>
            </a:r>
            <a:r>
              <a:rPr lang="ru-RU" dirty="0"/>
              <a:t>высокой частоте, большим рабочим диапазоном температур, неразборчивостью к параметрам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транзисторов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Схемы включения биполярных транзисторов</a:t>
            </a:r>
            <a:br>
              <a:rPr lang="ru-RU" dirty="0"/>
            </a:b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smtClean="0"/>
              <a:t>Схема включения с общим эмиттером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400" smtClean="0"/>
          </a:p>
          <a:p>
            <a:pPr algn="ctr" eaLnBrk="1" hangingPunct="1">
              <a:buFont typeface="Wingdings 2" pitchFamily="18" charset="2"/>
              <a:buNone/>
            </a:pPr>
            <a:endParaRPr lang="ru-RU" sz="2400" smtClean="0"/>
          </a:p>
          <a:p>
            <a:pPr algn="ctr" eaLnBrk="1" hangingPunct="1">
              <a:buFont typeface="Wingdings 2" pitchFamily="18" charset="2"/>
              <a:buNone/>
            </a:pPr>
            <a:endParaRPr lang="ru-RU" sz="2400" smtClean="0"/>
          </a:p>
          <a:p>
            <a:pPr algn="ctr" eaLnBrk="1" hangingPunct="1">
              <a:buFont typeface="Wingdings 2" pitchFamily="18" charset="2"/>
              <a:buNone/>
            </a:pPr>
            <a:endParaRPr lang="ru-RU" sz="2400" smtClean="0"/>
          </a:p>
          <a:p>
            <a:pPr algn="ctr" eaLnBrk="1" hangingPunct="1">
              <a:buFont typeface="Wingdings 2" pitchFamily="18" charset="2"/>
              <a:buNone/>
            </a:pPr>
            <a:endParaRPr lang="ru-RU" sz="2400" smtClean="0"/>
          </a:p>
          <a:p>
            <a:pPr algn="ctr" eaLnBrk="1" hangingPunct="1">
              <a:buFont typeface="Wingdings 2" pitchFamily="18" charset="2"/>
              <a:buNone/>
            </a:pPr>
            <a:endParaRPr lang="ru-RU" sz="20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smtClean="0"/>
              <a:t>Эта схема дает наибольшее усиление по напряжению и току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(а отсюда и по мощности — до десятков тысяч единиц), в связи с чем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является наиболее распространенной.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9700" name="AutoShape 2" descr="http://habrastorage.org/storage1/5f04cc6d/177e8609/5b72e62f/53c45ca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9701" name="Picture 3" descr="C:\Users\Acer\53c45ca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060575"/>
            <a:ext cx="3794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Схема включения с общей </a:t>
            </a:r>
            <a:r>
              <a:rPr lang="ru-RU" sz="2400" dirty="0" smtClean="0"/>
              <a:t>базой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2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Эта </a:t>
            </a:r>
            <a:r>
              <a:rPr lang="ru-RU" sz="2000" dirty="0"/>
              <a:t>схема не дает значительного усиления сигнала, зато </a:t>
            </a:r>
            <a:r>
              <a:rPr lang="ru-RU" sz="2000" dirty="0" smtClean="0"/>
              <a:t>хороша </a:t>
            </a:r>
            <a:r>
              <a:rPr lang="ru-RU" sz="2000" dirty="0"/>
              <a:t>на 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высоких </a:t>
            </a:r>
            <a:r>
              <a:rPr lang="ru-RU" sz="2000" dirty="0"/>
              <a:t>частотах, поскольку позволяет более </a:t>
            </a:r>
            <a:r>
              <a:rPr lang="ru-RU" sz="2000" dirty="0" smtClean="0"/>
              <a:t>полно </a:t>
            </a:r>
            <a:r>
              <a:rPr lang="ru-RU" sz="2000" dirty="0"/>
              <a:t>использовать 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частотную </a:t>
            </a:r>
            <a:r>
              <a:rPr lang="ru-RU" sz="2000" dirty="0"/>
              <a:t>характеристику транзистора. </a:t>
            </a:r>
            <a:r>
              <a:rPr lang="ru-RU" sz="2000" dirty="0" smtClean="0"/>
              <a:t> Если </a:t>
            </a:r>
            <a:r>
              <a:rPr lang="ru-RU" sz="2000" dirty="0"/>
              <a:t>один и тот же </a:t>
            </a:r>
            <a:r>
              <a:rPr lang="ru-RU" sz="2000" dirty="0" smtClean="0"/>
              <a:t>транзистор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включить </a:t>
            </a:r>
            <a:r>
              <a:rPr lang="ru-RU" sz="2000" dirty="0"/>
              <a:t>сначала по схеме с </a:t>
            </a:r>
            <a:r>
              <a:rPr lang="ru-RU" sz="2000" dirty="0" smtClean="0"/>
              <a:t>общим </a:t>
            </a:r>
            <a:r>
              <a:rPr lang="ru-RU" sz="2000" dirty="0"/>
              <a:t>эмиттером, а </a:t>
            </a:r>
            <a:r>
              <a:rPr lang="ru-RU" sz="2000" dirty="0" smtClean="0"/>
              <a:t>потом </a:t>
            </a:r>
            <a:r>
              <a:rPr lang="ru-RU" sz="2000" dirty="0"/>
              <a:t>с общей базой, 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то </a:t>
            </a:r>
            <a:r>
              <a:rPr lang="ru-RU" sz="2000" dirty="0"/>
              <a:t>во втором </a:t>
            </a:r>
            <a:r>
              <a:rPr lang="ru-RU" sz="2000" dirty="0" smtClean="0"/>
              <a:t>случае </a:t>
            </a:r>
            <a:r>
              <a:rPr lang="ru-RU" sz="2000" dirty="0"/>
              <a:t>будет наблюдаться </a:t>
            </a:r>
            <a:r>
              <a:rPr lang="ru-RU" sz="2000" dirty="0" smtClean="0"/>
              <a:t>значительное </a:t>
            </a:r>
            <a:r>
              <a:rPr lang="ru-RU" sz="2000" dirty="0"/>
              <a:t>увеличение его 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граничной </a:t>
            </a:r>
            <a:r>
              <a:rPr lang="ru-RU" sz="2000" dirty="0"/>
              <a:t>частоты усиления.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0723" name="Picture 1" descr="C:\Users\Acer\b64d87e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981075"/>
            <a:ext cx="396081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Схема включения с общим </a:t>
            </a:r>
            <a:r>
              <a:rPr lang="ru-RU" sz="2400" dirty="0" smtClean="0"/>
              <a:t>коллектором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Особенность </a:t>
            </a:r>
            <a:r>
              <a:rPr lang="ru-RU" sz="2000" dirty="0"/>
              <a:t>этой схемы в том, что входное напряжение полностью 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передается </a:t>
            </a:r>
            <a:r>
              <a:rPr lang="ru-RU" sz="2000" dirty="0"/>
              <a:t>обратно на вход, т. е. очень сильна отрицательная обратная 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связь</a:t>
            </a:r>
            <a:r>
              <a:rPr lang="ru-RU" sz="2000" dirty="0"/>
              <a:t>. 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/>
              <a:t>Коэффициент усиления по току почти такой же, как и в схеме с общим 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эмиттером</a:t>
            </a:r>
            <a:r>
              <a:rPr lang="ru-RU" sz="2000" dirty="0"/>
              <a:t>. А вот коэффициент усиления по напряжению маленький 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(</a:t>
            </a:r>
            <a:r>
              <a:rPr lang="ru-RU" sz="2000" dirty="0"/>
              <a:t>основной недостаток этой схемы). Он приближается к единице, но 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всегда </a:t>
            </a:r>
            <a:r>
              <a:rPr lang="ru-RU" sz="2000" dirty="0"/>
              <a:t>меньше ее. Таким образом, коэффициент усиления по мощности 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получается </a:t>
            </a:r>
            <a:r>
              <a:rPr lang="ru-RU" sz="2000" dirty="0"/>
              <a:t>равным всего нескольким десяткам единиц.</a:t>
            </a:r>
          </a:p>
        </p:txBody>
      </p:sp>
      <p:pic>
        <p:nvPicPr>
          <p:cNvPr id="31747" name="Picture 1" descr="C:\Users\Acer\f32ab8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196975"/>
            <a:ext cx="2951162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Устройство полевого транзистора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5059362" cy="4824413"/>
          </a:xfrm>
        </p:spPr>
        <p:txBody>
          <a:bodyPr/>
          <a:lstStyle/>
          <a:p>
            <a:pPr marL="0" eaLnBrk="1" hangingPunct="1">
              <a:buFont typeface="Wingdings 2" pitchFamily="18" charset="2"/>
              <a:buNone/>
            </a:pPr>
            <a:r>
              <a:rPr lang="ru-RU" sz="2000" b="1" i="1" smtClean="0"/>
              <a:t>Полевой транзистор</a:t>
            </a:r>
            <a:r>
              <a:rPr lang="ru-RU" sz="2000" smtClean="0"/>
              <a:t> - это полупроводниковый прибор, усилительные свойства которого обусловлены потоком основных носителей, протекающим через проводящий канал и управляемый электрическим полем. В отличие от биполярных работа полевых транзисторов основана на использовании основных носителей заряда в полупроводнике. В связи с этим их называют </a:t>
            </a:r>
            <a:r>
              <a:rPr lang="ru-RU" sz="2000" i="1" smtClean="0"/>
              <a:t>униполярными. </a:t>
            </a:r>
            <a:r>
              <a:rPr lang="ru-RU" sz="2000" b="1" i="1" smtClean="0"/>
              <a:t>Униполярными</a:t>
            </a:r>
            <a:r>
              <a:rPr lang="ru-RU" sz="2000" smtClean="0"/>
              <a:t> называют такие транзисторы, работа которых основана на использовании основных носителей: только дырок или только электронов.</a:t>
            </a:r>
          </a:p>
        </p:txBody>
      </p:sp>
      <p:pic>
        <p:nvPicPr>
          <p:cNvPr id="32772" name="Picture 5" descr="image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916113"/>
            <a:ext cx="39243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Схема включения ПТ в цепь</a:t>
            </a:r>
            <a:endParaRPr lang="ru-RU" dirty="0"/>
          </a:p>
        </p:txBody>
      </p:sp>
      <p:pic>
        <p:nvPicPr>
          <p:cNvPr id="33795" name="Picture 5" descr="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196975"/>
            <a:ext cx="5903912" cy="1960563"/>
          </a:xfrm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323850" y="3068638"/>
            <a:ext cx="856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К истоку подсоединяют плюс, к стоку - минус источника напряжения, к затвору - минус источника. </a:t>
            </a:r>
          </a:p>
        </p:txBody>
      </p:sp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250825" y="3933825"/>
            <a:ext cx="8569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Сопротивление между стоком и истоком очень велико, так как стоковый р-n-переход оказывается под обратным смещением. Подача на затвор отрицательного смещения сначала приводит к образованию под затвором обедненной области, а при некотором напряжении называемом пороговым, - к образованию инверсионной области, соединяющей p-области истока и стока проводящим каналом. При напряжениях на затворе выше канал становится шире, а сопротивление сток-исток - меньше. Рассматриваемая структура является, таким образом, управляемым резистором.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Конструкция </a:t>
            </a:r>
            <a:r>
              <a:rPr lang="ru-RU" dirty="0" err="1" smtClean="0"/>
              <a:t>МДП-транзистора</a:t>
            </a:r>
            <a:endParaRPr lang="ru-RU" dirty="0"/>
          </a:p>
        </p:txBody>
      </p:sp>
      <p:pic>
        <p:nvPicPr>
          <p:cNvPr id="34819" name="Picture 5" descr="image1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196975"/>
            <a:ext cx="5664200" cy="2519363"/>
          </a:xfrm>
        </p:spPr>
      </p:pic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250825" y="3789363"/>
            <a:ext cx="87137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Две основные структуры МДП транзисторов показаны на рисунке. Первая из них (рис.а)  характерна наличием специально осуществленного (собственного или встроенного} канала, проводимость которого модулируется смещением на затворе. В случае  канала р-типа положительный потенциал Us отталкивает дырки из канала (режим обеднения), а отрицательный - притягивает их (режим обогащения). Соответственно проводимость канала либо уменьшается, либо увеличивается по сравнению с ее значением при  нулевом смещении.</a:t>
            </a:r>
            <a:r>
              <a:rPr lang="ru-RU" sz="2000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транзисторы</a:t>
            </a:r>
            <a:endParaRPr lang="ru-RU" dirty="0"/>
          </a:p>
        </p:txBody>
      </p:sp>
      <p:pic>
        <p:nvPicPr>
          <p:cNvPr id="4" name="Picture 2" descr="C:\Users\Acer\Transistors-whi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8824"/>
            <a:ext cx="9144000" cy="559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250825" y="1125538"/>
            <a:ext cx="82089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Вторая структура (рис. б) характерна отсутствием структурно выраженного канала. Поэтому при нулевом смещении на затворе проводимость между истоком и стоком практически отсутствует: исток и сток образуют с подложкой встречновключенные р-п переходы. Тем более не может быть существенной проводимости между истоком и стоком при положительной полярности смещения, когда к поверхности полупроводника притягиваются дополнительные электроны. Однако при достаточно большом отрицательном смещении, когда приповерхностный слой сильно обогащается притянутыми дырками, между истоком и стоком образуется индуцированный (наведенный полем) канал, по которому может протекать ток. Значит, транзисторы с индуцированным каналом работают только в режиме обогащения. В настоящее время этот тип транзисторов имеет наибольшее распространение.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effectLst/>
              </a:rPr>
              <a:t>Принцип действия МДП транзисторов (распределение зарядов при нулевых</a:t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 напряжениях на электродах).</a:t>
            </a:r>
            <a:endParaRPr lang="ru-RU" sz="28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31913" y="1557338"/>
          <a:ext cx="5616575" cy="2176462"/>
        </p:xfrm>
        <a:graphic>
          <a:graphicData uri="http://schemas.openxmlformats.org/presentationml/2006/ole">
            <p:oleObj spid="_x0000_s1026" name="Paintbrush Picture" r:id="rId3" imgW="3381847" imgH="1314286" progId="PBrush">
              <p:embed/>
            </p:oleObj>
          </a:graphicData>
        </a:graphic>
      </p:graphicFrame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250825" y="3687763"/>
            <a:ext cx="86423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Принцип работы МОП-транзистора инверсионного типа проиллюстрирован на рисунке. Для простоты полагается, что затвор отделен от полупроводника идеальным изолятором, а влияние поверхностных ловушек не учитывается. Распределение зарядов при нулевых  напряжениях на электродах показано на рисунке а. Вблизи "+-областей, созданных диффузией для образования истока и стока, имеются области пространственного заряда, возникшие за счет внутренней разности потенциалов на n-р-переходах. Поскольку в p-области электроны практически отсутствуют, сопротивление исток-сток весьма велико и соответствует сопротивлению двух встречно включенных диодов npи  нулевом смещении.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95288" y="0"/>
          <a:ext cx="8280400" cy="2922588"/>
        </p:xfrm>
        <a:graphic>
          <a:graphicData uri="http://schemas.openxmlformats.org/presentationml/2006/ole">
            <p:oleObj spid="_x0000_s3074" name="Paintbrush Picture" r:id="rId3" imgW="3076190" imgH="1314286" progId="PBrush">
              <p:embed/>
            </p:oleObj>
          </a:graphicData>
        </a:graphic>
      </p:graphicFrame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539750" y="2924175"/>
            <a:ext cx="7848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При подаче положительного напряжения на сток (рис. в) электроны начинают двигаться от истока к стоку по инверсионному слою. За счет падения напряжения вдоль канала нормальная составляющая поля затвора и соответственно концентрация электронов уменьшаются в направлении от истока к стоку. Толщина же обедненной области под инверсионным слоем в этом направлении увеличивается вследствие возрастания разности потенциалов между подложкой и каналом.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88913"/>
          <a:ext cx="9144000" cy="2578100"/>
        </p:xfrm>
        <a:graphic>
          <a:graphicData uri="http://schemas.openxmlformats.org/presentationml/2006/ole">
            <p:oleObj spid="_x0000_s2050" name="Paintbrush Picture" r:id="rId3" imgW="3142857" imgH="1114581" progId="PBrush">
              <p:embed/>
            </p:oleObj>
          </a:graphicData>
        </a:graphic>
      </p:graphicFrame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1187450" y="2997200"/>
            <a:ext cx="734536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Если к затвору приложено положительное напряжение (рис 6), вблизи поверхности происходит инверсия типа проводимости, так что в этой области концентрация электронов становится достаточно высокой и сопротивление сток-исток резко уменьшается.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71550" y="260350"/>
          <a:ext cx="7056438" cy="2713038"/>
        </p:xfrm>
        <a:graphic>
          <a:graphicData uri="http://schemas.openxmlformats.org/presentationml/2006/ole">
            <p:oleObj spid="_x0000_s4098" name="Paintbrush Picture" r:id="rId3" imgW="3524742" imgH="1352381" progId="PBrush">
              <p:embed/>
            </p:oleObj>
          </a:graphicData>
        </a:graphic>
      </p:graphicFrame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827088" y="3357563"/>
            <a:ext cx="78486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Когда напряжение на стоке превысит определенную величину (рис.г), происходит перекрытие канала вблизи стока, и ток через </a:t>
            </a:r>
            <a:endParaRPr lang="ru-RU" sz="2000">
              <a:latin typeface="Franklin Gothic Book" pitchFamily="34" charset="0"/>
            </a:endParaRPr>
          </a:p>
          <a:p>
            <a:r>
              <a:rPr lang="ru-RU" sz="2000" b="1">
                <a:latin typeface="Franklin Gothic Book" pitchFamily="34" charset="0"/>
              </a:rPr>
              <a:t>прибор выходит на насыщение так же, как и в транзисторе с управляющим р-n переходом.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Условно-графические обозначения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47" descr="s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412875"/>
            <a:ext cx="100806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9" descr="s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284538"/>
            <a:ext cx="100806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2" descr="sh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5084763"/>
            <a:ext cx="100806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4" descr="sh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412875"/>
            <a:ext cx="100806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6" descr="sh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284538"/>
            <a:ext cx="10080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0" descr="sh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5084763"/>
            <a:ext cx="100806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61"/>
          <p:cNvSpPr>
            <a:spLocks noChangeArrowheads="1"/>
          </p:cNvSpPr>
          <p:nvPr/>
        </p:nvSpPr>
        <p:spPr bwMode="auto">
          <a:xfrm>
            <a:off x="395288" y="1700213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Со встроенным каналом n-типа</a:t>
            </a:r>
          </a:p>
        </p:txBody>
      </p:sp>
      <p:sp>
        <p:nvSpPr>
          <p:cNvPr id="11" name="Rectangle 262"/>
          <p:cNvSpPr>
            <a:spLocks noChangeArrowheads="1"/>
          </p:cNvSpPr>
          <p:nvPr/>
        </p:nvSpPr>
        <p:spPr bwMode="auto">
          <a:xfrm>
            <a:off x="323850" y="3429000"/>
            <a:ext cx="2663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Со встроенным каналом n-типа</a:t>
            </a:r>
          </a:p>
        </p:txBody>
      </p:sp>
      <p:sp>
        <p:nvSpPr>
          <p:cNvPr id="12" name="Rectangle 263"/>
          <p:cNvSpPr>
            <a:spLocks noChangeArrowheads="1"/>
          </p:cNvSpPr>
          <p:nvPr/>
        </p:nvSpPr>
        <p:spPr bwMode="auto">
          <a:xfrm>
            <a:off x="0" y="4652963"/>
            <a:ext cx="31321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 pitchFamily="34" charset="0"/>
              </a:rPr>
              <a:t> </a:t>
            </a:r>
            <a:r>
              <a:rPr lang="ru-RU" sz="2000">
                <a:latin typeface="Franklin Gothic Book" pitchFamily="34" charset="0"/>
              </a:rPr>
              <a:t>С изолированным затвором обогащенного типа с p- каналом (индуцированным)</a:t>
            </a:r>
          </a:p>
        </p:txBody>
      </p:sp>
      <p:sp>
        <p:nvSpPr>
          <p:cNvPr id="13" name="Rectangle 264"/>
          <p:cNvSpPr>
            <a:spLocks noChangeArrowheads="1"/>
          </p:cNvSpPr>
          <p:nvPr/>
        </p:nvSpPr>
        <p:spPr bwMode="auto">
          <a:xfrm>
            <a:off x="6227763" y="1125538"/>
            <a:ext cx="26273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  </a:t>
            </a:r>
            <a:r>
              <a:rPr lang="ru-RU" sz="2000">
                <a:latin typeface="Franklin Gothic Book" pitchFamily="34" charset="0"/>
              </a:rPr>
              <a:t>С изолированным затвором обогащенного типа с n- каналом (индуцированным)</a:t>
            </a:r>
          </a:p>
        </p:txBody>
      </p:sp>
      <p:sp>
        <p:nvSpPr>
          <p:cNvPr id="14" name="Rectangle 265"/>
          <p:cNvSpPr>
            <a:spLocks noChangeArrowheads="1"/>
          </p:cNvSpPr>
          <p:nvPr/>
        </p:nvSpPr>
        <p:spPr bwMode="auto">
          <a:xfrm>
            <a:off x="6227763" y="2924175"/>
            <a:ext cx="2413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 С изолированным затвором обедненного типа с p-  каналом (встроенным)</a:t>
            </a:r>
          </a:p>
        </p:txBody>
      </p:sp>
      <p:sp>
        <p:nvSpPr>
          <p:cNvPr id="15" name="Rectangle 266"/>
          <p:cNvSpPr>
            <a:spLocks noChangeArrowheads="1"/>
          </p:cNvSpPr>
          <p:nvPr/>
        </p:nvSpPr>
        <p:spPr bwMode="auto">
          <a:xfrm>
            <a:off x="6227763" y="4724400"/>
            <a:ext cx="23764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С изолированным затвором обедненного типа с n-каналом (встроенным)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Схемы включения полевого транзистора </a:t>
            </a:r>
            <a:endParaRPr lang="ru-RU" dirty="0"/>
          </a:p>
        </p:txBody>
      </p:sp>
      <p:pic>
        <p:nvPicPr>
          <p:cNvPr id="37891" name="Picture 10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12"/>
          <p:cNvSpPr>
            <a:spLocks noChangeArrowheads="1"/>
          </p:cNvSpPr>
          <p:nvPr/>
        </p:nvSpPr>
        <p:spPr bwMode="auto">
          <a:xfrm>
            <a:off x="0" y="3500438"/>
            <a:ext cx="89281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latin typeface="Verdana" pitchFamily="34" charset="0"/>
              </a:rPr>
              <a:t>Полевой транзистор в качестве элемента схемы представляет собой </a:t>
            </a:r>
            <a:r>
              <a:rPr lang="ru-RU" sz="1600" b="1" i="1">
                <a:solidFill>
                  <a:srgbClr val="33CCFF"/>
                </a:solidFill>
                <a:latin typeface="Verdana" pitchFamily="34" charset="0"/>
              </a:rPr>
              <a:t>активный несимметричный четырехполюсник</a:t>
            </a:r>
            <a:r>
              <a:rPr lang="ru-RU" sz="1600">
                <a:latin typeface="Verdana" pitchFamily="34" charset="0"/>
              </a:rPr>
              <a:t>, у которого один из зажимов является общим для цепей входа и выхода. В зависимости от того, какой из электродов полевого транзистора подключен к общему выводу, различают схемы: </a:t>
            </a:r>
            <a:r>
              <a:rPr lang="ru-RU" sz="1600" b="1" i="1">
                <a:solidFill>
                  <a:srgbClr val="33CCFF"/>
                </a:solidFill>
                <a:latin typeface="Verdana" pitchFamily="34" charset="0"/>
              </a:rPr>
              <a:t>с общим истоком</a:t>
            </a:r>
            <a:r>
              <a:rPr lang="ru-RU" sz="1600">
                <a:solidFill>
                  <a:srgbClr val="33CCFF"/>
                </a:solidFill>
                <a:latin typeface="Verdana" pitchFamily="34" charset="0"/>
              </a:rPr>
              <a:t> </a:t>
            </a:r>
            <a:r>
              <a:rPr lang="ru-RU" sz="1600" b="1" i="1">
                <a:solidFill>
                  <a:srgbClr val="33CCFF"/>
                </a:solidFill>
                <a:latin typeface="Verdana" pitchFamily="34" charset="0"/>
              </a:rPr>
              <a:t>и входом </a:t>
            </a:r>
            <a:r>
              <a:rPr lang="ru-RU" sz="1600" b="1" i="1">
                <a:solidFill>
                  <a:srgbClr val="33CCFF"/>
                </a:solidFill>
              </a:rPr>
              <a:t>на </a:t>
            </a:r>
            <a:r>
              <a:rPr lang="ru-RU" sz="1600" b="1" i="1">
                <a:solidFill>
                  <a:srgbClr val="33CCFF"/>
                </a:solidFill>
                <a:latin typeface="Verdana" pitchFamily="34" charset="0"/>
              </a:rPr>
              <a:t>затвор</a:t>
            </a:r>
            <a:r>
              <a:rPr lang="ru-RU" sz="1600">
                <a:solidFill>
                  <a:srgbClr val="33CCFF"/>
                </a:solidFill>
                <a:latin typeface="Verdana" pitchFamily="34" charset="0"/>
              </a:rPr>
              <a:t>;</a:t>
            </a:r>
            <a:r>
              <a:rPr lang="ru-RU" sz="1600" b="1" i="1">
                <a:solidFill>
                  <a:srgbClr val="33CCFF"/>
                </a:solidFill>
                <a:latin typeface="Verdana" pitchFamily="34" charset="0"/>
              </a:rPr>
              <a:t> с общим стоком и входом на затвор</a:t>
            </a:r>
            <a:r>
              <a:rPr lang="ru-RU" sz="1600">
                <a:solidFill>
                  <a:srgbClr val="33CCFF"/>
                </a:solidFill>
                <a:latin typeface="Verdana" pitchFamily="34" charset="0"/>
              </a:rPr>
              <a:t>; </a:t>
            </a:r>
            <a:r>
              <a:rPr lang="ru-RU" sz="1600" b="1" i="1">
                <a:solidFill>
                  <a:srgbClr val="33CCFF"/>
                </a:solidFill>
                <a:latin typeface="Verdana" pitchFamily="34" charset="0"/>
              </a:rPr>
              <a:t>с общим затвором и входом на исток</a:t>
            </a:r>
            <a:r>
              <a:rPr lang="ru-RU" sz="1600">
                <a:latin typeface="Verdana" pitchFamily="34" charset="0"/>
              </a:rPr>
              <a:t>. Схемы включения полевого транзистора показаны на рис. 6.</a:t>
            </a:r>
            <a:br>
              <a:rPr lang="ru-RU" sz="1600">
                <a:latin typeface="Verdana" pitchFamily="34" charset="0"/>
              </a:rPr>
            </a:br>
            <a:r>
              <a:rPr lang="ru-RU" sz="1600">
                <a:latin typeface="Verdana" pitchFamily="34" charset="0"/>
              </a:rPr>
              <a:t>      По аналогии с ламповой электроникой, где за типовую принята схема с общим катодом, для полевых транзисторов типовой является схема с общим истоком.</a:t>
            </a:r>
            <a:r>
              <a:rPr lang="ru-RU" sz="1600">
                <a:latin typeface="Franklin Gothic Book" pitchFamily="34" charset="0"/>
              </a:rPr>
              <a:t> </a:t>
            </a:r>
            <a:endParaRPr lang="ru-RU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10275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Вольт - амперные характеристики ПТ  со </a:t>
            </a:r>
            <a:r>
              <a:rPr lang="ru-RU" sz="2400" b="1" dirty="0" err="1" smtClean="0"/>
              <a:t>встроеным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каналом </a:t>
            </a:r>
            <a:r>
              <a:rPr lang="ru-RU" sz="2400" b="1" dirty="0" err="1" smtClean="0"/>
              <a:t>n</a:t>
            </a:r>
            <a:r>
              <a:rPr lang="ru-RU" sz="2400" b="1" dirty="0" smtClean="0"/>
              <a:t>- типа: а - стоковые; б - </a:t>
            </a:r>
            <a:r>
              <a:rPr lang="ru-RU" sz="2400" b="1" dirty="0" err="1" smtClean="0"/>
              <a:t>стоко</a:t>
            </a:r>
            <a:r>
              <a:rPr lang="ru-RU" sz="2400" b="1" dirty="0" smtClean="0"/>
              <a:t> - затворные.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8915" name="Picture 6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12875"/>
            <a:ext cx="8748713" cy="4513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Усилители постоянного тока</a:t>
            </a:r>
            <a:endParaRPr lang="ru-RU" dirty="0"/>
          </a:p>
        </p:txBody>
      </p:sp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395288" y="14843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Усилителями постоянного тока (УПТ) называются устройства, предназначенные для усиления медленно изменяющихся сигналов вплоть до нулевой частоты.</a:t>
            </a:r>
            <a:r>
              <a:rPr lang="ru-RU" sz="32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ru-RU" sz="3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tx2"/>
                </a:solidFill>
                <a:latin typeface="+mn-lt"/>
                <a:cs typeface="+mn-cs"/>
              </a:rPr>
              <a:t>УПТ</a:t>
            </a:r>
          </a:p>
        </p:txBody>
      </p:sp>
      <p:sp>
        <p:nvSpPr>
          <p:cNvPr id="39940" name="Text Box 20"/>
          <p:cNvSpPr txBox="1">
            <a:spLocks noChangeArrowheads="1"/>
          </p:cNvSpPr>
          <p:nvPr/>
        </p:nvSpPr>
        <p:spPr bwMode="auto">
          <a:xfrm>
            <a:off x="755650" y="4508500"/>
            <a:ext cx="2111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hlinkClick r:id="rId2" action="ppaction://hlinksldjump"/>
              </a:rPr>
              <a:t>Однотактные </a:t>
            </a:r>
          </a:p>
          <a:p>
            <a:pPr algn="ctr"/>
            <a:r>
              <a:rPr lang="ru-RU">
                <a:hlinkClick r:id="rId2" action="ppaction://hlinksldjump"/>
              </a:rPr>
              <a:t>прямого усиления</a:t>
            </a:r>
            <a:endParaRPr lang="ru-RU"/>
          </a:p>
        </p:txBody>
      </p:sp>
      <p:sp>
        <p:nvSpPr>
          <p:cNvPr id="39941" name="Text Box 21"/>
          <p:cNvSpPr txBox="1">
            <a:spLocks noChangeArrowheads="1"/>
          </p:cNvSpPr>
          <p:nvPr/>
        </p:nvSpPr>
        <p:spPr bwMode="auto">
          <a:xfrm>
            <a:off x="3419475" y="4508500"/>
            <a:ext cx="2092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hlinkClick r:id="rId3" action="ppaction://hlinksldjump"/>
              </a:rPr>
              <a:t>Усилители с</a:t>
            </a:r>
          </a:p>
          <a:p>
            <a:pPr algn="ctr"/>
            <a:r>
              <a:rPr lang="ru-RU">
                <a:hlinkClick r:id="rId3" action="ppaction://hlinksldjump"/>
              </a:rPr>
              <a:t>преобразованием</a:t>
            </a:r>
            <a:endParaRPr lang="ru-RU"/>
          </a:p>
        </p:txBody>
      </p:sp>
      <p:sp>
        <p:nvSpPr>
          <p:cNvPr id="39942" name="Text Box 22"/>
          <p:cNvSpPr txBox="1">
            <a:spLocks noChangeArrowheads="1"/>
          </p:cNvSpPr>
          <p:nvPr/>
        </p:nvSpPr>
        <p:spPr bwMode="auto">
          <a:xfrm>
            <a:off x="6227763" y="4508500"/>
            <a:ext cx="2405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hlinkClick r:id="rId4" action="ppaction://hlinksldjump"/>
              </a:rPr>
              <a:t>Дифференциальные</a:t>
            </a:r>
          </a:p>
          <a:p>
            <a:pPr algn="ctr"/>
            <a:r>
              <a:rPr lang="ru-RU">
                <a:hlinkClick r:id="rId4" action="ppaction://hlinksldjump"/>
              </a:rPr>
              <a:t>усилители</a:t>
            </a:r>
            <a:endParaRPr lang="ru-RU"/>
          </a:p>
        </p:txBody>
      </p:sp>
      <p:sp>
        <p:nvSpPr>
          <p:cNvPr id="39943" name="Line 26"/>
          <p:cNvSpPr>
            <a:spLocks noChangeShapeType="1"/>
          </p:cNvSpPr>
          <p:nvPr/>
        </p:nvSpPr>
        <p:spPr bwMode="auto">
          <a:xfrm flipH="1">
            <a:off x="1908175" y="3644900"/>
            <a:ext cx="18002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4" name="Line 27"/>
          <p:cNvSpPr>
            <a:spLocks noChangeShapeType="1"/>
          </p:cNvSpPr>
          <p:nvPr/>
        </p:nvSpPr>
        <p:spPr bwMode="auto">
          <a:xfrm>
            <a:off x="5148263" y="3644900"/>
            <a:ext cx="23034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5" name="Line 28"/>
          <p:cNvSpPr>
            <a:spLocks noChangeShapeType="1"/>
          </p:cNvSpPr>
          <p:nvPr/>
        </p:nvSpPr>
        <p:spPr bwMode="auto">
          <a:xfrm>
            <a:off x="4427538" y="36449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err="1" smtClean="0"/>
              <a:t>Однотактные</a:t>
            </a:r>
            <a:r>
              <a:rPr lang="ru-RU" dirty="0" smtClean="0"/>
              <a:t> усилители прямого усиления</a:t>
            </a:r>
            <a:endParaRPr lang="ru-RU" dirty="0"/>
          </a:p>
        </p:txBody>
      </p:sp>
      <p:graphicFrame>
        <p:nvGraphicFramePr>
          <p:cNvPr id="5122" name="Object 46"/>
          <p:cNvGraphicFramePr>
            <a:graphicFrameLocks noChangeAspect="1"/>
          </p:cNvGraphicFramePr>
          <p:nvPr>
            <p:ph sz="quarter" idx="1"/>
          </p:nvPr>
        </p:nvGraphicFramePr>
        <p:xfrm>
          <a:off x="-2547938" y="2638425"/>
          <a:ext cx="6985001" cy="4545013"/>
        </p:xfrm>
        <a:graphic>
          <a:graphicData uri="http://schemas.openxmlformats.org/presentationml/2006/ole">
            <p:oleObj spid="_x0000_s5122" name="AutoCAD Drawing" r:id="rId3" imgW="10991880" imgH="7153200" progId="">
              <p:embed/>
            </p:oleObj>
          </a:graphicData>
        </a:graphic>
      </p:graphicFrame>
      <p:graphicFrame>
        <p:nvGraphicFramePr>
          <p:cNvPr id="5123" name="Object 47"/>
          <p:cNvGraphicFramePr>
            <a:graphicFrameLocks noChangeAspect="1"/>
          </p:cNvGraphicFramePr>
          <p:nvPr/>
        </p:nvGraphicFramePr>
        <p:xfrm>
          <a:off x="3259138" y="2900363"/>
          <a:ext cx="6126162" cy="3986212"/>
        </p:xfrm>
        <a:graphic>
          <a:graphicData uri="http://schemas.openxmlformats.org/presentationml/2006/ole">
            <p:oleObj spid="_x0000_s5123" name="AutoCAD Drawing" r:id="rId4" imgW="10991880" imgH="7153200" progId="">
              <p:embed/>
            </p:oleObj>
          </a:graphicData>
        </a:graphic>
      </p:graphicFrame>
      <p:sp>
        <p:nvSpPr>
          <p:cNvPr id="5125" name="Rectangle 26"/>
          <p:cNvSpPr>
            <a:spLocks noChangeArrowheads="1"/>
          </p:cNvSpPr>
          <p:nvPr/>
        </p:nvSpPr>
        <p:spPr bwMode="auto">
          <a:xfrm>
            <a:off x="2268538" y="1916113"/>
            <a:ext cx="459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/>
              <a:t>потенциал эмиттера устанавливается за счет</a:t>
            </a:r>
            <a:r>
              <a:rPr lang="ru-RU"/>
              <a:t> </a:t>
            </a:r>
          </a:p>
        </p:txBody>
      </p:sp>
      <p:sp>
        <p:nvSpPr>
          <p:cNvPr id="5126" name="Line 27"/>
          <p:cNvSpPr>
            <a:spLocks noChangeShapeType="1"/>
          </p:cNvSpPr>
          <p:nvPr/>
        </p:nvSpPr>
        <p:spPr bwMode="auto">
          <a:xfrm flipH="1">
            <a:off x="2700338" y="2276475"/>
            <a:ext cx="13684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28"/>
          <p:cNvSpPr>
            <a:spLocks noChangeShapeType="1"/>
          </p:cNvSpPr>
          <p:nvPr/>
        </p:nvSpPr>
        <p:spPr bwMode="auto">
          <a:xfrm>
            <a:off x="5003800" y="2276475"/>
            <a:ext cx="15843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8" name="Rectangle 29"/>
          <p:cNvSpPr>
            <a:spLocks noChangeArrowheads="1"/>
          </p:cNvSpPr>
          <p:nvPr/>
        </p:nvSpPr>
        <p:spPr bwMode="auto">
          <a:xfrm>
            <a:off x="684213" y="2852738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/>
              <a:t>балластного сопротивления </a:t>
            </a:r>
            <a:r>
              <a:rPr lang="en-US" sz="1600" i="1"/>
              <a:t>Ro</a:t>
            </a:r>
            <a:r>
              <a:rPr lang="ru-RU"/>
              <a:t> </a:t>
            </a:r>
          </a:p>
        </p:txBody>
      </p:sp>
      <p:sp>
        <p:nvSpPr>
          <p:cNvPr id="5129" name="Rectangle 30"/>
          <p:cNvSpPr>
            <a:spLocks noChangeArrowheads="1"/>
          </p:cNvSpPr>
          <p:nvPr/>
        </p:nvSpPr>
        <p:spPr bwMode="auto">
          <a:xfrm>
            <a:off x="5219700" y="2852738"/>
            <a:ext cx="3154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/>
              <a:t>применения опорного диода </a:t>
            </a:r>
            <a:r>
              <a:rPr lang="en-US" sz="1600" i="1"/>
              <a:t>D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Транзи́стор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—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радиоэлектронный компонент из полупроводникового материала,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обычно с тремя выводами, позволяющий входным сигналам управлять током в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электрической цепи.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Управление током в выходной цепи осуществляется за счёт изменения входного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напряжения или тока. Небольшое изменение входных величин может приводить к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существенно большему изменению выходного напряжения и тока.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Усилители с преобразованием</a:t>
            </a:r>
            <a:endParaRPr lang="ru-RU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z="1800" smtClean="0"/>
              <a:t>М—модулятор. У—усилитель переменного тока, ДМ—демодулятор.</a:t>
            </a:r>
            <a:r>
              <a:rPr lang="ru-RU" smtClean="0"/>
              <a:t> </a:t>
            </a:r>
          </a:p>
        </p:txBody>
      </p:sp>
      <p:sp>
        <p:nvSpPr>
          <p:cNvPr id="40964" name="AutoShape 11"/>
          <p:cNvSpPr>
            <a:spLocks noChangeAspect="1" noChangeArrowheads="1" noTextEdit="1"/>
          </p:cNvSpPr>
          <p:nvPr/>
        </p:nvSpPr>
        <p:spPr bwMode="auto">
          <a:xfrm>
            <a:off x="1258888" y="2492375"/>
            <a:ext cx="80645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5" name="AutoShape 11"/>
          <p:cNvSpPr>
            <a:spLocks noChangeAspect="1" noChangeArrowheads="1" noTextEdit="1"/>
          </p:cNvSpPr>
          <p:nvPr/>
        </p:nvSpPr>
        <p:spPr bwMode="auto">
          <a:xfrm>
            <a:off x="250825" y="2276475"/>
            <a:ext cx="80645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6" name="Rectangle 27"/>
          <p:cNvSpPr>
            <a:spLocks noChangeArrowheads="1"/>
          </p:cNvSpPr>
          <p:nvPr/>
        </p:nvSpPr>
        <p:spPr bwMode="auto">
          <a:xfrm>
            <a:off x="7818438" y="268128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Rн</a:t>
            </a:r>
            <a:endParaRPr lang="ru-RU"/>
          </a:p>
        </p:txBody>
      </p:sp>
      <p:sp>
        <p:nvSpPr>
          <p:cNvPr id="40967" name="Freeform 14"/>
          <p:cNvSpPr>
            <a:spLocks/>
          </p:cNvSpPr>
          <p:nvPr/>
        </p:nvSpPr>
        <p:spPr bwMode="auto">
          <a:xfrm>
            <a:off x="1250950" y="2598738"/>
            <a:ext cx="512763" cy="28575"/>
          </a:xfrm>
          <a:custGeom>
            <a:avLst/>
            <a:gdLst>
              <a:gd name="T0" fmla="*/ 96451161 w 2726"/>
              <a:gd name="T1" fmla="*/ 25517470 h 16"/>
              <a:gd name="T2" fmla="*/ 96451161 w 2726"/>
              <a:gd name="T3" fmla="*/ 0 h 16"/>
              <a:gd name="T4" fmla="*/ 0 w 2726"/>
              <a:gd name="T5" fmla="*/ 0 h 16"/>
              <a:gd name="T6" fmla="*/ 0 w 2726"/>
              <a:gd name="T7" fmla="*/ 51033154 h 16"/>
              <a:gd name="T8" fmla="*/ 96451161 w 2726"/>
              <a:gd name="T9" fmla="*/ 51033154 h 16"/>
              <a:gd name="T10" fmla="*/ 96451161 w 2726"/>
              <a:gd name="T11" fmla="*/ 2551747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6"/>
              <a:gd name="T19" fmla="*/ 0 h 16"/>
              <a:gd name="T20" fmla="*/ 2726 w 2726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6" h="16">
                <a:moveTo>
                  <a:pt x="2726" y="8"/>
                </a:moveTo>
                <a:lnTo>
                  <a:pt x="2726" y="0"/>
                </a:lnTo>
                <a:lnTo>
                  <a:pt x="0" y="0"/>
                </a:lnTo>
                <a:lnTo>
                  <a:pt x="0" y="16"/>
                </a:lnTo>
                <a:lnTo>
                  <a:pt x="2726" y="16"/>
                </a:lnTo>
                <a:lnTo>
                  <a:pt x="272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8" name="Freeform 15"/>
          <p:cNvSpPr>
            <a:spLocks/>
          </p:cNvSpPr>
          <p:nvPr/>
        </p:nvSpPr>
        <p:spPr bwMode="auto">
          <a:xfrm>
            <a:off x="7526338" y="2474913"/>
            <a:ext cx="222250" cy="12700"/>
          </a:xfrm>
          <a:custGeom>
            <a:avLst/>
            <a:gdLst>
              <a:gd name="T0" fmla="*/ 352821820 w 140"/>
              <a:gd name="T1" fmla="*/ 20161247 h 8"/>
              <a:gd name="T2" fmla="*/ 335181528 w 140"/>
              <a:gd name="T3" fmla="*/ 0 h 8"/>
              <a:gd name="T4" fmla="*/ 0 w 140"/>
              <a:gd name="T5" fmla="*/ 0 h 8"/>
              <a:gd name="T6" fmla="*/ 0 w 140"/>
              <a:gd name="T7" fmla="*/ 20161247 h 8"/>
              <a:gd name="T8" fmla="*/ 335181528 w 140"/>
              <a:gd name="T9" fmla="*/ 20161247 h 8"/>
              <a:gd name="T10" fmla="*/ 315018699 w 140"/>
              <a:gd name="T11" fmla="*/ 20161247 h 8"/>
              <a:gd name="T12" fmla="*/ 352821820 w 140"/>
              <a:gd name="T13" fmla="*/ 20161247 h 8"/>
              <a:gd name="T14" fmla="*/ 352821820 w 140"/>
              <a:gd name="T15" fmla="*/ 0 h 8"/>
              <a:gd name="T16" fmla="*/ 335181528 w 140"/>
              <a:gd name="T17" fmla="*/ 0 h 8"/>
              <a:gd name="T18" fmla="*/ 352821820 w 140"/>
              <a:gd name="T19" fmla="*/ 201612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0"/>
              <a:gd name="T31" fmla="*/ 0 h 8"/>
              <a:gd name="T32" fmla="*/ 140 w 140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0" h="8">
                <a:moveTo>
                  <a:pt x="140" y="8"/>
                </a:moveTo>
                <a:lnTo>
                  <a:pt x="133" y="0"/>
                </a:lnTo>
                <a:lnTo>
                  <a:pt x="0" y="0"/>
                </a:lnTo>
                <a:lnTo>
                  <a:pt x="0" y="8"/>
                </a:lnTo>
                <a:lnTo>
                  <a:pt x="133" y="8"/>
                </a:lnTo>
                <a:lnTo>
                  <a:pt x="125" y="8"/>
                </a:lnTo>
                <a:lnTo>
                  <a:pt x="140" y="8"/>
                </a:lnTo>
                <a:lnTo>
                  <a:pt x="140" y="0"/>
                </a:lnTo>
                <a:lnTo>
                  <a:pt x="133" y="0"/>
                </a:lnTo>
                <a:lnTo>
                  <a:pt x="14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9" name="Freeform 16"/>
          <p:cNvSpPr>
            <a:spLocks/>
          </p:cNvSpPr>
          <p:nvPr/>
        </p:nvSpPr>
        <p:spPr bwMode="auto">
          <a:xfrm>
            <a:off x="7724775" y="2487613"/>
            <a:ext cx="23813" cy="620712"/>
          </a:xfrm>
          <a:custGeom>
            <a:avLst/>
            <a:gdLst>
              <a:gd name="T0" fmla="*/ 20161674 w 15"/>
              <a:gd name="T1" fmla="*/ 985379595 h 391"/>
              <a:gd name="T2" fmla="*/ 37803934 w 15"/>
              <a:gd name="T3" fmla="*/ 965218368 h 391"/>
              <a:gd name="T4" fmla="*/ 37803934 w 15"/>
              <a:gd name="T5" fmla="*/ 0 h 391"/>
              <a:gd name="T6" fmla="*/ 0 w 15"/>
              <a:gd name="T7" fmla="*/ 0 h 391"/>
              <a:gd name="T8" fmla="*/ 0 w 15"/>
              <a:gd name="T9" fmla="*/ 965218368 h 391"/>
              <a:gd name="T10" fmla="*/ 20161674 w 15"/>
              <a:gd name="T11" fmla="*/ 965218368 h 391"/>
              <a:gd name="T12" fmla="*/ 20161674 w 15"/>
              <a:gd name="T13" fmla="*/ 985379595 h 391"/>
              <a:gd name="T14" fmla="*/ 37803934 w 15"/>
              <a:gd name="T15" fmla="*/ 985379595 h 391"/>
              <a:gd name="T16" fmla="*/ 37803934 w 15"/>
              <a:gd name="T17" fmla="*/ 965218368 h 391"/>
              <a:gd name="T18" fmla="*/ 20161674 w 15"/>
              <a:gd name="T19" fmla="*/ 985379595 h 3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391"/>
              <a:gd name="T32" fmla="*/ 15 w 15"/>
              <a:gd name="T33" fmla="*/ 391 h 3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391">
                <a:moveTo>
                  <a:pt x="8" y="391"/>
                </a:moveTo>
                <a:lnTo>
                  <a:pt x="15" y="383"/>
                </a:lnTo>
                <a:lnTo>
                  <a:pt x="15" y="0"/>
                </a:lnTo>
                <a:lnTo>
                  <a:pt x="0" y="0"/>
                </a:lnTo>
                <a:lnTo>
                  <a:pt x="0" y="383"/>
                </a:lnTo>
                <a:lnTo>
                  <a:pt x="8" y="383"/>
                </a:lnTo>
                <a:lnTo>
                  <a:pt x="8" y="391"/>
                </a:lnTo>
                <a:lnTo>
                  <a:pt x="15" y="391"/>
                </a:lnTo>
                <a:lnTo>
                  <a:pt x="15" y="383"/>
                </a:lnTo>
                <a:lnTo>
                  <a:pt x="8" y="39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0" name="Freeform 17"/>
          <p:cNvSpPr>
            <a:spLocks/>
          </p:cNvSpPr>
          <p:nvPr/>
        </p:nvSpPr>
        <p:spPr bwMode="auto">
          <a:xfrm>
            <a:off x="7513638" y="3095625"/>
            <a:ext cx="223837" cy="12700"/>
          </a:xfrm>
          <a:custGeom>
            <a:avLst/>
            <a:gdLst>
              <a:gd name="T0" fmla="*/ 0 w 141"/>
              <a:gd name="T1" fmla="*/ 0 h 8"/>
              <a:gd name="T2" fmla="*/ 20161202 w 141"/>
              <a:gd name="T3" fmla="*/ 20161247 h 8"/>
              <a:gd name="T4" fmla="*/ 355340389 w 141"/>
              <a:gd name="T5" fmla="*/ 20161247 h 8"/>
              <a:gd name="T6" fmla="*/ 355340389 w 141"/>
              <a:gd name="T7" fmla="*/ 0 h 8"/>
              <a:gd name="T8" fmla="*/ 20161202 w 141"/>
              <a:gd name="T9" fmla="*/ 0 h 8"/>
              <a:gd name="T10" fmla="*/ 20161202 w 141"/>
              <a:gd name="T11" fmla="*/ 0 h 8"/>
              <a:gd name="T12" fmla="*/ 0 w 141"/>
              <a:gd name="T13" fmla="*/ 0 h 8"/>
              <a:gd name="T14" fmla="*/ 0 w 141"/>
              <a:gd name="T15" fmla="*/ 20161247 h 8"/>
              <a:gd name="T16" fmla="*/ 20161202 w 141"/>
              <a:gd name="T17" fmla="*/ 20161247 h 8"/>
              <a:gd name="T18" fmla="*/ 0 w 14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1"/>
              <a:gd name="T31" fmla="*/ 0 h 8"/>
              <a:gd name="T32" fmla="*/ 141 w 141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1" h="8">
                <a:moveTo>
                  <a:pt x="0" y="0"/>
                </a:moveTo>
                <a:lnTo>
                  <a:pt x="8" y="8"/>
                </a:lnTo>
                <a:lnTo>
                  <a:pt x="141" y="8"/>
                </a:lnTo>
                <a:lnTo>
                  <a:pt x="141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1" name="Freeform 18"/>
          <p:cNvSpPr>
            <a:spLocks/>
          </p:cNvSpPr>
          <p:nvPr/>
        </p:nvSpPr>
        <p:spPr bwMode="auto">
          <a:xfrm>
            <a:off x="7513638" y="2474913"/>
            <a:ext cx="12700" cy="620712"/>
          </a:xfrm>
          <a:custGeom>
            <a:avLst/>
            <a:gdLst>
              <a:gd name="T0" fmla="*/ 20161247 w 8"/>
              <a:gd name="T1" fmla="*/ 0 h 391"/>
              <a:gd name="T2" fmla="*/ 0 w 8"/>
              <a:gd name="T3" fmla="*/ 20161234 h 391"/>
              <a:gd name="T4" fmla="*/ 0 w 8"/>
              <a:gd name="T5" fmla="*/ 985379595 h 391"/>
              <a:gd name="T6" fmla="*/ 20161247 w 8"/>
              <a:gd name="T7" fmla="*/ 985379595 h 391"/>
              <a:gd name="T8" fmla="*/ 20161247 w 8"/>
              <a:gd name="T9" fmla="*/ 20161234 h 391"/>
              <a:gd name="T10" fmla="*/ 20161247 w 8"/>
              <a:gd name="T11" fmla="*/ 20161234 h 391"/>
              <a:gd name="T12" fmla="*/ 20161247 w 8"/>
              <a:gd name="T13" fmla="*/ 0 h 391"/>
              <a:gd name="T14" fmla="*/ 0 w 8"/>
              <a:gd name="T15" fmla="*/ 0 h 391"/>
              <a:gd name="T16" fmla="*/ 0 w 8"/>
              <a:gd name="T17" fmla="*/ 20161234 h 391"/>
              <a:gd name="T18" fmla="*/ 20161247 w 8"/>
              <a:gd name="T19" fmla="*/ 0 h 3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391"/>
              <a:gd name="T32" fmla="*/ 8 w 8"/>
              <a:gd name="T33" fmla="*/ 391 h 3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391">
                <a:moveTo>
                  <a:pt x="8" y="0"/>
                </a:moveTo>
                <a:lnTo>
                  <a:pt x="0" y="8"/>
                </a:lnTo>
                <a:lnTo>
                  <a:pt x="0" y="391"/>
                </a:lnTo>
                <a:lnTo>
                  <a:pt x="8" y="391"/>
                </a:lnTo>
                <a:lnTo>
                  <a:pt x="8" y="8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2" name="Freeform 19"/>
          <p:cNvSpPr>
            <a:spLocks/>
          </p:cNvSpPr>
          <p:nvPr/>
        </p:nvSpPr>
        <p:spPr bwMode="auto">
          <a:xfrm>
            <a:off x="6707188" y="2611438"/>
            <a:ext cx="571500" cy="25400"/>
          </a:xfrm>
          <a:custGeom>
            <a:avLst/>
            <a:gdLst>
              <a:gd name="T0" fmla="*/ 887095096 w 360"/>
              <a:gd name="T1" fmla="*/ 20161247 h 16"/>
              <a:gd name="T2" fmla="*/ 887095096 w 360"/>
              <a:gd name="T3" fmla="*/ 0 h 16"/>
              <a:gd name="T4" fmla="*/ 0 w 360"/>
              <a:gd name="T5" fmla="*/ 0 h 16"/>
              <a:gd name="T6" fmla="*/ 0 w 360"/>
              <a:gd name="T7" fmla="*/ 40322493 h 16"/>
              <a:gd name="T8" fmla="*/ 887095096 w 360"/>
              <a:gd name="T9" fmla="*/ 40322493 h 16"/>
              <a:gd name="T10" fmla="*/ 907256339 w 360"/>
              <a:gd name="T11" fmla="*/ 20161247 h 16"/>
              <a:gd name="T12" fmla="*/ 887095096 w 360"/>
              <a:gd name="T13" fmla="*/ 40322493 h 16"/>
              <a:gd name="T14" fmla="*/ 907256339 w 360"/>
              <a:gd name="T15" fmla="*/ 40322493 h 16"/>
              <a:gd name="T16" fmla="*/ 907256339 w 360"/>
              <a:gd name="T17" fmla="*/ 20161247 h 16"/>
              <a:gd name="T18" fmla="*/ 887095096 w 360"/>
              <a:gd name="T19" fmla="*/ 2016124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0"/>
              <a:gd name="T31" fmla="*/ 0 h 16"/>
              <a:gd name="T32" fmla="*/ 360 w 3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" h="16">
                <a:moveTo>
                  <a:pt x="352" y="8"/>
                </a:moveTo>
                <a:lnTo>
                  <a:pt x="352" y="0"/>
                </a:lnTo>
                <a:lnTo>
                  <a:pt x="0" y="0"/>
                </a:lnTo>
                <a:lnTo>
                  <a:pt x="0" y="16"/>
                </a:lnTo>
                <a:lnTo>
                  <a:pt x="352" y="16"/>
                </a:lnTo>
                <a:lnTo>
                  <a:pt x="360" y="8"/>
                </a:lnTo>
                <a:lnTo>
                  <a:pt x="352" y="16"/>
                </a:lnTo>
                <a:lnTo>
                  <a:pt x="360" y="16"/>
                </a:lnTo>
                <a:lnTo>
                  <a:pt x="360" y="8"/>
                </a:lnTo>
                <a:lnTo>
                  <a:pt x="352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3" name="Freeform 20"/>
          <p:cNvSpPr>
            <a:spLocks/>
          </p:cNvSpPr>
          <p:nvPr/>
        </p:nvSpPr>
        <p:spPr bwMode="auto">
          <a:xfrm>
            <a:off x="7265988" y="2289175"/>
            <a:ext cx="12700" cy="334963"/>
          </a:xfrm>
          <a:custGeom>
            <a:avLst/>
            <a:gdLst>
              <a:gd name="T0" fmla="*/ 0 w 8"/>
              <a:gd name="T1" fmla="*/ 0 h 211"/>
              <a:gd name="T2" fmla="*/ 0 w 8"/>
              <a:gd name="T3" fmla="*/ 20161280 h 211"/>
              <a:gd name="T4" fmla="*/ 0 w 8"/>
              <a:gd name="T5" fmla="*/ 531754601 h 211"/>
              <a:gd name="T6" fmla="*/ 20161247 w 8"/>
              <a:gd name="T7" fmla="*/ 531754601 h 211"/>
              <a:gd name="T8" fmla="*/ 20161247 w 8"/>
              <a:gd name="T9" fmla="*/ 20161280 h 211"/>
              <a:gd name="T10" fmla="*/ 0 w 8"/>
              <a:gd name="T11" fmla="*/ 37803195 h 211"/>
              <a:gd name="T12" fmla="*/ 0 w 8"/>
              <a:gd name="T13" fmla="*/ 0 h 211"/>
              <a:gd name="T14" fmla="*/ 0 w 8"/>
              <a:gd name="T15" fmla="*/ 0 h 211"/>
              <a:gd name="T16" fmla="*/ 0 w 8"/>
              <a:gd name="T17" fmla="*/ 20161280 h 211"/>
              <a:gd name="T18" fmla="*/ 0 w 8"/>
              <a:gd name="T19" fmla="*/ 0 h 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211"/>
              <a:gd name="T32" fmla="*/ 8 w 8"/>
              <a:gd name="T33" fmla="*/ 211 h 2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211">
                <a:moveTo>
                  <a:pt x="0" y="0"/>
                </a:moveTo>
                <a:lnTo>
                  <a:pt x="0" y="8"/>
                </a:lnTo>
                <a:lnTo>
                  <a:pt x="0" y="211"/>
                </a:lnTo>
                <a:lnTo>
                  <a:pt x="8" y="211"/>
                </a:lnTo>
                <a:lnTo>
                  <a:pt x="8" y="8"/>
                </a:lnTo>
                <a:lnTo>
                  <a:pt x="0" y="15"/>
                </a:lnTo>
                <a:lnTo>
                  <a:pt x="0" y="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4" name="Freeform 21"/>
          <p:cNvSpPr>
            <a:spLocks/>
          </p:cNvSpPr>
          <p:nvPr/>
        </p:nvSpPr>
        <p:spPr bwMode="auto">
          <a:xfrm>
            <a:off x="7265988" y="2289175"/>
            <a:ext cx="358775" cy="23813"/>
          </a:xfrm>
          <a:custGeom>
            <a:avLst/>
            <a:gdLst>
              <a:gd name="T0" fmla="*/ 569555357 w 226"/>
              <a:gd name="T1" fmla="*/ 20161674 h 15"/>
              <a:gd name="T2" fmla="*/ 549394113 w 226"/>
              <a:gd name="T3" fmla="*/ 0 h 15"/>
              <a:gd name="T4" fmla="*/ 0 w 226"/>
              <a:gd name="T5" fmla="*/ 0 h 15"/>
              <a:gd name="T6" fmla="*/ 0 w 226"/>
              <a:gd name="T7" fmla="*/ 37803934 h 15"/>
              <a:gd name="T8" fmla="*/ 549394113 w 226"/>
              <a:gd name="T9" fmla="*/ 37803934 h 15"/>
              <a:gd name="T10" fmla="*/ 549394113 w 226"/>
              <a:gd name="T11" fmla="*/ 20161674 h 15"/>
              <a:gd name="T12" fmla="*/ 569555357 w 226"/>
              <a:gd name="T13" fmla="*/ 20161674 h 15"/>
              <a:gd name="T14" fmla="*/ 569555357 w 226"/>
              <a:gd name="T15" fmla="*/ 0 h 15"/>
              <a:gd name="T16" fmla="*/ 549394113 w 226"/>
              <a:gd name="T17" fmla="*/ 0 h 15"/>
              <a:gd name="T18" fmla="*/ 569555357 w 226"/>
              <a:gd name="T19" fmla="*/ 20161674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6"/>
              <a:gd name="T31" fmla="*/ 0 h 15"/>
              <a:gd name="T32" fmla="*/ 226 w 226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6" h="15">
                <a:moveTo>
                  <a:pt x="226" y="8"/>
                </a:moveTo>
                <a:lnTo>
                  <a:pt x="218" y="0"/>
                </a:lnTo>
                <a:lnTo>
                  <a:pt x="0" y="0"/>
                </a:lnTo>
                <a:lnTo>
                  <a:pt x="0" y="15"/>
                </a:lnTo>
                <a:lnTo>
                  <a:pt x="218" y="15"/>
                </a:lnTo>
                <a:lnTo>
                  <a:pt x="218" y="8"/>
                </a:lnTo>
                <a:lnTo>
                  <a:pt x="226" y="8"/>
                </a:lnTo>
                <a:lnTo>
                  <a:pt x="226" y="0"/>
                </a:lnTo>
                <a:lnTo>
                  <a:pt x="218" y="0"/>
                </a:lnTo>
                <a:lnTo>
                  <a:pt x="22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5" name="Freeform 22"/>
          <p:cNvSpPr>
            <a:spLocks/>
          </p:cNvSpPr>
          <p:nvPr/>
        </p:nvSpPr>
        <p:spPr bwMode="auto">
          <a:xfrm>
            <a:off x="7612063" y="2301875"/>
            <a:ext cx="12700" cy="173038"/>
          </a:xfrm>
          <a:custGeom>
            <a:avLst/>
            <a:gdLst>
              <a:gd name="T0" fmla="*/ 0 w 8"/>
              <a:gd name="T1" fmla="*/ 274698641 h 109"/>
              <a:gd name="T2" fmla="*/ 20161247 w 8"/>
              <a:gd name="T3" fmla="*/ 274698641 h 109"/>
              <a:gd name="T4" fmla="*/ 20161247 w 8"/>
              <a:gd name="T5" fmla="*/ 0 h 109"/>
              <a:gd name="T6" fmla="*/ 0 w 8"/>
              <a:gd name="T7" fmla="*/ 0 h 109"/>
              <a:gd name="T8" fmla="*/ 0 w 8"/>
              <a:gd name="T9" fmla="*/ 274698641 h 109"/>
              <a:gd name="T10" fmla="*/ 0 w 8"/>
              <a:gd name="T11" fmla="*/ 274698641 h 1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09"/>
              <a:gd name="T20" fmla="*/ 8 w 8"/>
              <a:gd name="T21" fmla="*/ 109 h 1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09">
                <a:moveTo>
                  <a:pt x="0" y="109"/>
                </a:moveTo>
                <a:lnTo>
                  <a:pt x="8" y="109"/>
                </a:lnTo>
                <a:lnTo>
                  <a:pt x="8" y="0"/>
                </a:lnTo>
                <a:lnTo>
                  <a:pt x="0" y="0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6" name="Freeform 23"/>
          <p:cNvSpPr>
            <a:spLocks/>
          </p:cNvSpPr>
          <p:nvPr/>
        </p:nvSpPr>
        <p:spPr bwMode="auto">
          <a:xfrm>
            <a:off x="6707188" y="2997200"/>
            <a:ext cx="571500" cy="23813"/>
          </a:xfrm>
          <a:custGeom>
            <a:avLst/>
            <a:gdLst>
              <a:gd name="T0" fmla="*/ 907256339 w 360"/>
              <a:gd name="T1" fmla="*/ 17642260 h 15"/>
              <a:gd name="T2" fmla="*/ 887095096 w 360"/>
              <a:gd name="T3" fmla="*/ 0 h 15"/>
              <a:gd name="T4" fmla="*/ 0 w 360"/>
              <a:gd name="T5" fmla="*/ 0 h 15"/>
              <a:gd name="T6" fmla="*/ 0 w 360"/>
              <a:gd name="T7" fmla="*/ 37803934 h 15"/>
              <a:gd name="T8" fmla="*/ 887095096 w 360"/>
              <a:gd name="T9" fmla="*/ 37803934 h 15"/>
              <a:gd name="T10" fmla="*/ 866933853 w 360"/>
              <a:gd name="T11" fmla="*/ 17642260 h 15"/>
              <a:gd name="T12" fmla="*/ 907256339 w 360"/>
              <a:gd name="T13" fmla="*/ 17642260 h 15"/>
              <a:gd name="T14" fmla="*/ 907256339 w 360"/>
              <a:gd name="T15" fmla="*/ 0 h 15"/>
              <a:gd name="T16" fmla="*/ 887095096 w 360"/>
              <a:gd name="T17" fmla="*/ 0 h 15"/>
              <a:gd name="T18" fmla="*/ 907256339 w 360"/>
              <a:gd name="T19" fmla="*/ 1764226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0"/>
              <a:gd name="T31" fmla="*/ 0 h 15"/>
              <a:gd name="T32" fmla="*/ 360 w 360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" h="15">
                <a:moveTo>
                  <a:pt x="360" y="7"/>
                </a:moveTo>
                <a:lnTo>
                  <a:pt x="352" y="0"/>
                </a:lnTo>
                <a:lnTo>
                  <a:pt x="0" y="0"/>
                </a:lnTo>
                <a:lnTo>
                  <a:pt x="0" y="15"/>
                </a:lnTo>
                <a:lnTo>
                  <a:pt x="352" y="15"/>
                </a:lnTo>
                <a:lnTo>
                  <a:pt x="344" y="7"/>
                </a:lnTo>
                <a:lnTo>
                  <a:pt x="360" y="7"/>
                </a:lnTo>
                <a:lnTo>
                  <a:pt x="360" y="0"/>
                </a:lnTo>
                <a:lnTo>
                  <a:pt x="352" y="0"/>
                </a:lnTo>
                <a:lnTo>
                  <a:pt x="36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7" name="Freeform 24"/>
          <p:cNvSpPr>
            <a:spLocks/>
          </p:cNvSpPr>
          <p:nvPr/>
        </p:nvSpPr>
        <p:spPr bwMode="auto">
          <a:xfrm>
            <a:off x="7253288" y="3008313"/>
            <a:ext cx="25400" cy="409575"/>
          </a:xfrm>
          <a:custGeom>
            <a:avLst/>
            <a:gdLst>
              <a:gd name="T0" fmla="*/ 20161247 w 16"/>
              <a:gd name="T1" fmla="*/ 612397084 h 258"/>
              <a:gd name="T2" fmla="*/ 40322493 w 16"/>
              <a:gd name="T3" fmla="*/ 632558324 h 258"/>
              <a:gd name="T4" fmla="*/ 40322493 w 16"/>
              <a:gd name="T5" fmla="*/ 0 h 258"/>
              <a:gd name="T6" fmla="*/ 0 w 16"/>
              <a:gd name="T7" fmla="*/ 0 h 258"/>
              <a:gd name="T8" fmla="*/ 0 w 16"/>
              <a:gd name="T9" fmla="*/ 632558324 h 258"/>
              <a:gd name="T10" fmla="*/ 20161247 w 16"/>
              <a:gd name="T11" fmla="*/ 650200203 h 258"/>
              <a:gd name="T12" fmla="*/ 0 w 16"/>
              <a:gd name="T13" fmla="*/ 632558324 h 258"/>
              <a:gd name="T14" fmla="*/ 0 w 16"/>
              <a:gd name="T15" fmla="*/ 650200203 h 258"/>
              <a:gd name="T16" fmla="*/ 20161247 w 16"/>
              <a:gd name="T17" fmla="*/ 650200203 h 258"/>
              <a:gd name="T18" fmla="*/ 20161247 w 16"/>
              <a:gd name="T19" fmla="*/ 612397084 h 2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258"/>
              <a:gd name="T32" fmla="*/ 16 w 16"/>
              <a:gd name="T33" fmla="*/ 258 h 2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258">
                <a:moveTo>
                  <a:pt x="8" y="243"/>
                </a:moveTo>
                <a:lnTo>
                  <a:pt x="16" y="251"/>
                </a:lnTo>
                <a:lnTo>
                  <a:pt x="16" y="0"/>
                </a:lnTo>
                <a:lnTo>
                  <a:pt x="0" y="0"/>
                </a:lnTo>
                <a:lnTo>
                  <a:pt x="0" y="251"/>
                </a:lnTo>
                <a:lnTo>
                  <a:pt x="8" y="258"/>
                </a:lnTo>
                <a:lnTo>
                  <a:pt x="0" y="251"/>
                </a:lnTo>
                <a:lnTo>
                  <a:pt x="0" y="258"/>
                </a:lnTo>
                <a:lnTo>
                  <a:pt x="8" y="258"/>
                </a:lnTo>
                <a:lnTo>
                  <a:pt x="8" y="2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8" name="Freeform 25"/>
          <p:cNvSpPr>
            <a:spLocks/>
          </p:cNvSpPr>
          <p:nvPr/>
        </p:nvSpPr>
        <p:spPr bwMode="auto">
          <a:xfrm>
            <a:off x="7265988" y="3394075"/>
            <a:ext cx="371475" cy="23813"/>
          </a:xfrm>
          <a:custGeom>
            <a:avLst/>
            <a:gdLst>
              <a:gd name="T0" fmla="*/ 549394118 w 234"/>
              <a:gd name="T1" fmla="*/ 20161674 h 15"/>
              <a:gd name="T2" fmla="*/ 569555362 w 234"/>
              <a:gd name="T3" fmla="*/ 0 h 15"/>
              <a:gd name="T4" fmla="*/ 0 w 234"/>
              <a:gd name="T5" fmla="*/ 0 h 15"/>
              <a:gd name="T6" fmla="*/ 0 w 234"/>
              <a:gd name="T7" fmla="*/ 37803934 h 15"/>
              <a:gd name="T8" fmla="*/ 569555362 w 234"/>
              <a:gd name="T9" fmla="*/ 37803934 h 15"/>
              <a:gd name="T10" fmla="*/ 589716607 w 234"/>
              <a:gd name="T11" fmla="*/ 20161674 h 15"/>
              <a:gd name="T12" fmla="*/ 569555362 w 234"/>
              <a:gd name="T13" fmla="*/ 37803934 h 15"/>
              <a:gd name="T14" fmla="*/ 589716607 w 234"/>
              <a:gd name="T15" fmla="*/ 37803934 h 15"/>
              <a:gd name="T16" fmla="*/ 589716607 w 234"/>
              <a:gd name="T17" fmla="*/ 20161674 h 15"/>
              <a:gd name="T18" fmla="*/ 549394118 w 234"/>
              <a:gd name="T19" fmla="*/ 20161674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4"/>
              <a:gd name="T31" fmla="*/ 0 h 15"/>
              <a:gd name="T32" fmla="*/ 234 w 234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4" h="15">
                <a:moveTo>
                  <a:pt x="218" y="8"/>
                </a:moveTo>
                <a:lnTo>
                  <a:pt x="226" y="0"/>
                </a:lnTo>
                <a:lnTo>
                  <a:pt x="0" y="0"/>
                </a:lnTo>
                <a:lnTo>
                  <a:pt x="0" y="15"/>
                </a:lnTo>
                <a:lnTo>
                  <a:pt x="226" y="15"/>
                </a:lnTo>
                <a:lnTo>
                  <a:pt x="234" y="8"/>
                </a:lnTo>
                <a:lnTo>
                  <a:pt x="226" y="15"/>
                </a:lnTo>
                <a:lnTo>
                  <a:pt x="234" y="15"/>
                </a:lnTo>
                <a:lnTo>
                  <a:pt x="234" y="8"/>
                </a:lnTo>
                <a:lnTo>
                  <a:pt x="218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9" name="Freeform 26"/>
          <p:cNvSpPr>
            <a:spLocks/>
          </p:cNvSpPr>
          <p:nvPr/>
        </p:nvSpPr>
        <p:spPr bwMode="auto">
          <a:xfrm>
            <a:off x="7612063" y="3108325"/>
            <a:ext cx="25400" cy="298450"/>
          </a:xfrm>
          <a:custGeom>
            <a:avLst/>
            <a:gdLst>
              <a:gd name="T0" fmla="*/ 20161247 w 16"/>
              <a:gd name="T1" fmla="*/ 0 h 188"/>
              <a:gd name="T2" fmla="*/ 0 w 16"/>
              <a:gd name="T3" fmla="*/ 0 h 188"/>
              <a:gd name="T4" fmla="*/ 0 w 16"/>
              <a:gd name="T5" fmla="*/ 473789420 h 188"/>
              <a:gd name="T6" fmla="*/ 40322493 w 16"/>
              <a:gd name="T7" fmla="*/ 473789420 h 188"/>
              <a:gd name="T8" fmla="*/ 40322493 w 16"/>
              <a:gd name="T9" fmla="*/ 0 h 188"/>
              <a:gd name="T10" fmla="*/ 20161247 w 16"/>
              <a:gd name="T11" fmla="*/ 0 h 1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88"/>
              <a:gd name="T20" fmla="*/ 16 w 16"/>
              <a:gd name="T21" fmla="*/ 188 h 1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88">
                <a:moveTo>
                  <a:pt x="8" y="0"/>
                </a:moveTo>
                <a:lnTo>
                  <a:pt x="0" y="0"/>
                </a:lnTo>
                <a:lnTo>
                  <a:pt x="0" y="188"/>
                </a:lnTo>
                <a:lnTo>
                  <a:pt x="16" y="188"/>
                </a:lnTo>
                <a:lnTo>
                  <a:pt x="16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0" name="Rectangle 27"/>
          <p:cNvSpPr>
            <a:spLocks noChangeArrowheads="1"/>
          </p:cNvSpPr>
          <p:nvPr/>
        </p:nvSpPr>
        <p:spPr bwMode="auto">
          <a:xfrm>
            <a:off x="7818438" y="268128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Rн</a:t>
            </a:r>
            <a:endParaRPr lang="ru-RU"/>
          </a:p>
        </p:txBody>
      </p:sp>
      <p:sp>
        <p:nvSpPr>
          <p:cNvPr id="40981" name="Rectangle 28"/>
          <p:cNvSpPr>
            <a:spLocks noChangeArrowheads="1"/>
          </p:cNvSpPr>
          <p:nvPr/>
        </p:nvSpPr>
        <p:spPr bwMode="auto">
          <a:xfrm>
            <a:off x="6797675" y="268128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Uн</a:t>
            </a:r>
            <a:endParaRPr lang="ru-RU"/>
          </a:p>
        </p:txBody>
      </p:sp>
      <p:sp>
        <p:nvSpPr>
          <p:cNvPr id="40982" name="Freeform 29"/>
          <p:cNvSpPr>
            <a:spLocks/>
          </p:cNvSpPr>
          <p:nvPr/>
        </p:nvSpPr>
        <p:spPr bwMode="auto">
          <a:xfrm>
            <a:off x="5578475" y="2462213"/>
            <a:ext cx="1128713" cy="12700"/>
          </a:xfrm>
          <a:custGeom>
            <a:avLst/>
            <a:gdLst>
              <a:gd name="T0" fmla="*/ 1791832860 w 711"/>
              <a:gd name="T1" fmla="*/ 20161247 h 8"/>
              <a:gd name="T2" fmla="*/ 1791832860 w 711"/>
              <a:gd name="T3" fmla="*/ 0 h 8"/>
              <a:gd name="T4" fmla="*/ 0 w 711"/>
              <a:gd name="T5" fmla="*/ 0 h 8"/>
              <a:gd name="T6" fmla="*/ 0 w 711"/>
              <a:gd name="T7" fmla="*/ 20161247 h 8"/>
              <a:gd name="T8" fmla="*/ 1791832860 w 711"/>
              <a:gd name="T9" fmla="*/ 20161247 h 8"/>
              <a:gd name="T10" fmla="*/ 1771671608 w 711"/>
              <a:gd name="T11" fmla="*/ 20161247 h 8"/>
              <a:gd name="T12" fmla="*/ 1791832860 w 711"/>
              <a:gd name="T13" fmla="*/ 20161247 h 8"/>
              <a:gd name="T14" fmla="*/ 1791832860 w 711"/>
              <a:gd name="T15" fmla="*/ 0 h 8"/>
              <a:gd name="T16" fmla="*/ 1791832860 w 711"/>
              <a:gd name="T17" fmla="*/ 0 h 8"/>
              <a:gd name="T18" fmla="*/ 1791832860 w 711"/>
              <a:gd name="T19" fmla="*/ 201612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1"/>
              <a:gd name="T31" fmla="*/ 0 h 8"/>
              <a:gd name="T32" fmla="*/ 711 w 711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1" h="8">
                <a:moveTo>
                  <a:pt x="711" y="8"/>
                </a:moveTo>
                <a:lnTo>
                  <a:pt x="711" y="0"/>
                </a:lnTo>
                <a:lnTo>
                  <a:pt x="0" y="0"/>
                </a:lnTo>
                <a:lnTo>
                  <a:pt x="0" y="8"/>
                </a:lnTo>
                <a:lnTo>
                  <a:pt x="711" y="8"/>
                </a:lnTo>
                <a:lnTo>
                  <a:pt x="703" y="8"/>
                </a:lnTo>
                <a:lnTo>
                  <a:pt x="711" y="8"/>
                </a:lnTo>
                <a:lnTo>
                  <a:pt x="711" y="0"/>
                </a:lnTo>
                <a:lnTo>
                  <a:pt x="711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3" name="Freeform 30"/>
          <p:cNvSpPr>
            <a:spLocks/>
          </p:cNvSpPr>
          <p:nvPr/>
        </p:nvSpPr>
        <p:spPr bwMode="auto">
          <a:xfrm>
            <a:off x="6694488" y="2474913"/>
            <a:ext cx="12700" cy="669925"/>
          </a:xfrm>
          <a:custGeom>
            <a:avLst/>
            <a:gdLst>
              <a:gd name="T0" fmla="*/ 20161247 w 8"/>
              <a:gd name="T1" fmla="*/ 1063506027 h 422"/>
              <a:gd name="T2" fmla="*/ 20161247 w 8"/>
              <a:gd name="T3" fmla="*/ 1045865732 h 422"/>
              <a:gd name="T4" fmla="*/ 20161247 w 8"/>
              <a:gd name="T5" fmla="*/ 0 h 422"/>
              <a:gd name="T6" fmla="*/ 0 w 8"/>
              <a:gd name="T7" fmla="*/ 0 h 422"/>
              <a:gd name="T8" fmla="*/ 0 w 8"/>
              <a:gd name="T9" fmla="*/ 1045865732 h 422"/>
              <a:gd name="T10" fmla="*/ 20161247 w 8"/>
              <a:gd name="T11" fmla="*/ 1025704488 h 422"/>
              <a:gd name="T12" fmla="*/ 20161247 w 8"/>
              <a:gd name="T13" fmla="*/ 1063506027 h 422"/>
              <a:gd name="T14" fmla="*/ 20161247 w 8"/>
              <a:gd name="T15" fmla="*/ 1063506027 h 422"/>
              <a:gd name="T16" fmla="*/ 20161247 w 8"/>
              <a:gd name="T17" fmla="*/ 1045865732 h 422"/>
              <a:gd name="T18" fmla="*/ 20161247 w 8"/>
              <a:gd name="T19" fmla="*/ 1063506027 h 4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422"/>
              <a:gd name="T32" fmla="*/ 8 w 8"/>
              <a:gd name="T33" fmla="*/ 422 h 4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422">
                <a:moveTo>
                  <a:pt x="8" y="422"/>
                </a:moveTo>
                <a:lnTo>
                  <a:pt x="8" y="415"/>
                </a:lnTo>
                <a:lnTo>
                  <a:pt x="8" y="0"/>
                </a:lnTo>
                <a:lnTo>
                  <a:pt x="0" y="0"/>
                </a:lnTo>
                <a:lnTo>
                  <a:pt x="0" y="415"/>
                </a:lnTo>
                <a:lnTo>
                  <a:pt x="8" y="407"/>
                </a:lnTo>
                <a:lnTo>
                  <a:pt x="8" y="422"/>
                </a:lnTo>
                <a:lnTo>
                  <a:pt x="8" y="415"/>
                </a:lnTo>
                <a:lnTo>
                  <a:pt x="8" y="4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4" name="Freeform 31"/>
          <p:cNvSpPr>
            <a:spLocks/>
          </p:cNvSpPr>
          <p:nvPr/>
        </p:nvSpPr>
        <p:spPr bwMode="auto">
          <a:xfrm>
            <a:off x="5578475" y="3121025"/>
            <a:ext cx="1128713" cy="23813"/>
          </a:xfrm>
          <a:custGeom>
            <a:avLst/>
            <a:gdLst>
              <a:gd name="T0" fmla="*/ 0 w 711"/>
              <a:gd name="T1" fmla="*/ 20161674 h 15"/>
              <a:gd name="T2" fmla="*/ 0 w 711"/>
              <a:gd name="T3" fmla="*/ 37803934 h 15"/>
              <a:gd name="T4" fmla="*/ 1791832860 w 711"/>
              <a:gd name="T5" fmla="*/ 37803934 h 15"/>
              <a:gd name="T6" fmla="*/ 1791832860 w 711"/>
              <a:gd name="T7" fmla="*/ 0 h 15"/>
              <a:gd name="T8" fmla="*/ 0 w 711"/>
              <a:gd name="T9" fmla="*/ 0 h 15"/>
              <a:gd name="T10" fmla="*/ 20161258 w 711"/>
              <a:gd name="T11" fmla="*/ 20161674 h 15"/>
              <a:gd name="T12" fmla="*/ 0 w 711"/>
              <a:gd name="T13" fmla="*/ 20161674 h 15"/>
              <a:gd name="T14" fmla="*/ 0 w 711"/>
              <a:gd name="T15" fmla="*/ 37803934 h 15"/>
              <a:gd name="T16" fmla="*/ 0 w 711"/>
              <a:gd name="T17" fmla="*/ 37803934 h 15"/>
              <a:gd name="T18" fmla="*/ 0 w 711"/>
              <a:gd name="T19" fmla="*/ 20161674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1"/>
              <a:gd name="T31" fmla="*/ 0 h 15"/>
              <a:gd name="T32" fmla="*/ 711 w 71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1" h="15">
                <a:moveTo>
                  <a:pt x="0" y="8"/>
                </a:moveTo>
                <a:lnTo>
                  <a:pt x="0" y="15"/>
                </a:lnTo>
                <a:lnTo>
                  <a:pt x="711" y="15"/>
                </a:lnTo>
                <a:lnTo>
                  <a:pt x="711" y="0"/>
                </a:lnTo>
                <a:lnTo>
                  <a:pt x="0" y="0"/>
                </a:lnTo>
                <a:lnTo>
                  <a:pt x="8" y="8"/>
                </a:lnTo>
                <a:lnTo>
                  <a:pt x="0" y="8"/>
                </a:lnTo>
                <a:lnTo>
                  <a:pt x="0" y="15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5" name="Freeform 32"/>
          <p:cNvSpPr>
            <a:spLocks/>
          </p:cNvSpPr>
          <p:nvPr/>
        </p:nvSpPr>
        <p:spPr bwMode="auto">
          <a:xfrm>
            <a:off x="5576888" y="2454275"/>
            <a:ext cx="12700" cy="671513"/>
          </a:xfrm>
          <a:custGeom>
            <a:avLst/>
            <a:gdLst>
              <a:gd name="T0" fmla="*/ 0 w 8"/>
              <a:gd name="T1" fmla="*/ 0 h 423"/>
              <a:gd name="T2" fmla="*/ 0 w 8"/>
              <a:gd name="T3" fmla="*/ 20161265 h 423"/>
              <a:gd name="T4" fmla="*/ 0 w 8"/>
              <a:gd name="T5" fmla="*/ 1066027770 h 423"/>
              <a:gd name="T6" fmla="*/ 20161247 w 8"/>
              <a:gd name="T7" fmla="*/ 1066027770 h 423"/>
              <a:gd name="T8" fmla="*/ 20161247 w 8"/>
              <a:gd name="T9" fmla="*/ 20161265 h 423"/>
              <a:gd name="T10" fmla="*/ 0 w 8"/>
              <a:gd name="T11" fmla="*/ 20161265 h 423"/>
              <a:gd name="T12" fmla="*/ 0 w 8"/>
              <a:gd name="T13" fmla="*/ 0 h 423"/>
              <a:gd name="T14" fmla="*/ 0 w 8"/>
              <a:gd name="T15" fmla="*/ 0 h 423"/>
              <a:gd name="T16" fmla="*/ 0 w 8"/>
              <a:gd name="T17" fmla="*/ 20161265 h 423"/>
              <a:gd name="T18" fmla="*/ 0 w 8"/>
              <a:gd name="T19" fmla="*/ 0 h 4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423"/>
              <a:gd name="T32" fmla="*/ 8 w 8"/>
              <a:gd name="T33" fmla="*/ 423 h 4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423">
                <a:moveTo>
                  <a:pt x="0" y="0"/>
                </a:moveTo>
                <a:lnTo>
                  <a:pt x="0" y="8"/>
                </a:lnTo>
                <a:lnTo>
                  <a:pt x="0" y="423"/>
                </a:lnTo>
                <a:lnTo>
                  <a:pt x="8" y="423"/>
                </a:lnTo>
                <a:lnTo>
                  <a:pt x="8" y="8"/>
                </a:lnTo>
                <a:lnTo>
                  <a:pt x="0" y="8"/>
                </a:lnTo>
                <a:lnTo>
                  <a:pt x="0" y="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6" name="Rectangle 33"/>
          <p:cNvSpPr>
            <a:spLocks noChangeArrowheads="1"/>
          </p:cNvSpPr>
          <p:nvPr/>
        </p:nvSpPr>
        <p:spPr bwMode="auto">
          <a:xfrm>
            <a:off x="5902325" y="2625725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 i="1">
                <a:solidFill>
                  <a:srgbClr val="000000"/>
                </a:solidFill>
              </a:rPr>
              <a:t>ДМ</a:t>
            </a:r>
            <a:endParaRPr lang="ru-RU"/>
          </a:p>
        </p:txBody>
      </p:sp>
      <p:sp>
        <p:nvSpPr>
          <p:cNvPr id="40987" name="Freeform 36"/>
          <p:cNvSpPr>
            <a:spLocks/>
          </p:cNvSpPr>
          <p:nvPr/>
        </p:nvSpPr>
        <p:spPr bwMode="auto">
          <a:xfrm>
            <a:off x="3668713" y="2462213"/>
            <a:ext cx="1128712" cy="12700"/>
          </a:xfrm>
          <a:custGeom>
            <a:avLst/>
            <a:gdLst>
              <a:gd name="T0" fmla="*/ 1791829685 w 711"/>
              <a:gd name="T1" fmla="*/ 20161247 h 8"/>
              <a:gd name="T2" fmla="*/ 1771668451 w 711"/>
              <a:gd name="T3" fmla="*/ 0 h 8"/>
              <a:gd name="T4" fmla="*/ 0 w 711"/>
              <a:gd name="T5" fmla="*/ 0 h 8"/>
              <a:gd name="T6" fmla="*/ 0 w 711"/>
              <a:gd name="T7" fmla="*/ 20161247 h 8"/>
              <a:gd name="T8" fmla="*/ 1771668451 w 711"/>
              <a:gd name="T9" fmla="*/ 20161247 h 8"/>
              <a:gd name="T10" fmla="*/ 1771668451 w 711"/>
              <a:gd name="T11" fmla="*/ 20161247 h 8"/>
              <a:gd name="T12" fmla="*/ 1791829685 w 711"/>
              <a:gd name="T13" fmla="*/ 20161247 h 8"/>
              <a:gd name="T14" fmla="*/ 1791829685 w 711"/>
              <a:gd name="T15" fmla="*/ 0 h 8"/>
              <a:gd name="T16" fmla="*/ 1771668451 w 711"/>
              <a:gd name="T17" fmla="*/ 0 h 8"/>
              <a:gd name="T18" fmla="*/ 1791829685 w 711"/>
              <a:gd name="T19" fmla="*/ 201612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1"/>
              <a:gd name="T31" fmla="*/ 0 h 8"/>
              <a:gd name="T32" fmla="*/ 711 w 711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1" h="8">
                <a:moveTo>
                  <a:pt x="711" y="8"/>
                </a:moveTo>
                <a:lnTo>
                  <a:pt x="703" y="0"/>
                </a:lnTo>
                <a:lnTo>
                  <a:pt x="0" y="0"/>
                </a:lnTo>
                <a:lnTo>
                  <a:pt x="0" y="8"/>
                </a:lnTo>
                <a:lnTo>
                  <a:pt x="703" y="8"/>
                </a:lnTo>
                <a:lnTo>
                  <a:pt x="711" y="8"/>
                </a:lnTo>
                <a:lnTo>
                  <a:pt x="711" y="0"/>
                </a:lnTo>
                <a:lnTo>
                  <a:pt x="703" y="0"/>
                </a:lnTo>
                <a:lnTo>
                  <a:pt x="711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8" name="Freeform 37"/>
          <p:cNvSpPr>
            <a:spLocks/>
          </p:cNvSpPr>
          <p:nvPr/>
        </p:nvSpPr>
        <p:spPr bwMode="auto">
          <a:xfrm>
            <a:off x="4784725" y="2474913"/>
            <a:ext cx="12700" cy="669925"/>
          </a:xfrm>
          <a:custGeom>
            <a:avLst/>
            <a:gdLst>
              <a:gd name="T0" fmla="*/ 0 w 8"/>
              <a:gd name="T1" fmla="*/ 1063506027 h 422"/>
              <a:gd name="T2" fmla="*/ 20161247 w 8"/>
              <a:gd name="T3" fmla="*/ 1045865732 h 422"/>
              <a:gd name="T4" fmla="*/ 20161247 w 8"/>
              <a:gd name="T5" fmla="*/ 0 h 422"/>
              <a:gd name="T6" fmla="*/ 0 w 8"/>
              <a:gd name="T7" fmla="*/ 0 h 422"/>
              <a:gd name="T8" fmla="*/ 0 w 8"/>
              <a:gd name="T9" fmla="*/ 1045865732 h 422"/>
              <a:gd name="T10" fmla="*/ 0 w 8"/>
              <a:gd name="T11" fmla="*/ 1025704488 h 422"/>
              <a:gd name="T12" fmla="*/ 0 w 8"/>
              <a:gd name="T13" fmla="*/ 1063506027 h 422"/>
              <a:gd name="T14" fmla="*/ 20161247 w 8"/>
              <a:gd name="T15" fmla="*/ 1063506027 h 422"/>
              <a:gd name="T16" fmla="*/ 20161247 w 8"/>
              <a:gd name="T17" fmla="*/ 1045865732 h 422"/>
              <a:gd name="T18" fmla="*/ 0 w 8"/>
              <a:gd name="T19" fmla="*/ 1063506027 h 4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422"/>
              <a:gd name="T32" fmla="*/ 8 w 8"/>
              <a:gd name="T33" fmla="*/ 422 h 4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422">
                <a:moveTo>
                  <a:pt x="0" y="422"/>
                </a:moveTo>
                <a:lnTo>
                  <a:pt x="8" y="415"/>
                </a:lnTo>
                <a:lnTo>
                  <a:pt x="8" y="0"/>
                </a:lnTo>
                <a:lnTo>
                  <a:pt x="0" y="0"/>
                </a:lnTo>
                <a:lnTo>
                  <a:pt x="0" y="415"/>
                </a:lnTo>
                <a:lnTo>
                  <a:pt x="0" y="407"/>
                </a:lnTo>
                <a:lnTo>
                  <a:pt x="0" y="422"/>
                </a:lnTo>
                <a:lnTo>
                  <a:pt x="8" y="422"/>
                </a:lnTo>
                <a:lnTo>
                  <a:pt x="8" y="415"/>
                </a:lnTo>
                <a:lnTo>
                  <a:pt x="0" y="4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9" name="Freeform 38"/>
          <p:cNvSpPr>
            <a:spLocks/>
          </p:cNvSpPr>
          <p:nvPr/>
        </p:nvSpPr>
        <p:spPr bwMode="auto">
          <a:xfrm>
            <a:off x="3656013" y="3121025"/>
            <a:ext cx="1128712" cy="23813"/>
          </a:xfrm>
          <a:custGeom>
            <a:avLst/>
            <a:gdLst>
              <a:gd name="T0" fmla="*/ 0 w 711"/>
              <a:gd name="T1" fmla="*/ 20161674 h 15"/>
              <a:gd name="T2" fmla="*/ 20161240 w 711"/>
              <a:gd name="T3" fmla="*/ 37803934 h 15"/>
              <a:gd name="T4" fmla="*/ 1791829685 w 711"/>
              <a:gd name="T5" fmla="*/ 37803934 h 15"/>
              <a:gd name="T6" fmla="*/ 1791829685 w 711"/>
              <a:gd name="T7" fmla="*/ 0 h 15"/>
              <a:gd name="T8" fmla="*/ 20161240 w 711"/>
              <a:gd name="T9" fmla="*/ 0 h 15"/>
              <a:gd name="T10" fmla="*/ 40322481 w 711"/>
              <a:gd name="T11" fmla="*/ 20161674 h 15"/>
              <a:gd name="T12" fmla="*/ 0 w 711"/>
              <a:gd name="T13" fmla="*/ 20161674 h 15"/>
              <a:gd name="T14" fmla="*/ 0 w 711"/>
              <a:gd name="T15" fmla="*/ 37803934 h 15"/>
              <a:gd name="T16" fmla="*/ 20161240 w 711"/>
              <a:gd name="T17" fmla="*/ 37803934 h 15"/>
              <a:gd name="T18" fmla="*/ 0 w 711"/>
              <a:gd name="T19" fmla="*/ 20161674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1"/>
              <a:gd name="T31" fmla="*/ 0 h 15"/>
              <a:gd name="T32" fmla="*/ 711 w 71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1" h="15">
                <a:moveTo>
                  <a:pt x="0" y="8"/>
                </a:moveTo>
                <a:lnTo>
                  <a:pt x="8" y="15"/>
                </a:lnTo>
                <a:lnTo>
                  <a:pt x="711" y="15"/>
                </a:lnTo>
                <a:lnTo>
                  <a:pt x="711" y="0"/>
                </a:lnTo>
                <a:lnTo>
                  <a:pt x="8" y="0"/>
                </a:lnTo>
                <a:lnTo>
                  <a:pt x="16" y="8"/>
                </a:lnTo>
                <a:lnTo>
                  <a:pt x="0" y="8"/>
                </a:lnTo>
                <a:lnTo>
                  <a:pt x="0" y="15"/>
                </a:lnTo>
                <a:lnTo>
                  <a:pt x="8" y="15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0" name="Freeform 39"/>
          <p:cNvSpPr>
            <a:spLocks/>
          </p:cNvSpPr>
          <p:nvPr/>
        </p:nvSpPr>
        <p:spPr bwMode="auto">
          <a:xfrm>
            <a:off x="3656013" y="2462213"/>
            <a:ext cx="25400" cy="671512"/>
          </a:xfrm>
          <a:custGeom>
            <a:avLst/>
            <a:gdLst>
              <a:gd name="T0" fmla="*/ 20161247 w 16"/>
              <a:gd name="T1" fmla="*/ 0 h 423"/>
              <a:gd name="T2" fmla="*/ 0 w 16"/>
              <a:gd name="T3" fmla="*/ 20161235 h 423"/>
              <a:gd name="T4" fmla="*/ 0 w 16"/>
              <a:gd name="T5" fmla="*/ 1066024595 h 423"/>
              <a:gd name="T6" fmla="*/ 40322493 w 16"/>
              <a:gd name="T7" fmla="*/ 1066024595 h 423"/>
              <a:gd name="T8" fmla="*/ 40322493 w 16"/>
              <a:gd name="T9" fmla="*/ 20161235 h 423"/>
              <a:gd name="T10" fmla="*/ 20161247 w 16"/>
              <a:gd name="T11" fmla="*/ 20161235 h 423"/>
              <a:gd name="T12" fmla="*/ 20161247 w 16"/>
              <a:gd name="T13" fmla="*/ 0 h 423"/>
              <a:gd name="T14" fmla="*/ 0 w 16"/>
              <a:gd name="T15" fmla="*/ 0 h 423"/>
              <a:gd name="T16" fmla="*/ 0 w 16"/>
              <a:gd name="T17" fmla="*/ 20161235 h 423"/>
              <a:gd name="T18" fmla="*/ 20161247 w 16"/>
              <a:gd name="T19" fmla="*/ 0 h 4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423"/>
              <a:gd name="T32" fmla="*/ 16 w 16"/>
              <a:gd name="T33" fmla="*/ 423 h 4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423">
                <a:moveTo>
                  <a:pt x="8" y="0"/>
                </a:moveTo>
                <a:lnTo>
                  <a:pt x="0" y="8"/>
                </a:lnTo>
                <a:lnTo>
                  <a:pt x="0" y="423"/>
                </a:lnTo>
                <a:lnTo>
                  <a:pt x="16" y="423"/>
                </a:lnTo>
                <a:lnTo>
                  <a:pt x="16" y="8"/>
                </a:lnTo>
                <a:lnTo>
                  <a:pt x="8" y="8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1" name="Rectangle 40"/>
          <p:cNvSpPr>
            <a:spLocks noChangeArrowheads="1"/>
          </p:cNvSpPr>
          <p:nvPr/>
        </p:nvSpPr>
        <p:spPr bwMode="auto">
          <a:xfrm>
            <a:off x="4070350" y="2697163"/>
            <a:ext cx="161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 i="1">
                <a:solidFill>
                  <a:srgbClr val="000000"/>
                </a:solidFill>
              </a:rPr>
              <a:t>У</a:t>
            </a:r>
            <a:endParaRPr lang="ru-RU"/>
          </a:p>
        </p:txBody>
      </p:sp>
      <p:sp>
        <p:nvSpPr>
          <p:cNvPr id="40992" name="Freeform 42"/>
          <p:cNvSpPr>
            <a:spLocks/>
          </p:cNvSpPr>
          <p:nvPr/>
        </p:nvSpPr>
        <p:spPr bwMode="auto">
          <a:xfrm>
            <a:off x="1758950" y="2462213"/>
            <a:ext cx="1128713" cy="12700"/>
          </a:xfrm>
          <a:custGeom>
            <a:avLst/>
            <a:gdLst>
              <a:gd name="T0" fmla="*/ 1791832860 w 711"/>
              <a:gd name="T1" fmla="*/ 20161247 h 8"/>
              <a:gd name="T2" fmla="*/ 1771671608 w 711"/>
              <a:gd name="T3" fmla="*/ 0 h 8"/>
              <a:gd name="T4" fmla="*/ 0 w 711"/>
              <a:gd name="T5" fmla="*/ 0 h 8"/>
              <a:gd name="T6" fmla="*/ 0 w 711"/>
              <a:gd name="T7" fmla="*/ 20161247 h 8"/>
              <a:gd name="T8" fmla="*/ 1771671608 w 711"/>
              <a:gd name="T9" fmla="*/ 20161247 h 8"/>
              <a:gd name="T10" fmla="*/ 1754029718 w 711"/>
              <a:gd name="T11" fmla="*/ 20161247 h 8"/>
              <a:gd name="T12" fmla="*/ 1791832860 w 711"/>
              <a:gd name="T13" fmla="*/ 20161247 h 8"/>
              <a:gd name="T14" fmla="*/ 1791832860 w 711"/>
              <a:gd name="T15" fmla="*/ 0 h 8"/>
              <a:gd name="T16" fmla="*/ 1771671608 w 711"/>
              <a:gd name="T17" fmla="*/ 0 h 8"/>
              <a:gd name="T18" fmla="*/ 1791832860 w 711"/>
              <a:gd name="T19" fmla="*/ 201612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1"/>
              <a:gd name="T31" fmla="*/ 0 h 8"/>
              <a:gd name="T32" fmla="*/ 711 w 711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1" h="8">
                <a:moveTo>
                  <a:pt x="711" y="8"/>
                </a:moveTo>
                <a:lnTo>
                  <a:pt x="703" y="0"/>
                </a:lnTo>
                <a:lnTo>
                  <a:pt x="0" y="0"/>
                </a:lnTo>
                <a:lnTo>
                  <a:pt x="0" y="8"/>
                </a:lnTo>
                <a:lnTo>
                  <a:pt x="703" y="8"/>
                </a:lnTo>
                <a:lnTo>
                  <a:pt x="696" y="8"/>
                </a:lnTo>
                <a:lnTo>
                  <a:pt x="711" y="8"/>
                </a:lnTo>
                <a:lnTo>
                  <a:pt x="711" y="0"/>
                </a:lnTo>
                <a:lnTo>
                  <a:pt x="703" y="0"/>
                </a:lnTo>
                <a:lnTo>
                  <a:pt x="711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3" name="Freeform 43"/>
          <p:cNvSpPr>
            <a:spLocks/>
          </p:cNvSpPr>
          <p:nvPr/>
        </p:nvSpPr>
        <p:spPr bwMode="auto">
          <a:xfrm>
            <a:off x="2863850" y="2474913"/>
            <a:ext cx="23813" cy="669925"/>
          </a:xfrm>
          <a:custGeom>
            <a:avLst/>
            <a:gdLst>
              <a:gd name="T0" fmla="*/ 17642260 w 15"/>
              <a:gd name="T1" fmla="*/ 1063506027 h 422"/>
              <a:gd name="T2" fmla="*/ 37803934 w 15"/>
              <a:gd name="T3" fmla="*/ 1045865732 h 422"/>
              <a:gd name="T4" fmla="*/ 37803934 w 15"/>
              <a:gd name="T5" fmla="*/ 0 h 422"/>
              <a:gd name="T6" fmla="*/ 0 w 15"/>
              <a:gd name="T7" fmla="*/ 0 h 422"/>
              <a:gd name="T8" fmla="*/ 0 w 15"/>
              <a:gd name="T9" fmla="*/ 1045865732 h 422"/>
              <a:gd name="T10" fmla="*/ 17642260 w 15"/>
              <a:gd name="T11" fmla="*/ 1025704488 h 422"/>
              <a:gd name="T12" fmla="*/ 17642260 w 15"/>
              <a:gd name="T13" fmla="*/ 1063506027 h 422"/>
              <a:gd name="T14" fmla="*/ 37803934 w 15"/>
              <a:gd name="T15" fmla="*/ 1063506027 h 422"/>
              <a:gd name="T16" fmla="*/ 37803934 w 15"/>
              <a:gd name="T17" fmla="*/ 1045865732 h 422"/>
              <a:gd name="T18" fmla="*/ 17642260 w 15"/>
              <a:gd name="T19" fmla="*/ 1063506027 h 4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422"/>
              <a:gd name="T32" fmla="*/ 15 w 15"/>
              <a:gd name="T33" fmla="*/ 422 h 4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422">
                <a:moveTo>
                  <a:pt x="7" y="422"/>
                </a:moveTo>
                <a:lnTo>
                  <a:pt x="15" y="415"/>
                </a:lnTo>
                <a:lnTo>
                  <a:pt x="15" y="0"/>
                </a:lnTo>
                <a:lnTo>
                  <a:pt x="0" y="0"/>
                </a:lnTo>
                <a:lnTo>
                  <a:pt x="0" y="415"/>
                </a:lnTo>
                <a:lnTo>
                  <a:pt x="7" y="407"/>
                </a:lnTo>
                <a:lnTo>
                  <a:pt x="7" y="422"/>
                </a:lnTo>
                <a:lnTo>
                  <a:pt x="15" y="422"/>
                </a:lnTo>
                <a:lnTo>
                  <a:pt x="15" y="415"/>
                </a:lnTo>
                <a:lnTo>
                  <a:pt x="7" y="4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4" name="Freeform 44"/>
          <p:cNvSpPr>
            <a:spLocks/>
          </p:cNvSpPr>
          <p:nvPr/>
        </p:nvSpPr>
        <p:spPr bwMode="auto">
          <a:xfrm>
            <a:off x="1746250" y="3121025"/>
            <a:ext cx="1128713" cy="23813"/>
          </a:xfrm>
          <a:custGeom>
            <a:avLst/>
            <a:gdLst>
              <a:gd name="T0" fmla="*/ 0 w 711"/>
              <a:gd name="T1" fmla="*/ 20161674 h 15"/>
              <a:gd name="T2" fmla="*/ 20161258 w 711"/>
              <a:gd name="T3" fmla="*/ 37803934 h 15"/>
              <a:gd name="T4" fmla="*/ 1791832860 w 711"/>
              <a:gd name="T5" fmla="*/ 37803934 h 15"/>
              <a:gd name="T6" fmla="*/ 1791832860 w 711"/>
              <a:gd name="T7" fmla="*/ 0 h 15"/>
              <a:gd name="T8" fmla="*/ 20161258 w 711"/>
              <a:gd name="T9" fmla="*/ 0 h 15"/>
              <a:gd name="T10" fmla="*/ 40322516 w 711"/>
              <a:gd name="T11" fmla="*/ 20161674 h 15"/>
              <a:gd name="T12" fmla="*/ 0 w 711"/>
              <a:gd name="T13" fmla="*/ 20161674 h 15"/>
              <a:gd name="T14" fmla="*/ 0 w 711"/>
              <a:gd name="T15" fmla="*/ 37803934 h 15"/>
              <a:gd name="T16" fmla="*/ 20161258 w 711"/>
              <a:gd name="T17" fmla="*/ 37803934 h 15"/>
              <a:gd name="T18" fmla="*/ 0 w 711"/>
              <a:gd name="T19" fmla="*/ 20161674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1"/>
              <a:gd name="T31" fmla="*/ 0 h 15"/>
              <a:gd name="T32" fmla="*/ 711 w 71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1" h="15">
                <a:moveTo>
                  <a:pt x="0" y="8"/>
                </a:moveTo>
                <a:lnTo>
                  <a:pt x="8" y="15"/>
                </a:lnTo>
                <a:lnTo>
                  <a:pt x="711" y="15"/>
                </a:lnTo>
                <a:lnTo>
                  <a:pt x="711" y="0"/>
                </a:lnTo>
                <a:lnTo>
                  <a:pt x="8" y="0"/>
                </a:lnTo>
                <a:lnTo>
                  <a:pt x="16" y="8"/>
                </a:lnTo>
                <a:lnTo>
                  <a:pt x="0" y="8"/>
                </a:lnTo>
                <a:lnTo>
                  <a:pt x="0" y="15"/>
                </a:lnTo>
                <a:lnTo>
                  <a:pt x="8" y="15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5" name="Freeform 45"/>
          <p:cNvSpPr>
            <a:spLocks/>
          </p:cNvSpPr>
          <p:nvPr/>
        </p:nvSpPr>
        <p:spPr bwMode="auto">
          <a:xfrm>
            <a:off x="1746250" y="2462213"/>
            <a:ext cx="25400" cy="671512"/>
          </a:xfrm>
          <a:custGeom>
            <a:avLst/>
            <a:gdLst>
              <a:gd name="T0" fmla="*/ 20161247 w 16"/>
              <a:gd name="T1" fmla="*/ 0 h 423"/>
              <a:gd name="T2" fmla="*/ 0 w 16"/>
              <a:gd name="T3" fmla="*/ 20161235 h 423"/>
              <a:gd name="T4" fmla="*/ 0 w 16"/>
              <a:gd name="T5" fmla="*/ 1066024595 h 423"/>
              <a:gd name="T6" fmla="*/ 40322493 w 16"/>
              <a:gd name="T7" fmla="*/ 1066024595 h 423"/>
              <a:gd name="T8" fmla="*/ 40322493 w 16"/>
              <a:gd name="T9" fmla="*/ 20161235 h 423"/>
              <a:gd name="T10" fmla="*/ 20161247 w 16"/>
              <a:gd name="T11" fmla="*/ 20161235 h 423"/>
              <a:gd name="T12" fmla="*/ 20161247 w 16"/>
              <a:gd name="T13" fmla="*/ 0 h 423"/>
              <a:gd name="T14" fmla="*/ 0 w 16"/>
              <a:gd name="T15" fmla="*/ 0 h 423"/>
              <a:gd name="T16" fmla="*/ 0 w 16"/>
              <a:gd name="T17" fmla="*/ 20161235 h 423"/>
              <a:gd name="T18" fmla="*/ 20161247 w 16"/>
              <a:gd name="T19" fmla="*/ 0 h 4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423"/>
              <a:gd name="T32" fmla="*/ 16 w 16"/>
              <a:gd name="T33" fmla="*/ 423 h 4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423">
                <a:moveTo>
                  <a:pt x="8" y="0"/>
                </a:moveTo>
                <a:lnTo>
                  <a:pt x="0" y="8"/>
                </a:lnTo>
                <a:lnTo>
                  <a:pt x="0" y="423"/>
                </a:lnTo>
                <a:lnTo>
                  <a:pt x="16" y="423"/>
                </a:lnTo>
                <a:lnTo>
                  <a:pt x="16" y="8"/>
                </a:lnTo>
                <a:lnTo>
                  <a:pt x="8" y="8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6" name="Rectangle 46"/>
          <p:cNvSpPr>
            <a:spLocks noChangeArrowheads="1"/>
          </p:cNvSpPr>
          <p:nvPr/>
        </p:nvSpPr>
        <p:spPr bwMode="auto">
          <a:xfrm>
            <a:off x="2214563" y="2665413"/>
            <a:ext cx="211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 i="1">
                <a:solidFill>
                  <a:srgbClr val="000000"/>
                </a:solidFill>
              </a:rPr>
              <a:t>М</a:t>
            </a:r>
            <a:endParaRPr lang="ru-RU"/>
          </a:p>
        </p:txBody>
      </p:sp>
      <p:sp>
        <p:nvSpPr>
          <p:cNvPr id="40997" name="Freeform 47"/>
          <p:cNvSpPr>
            <a:spLocks/>
          </p:cNvSpPr>
          <p:nvPr/>
        </p:nvSpPr>
        <p:spPr bwMode="auto">
          <a:xfrm>
            <a:off x="1189038" y="2909888"/>
            <a:ext cx="61912" cy="61912"/>
          </a:xfrm>
          <a:custGeom>
            <a:avLst/>
            <a:gdLst>
              <a:gd name="T0" fmla="*/ 98284493 w 39"/>
              <a:gd name="T1" fmla="*/ 98284493 h 39"/>
              <a:gd name="T2" fmla="*/ 98284493 w 39"/>
              <a:gd name="T3" fmla="*/ 98284493 h 39"/>
              <a:gd name="T4" fmla="*/ 98284493 w 39"/>
              <a:gd name="T5" fmla="*/ 78123413 h 39"/>
              <a:gd name="T6" fmla="*/ 98284493 w 39"/>
              <a:gd name="T7" fmla="*/ 57962334 h 39"/>
              <a:gd name="T8" fmla="*/ 78123413 w 39"/>
              <a:gd name="T9" fmla="*/ 37801242 h 39"/>
              <a:gd name="T10" fmla="*/ 78123413 w 39"/>
              <a:gd name="T11" fmla="*/ 20161085 h 39"/>
              <a:gd name="T12" fmla="*/ 57962334 w 39"/>
              <a:gd name="T13" fmla="*/ 20161085 h 39"/>
              <a:gd name="T14" fmla="*/ 40322171 w 39"/>
              <a:gd name="T15" fmla="*/ 0 h 39"/>
              <a:gd name="T16" fmla="*/ 20161085 w 39"/>
              <a:gd name="T17" fmla="*/ 0 h 39"/>
              <a:gd name="T18" fmla="*/ 0 w 39"/>
              <a:gd name="T19" fmla="*/ 0 h 39"/>
              <a:gd name="T20" fmla="*/ 0 w 39"/>
              <a:gd name="T21" fmla="*/ 20161085 h 39"/>
              <a:gd name="T22" fmla="*/ 20161085 w 39"/>
              <a:gd name="T23" fmla="*/ 20161085 h 39"/>
              <a:gd name="T24" fmla="*/ 20161085 w 39"/>
              <a:gd name="T25" fmla="*/ 37801242 h 39"/>
              <a:gd name="T26" fmla="*/ 40322171 w 39"/>
              <a:gd name="T27" fmla="*/ 37801242 h 39"/>
              <a:gd name="T28" fmla="*/ 40322171 w 39"/>
              <a:gd name="T29" fmla="*/ 37801242 h 39"/>
              <a:gd name="T30" fmla="*/ 57962334 w 39"/>
              <a:gd name="T31" fmla="*/ 57962334 h 39"/>
              <a:gd name="T32" fmla="*/ 57962334 w 39"/>
              <a:gd name="T33" fmla="*/ 57962334 h 39"/>
              <a:gd name="T34" fmla="*/ 57962334 w 39"/>
              <a:gd name="T35" fmla="*/ 78123413 h 39"/>
              <a:gd name="T36" fmla="*/ 57962334 w 39"/>
              <a:gd name="T37" fmla="*/ 98284493 h 39"/>
              <a:gd name="T38" fmla="*/ 57962334 w 39"/>
              <a:gd name="T39" fmla="*/ 98284493 h 39"/>
              <a:gd name="T40" fmla="*/ 98284493 w 39"/>
              <a:gd name="T41" fmla="*/ 98284493 h 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39"/>
              <a:gd name="T65" fmla="*/ 39 w 39"/>
              <a:gd name="T66" fmla="*/ 39 h 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39">
                <a:moveTo>
                  <a:pt x="39" y="39"/>
                </a:moveTo>
                <a:lnTo>
                  <a:pt x="39" y="39"/>
                </a:lnTo>
                <a:lnTo>
                  <a:pt x="39" y="31"/>
                </a:lnTo>
                <a:lnTo>
                  <a:pt x="39" y="23"/>
                </a:lnTo>
                <a:lnTo>
                  <a:pt x="31" y="15"/>
                </a:lnTo>
                <a:lnTo>
                  <a:pt x="31" y="8"/>
                </a:lnTo>
                <a:lnTo>
                  <a:pt x="23" y="8"/>
                </a:ln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8" y="8"/>
                </a:lnTo>
                <a:lnTo>
                  <a:pt x="8" y="15"/>
                </a:lnTo>
                <a:lnTo>
                  <a:pt x="16" y="15"/>
                </a:lnTo>
                <a:lnTo>
                  <a:pt x="23" y="23"/>
                </a:lnTo>
                <a:lnTo>
                  <a:pt x="23" y="31"/>
                </a:lnTo>
                <a:lnTo>
                  <a:pt x="23" y="39"/>
                </a:lnTo>
                <a:lnTo>
                  <a:pt x="39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8" name="Freeform 48"/>
          <p:cNvSpPr>
            <a:spLocks/>
          </p:cNvSpPr>
          <p:nvPr/>
        </p:nvSpPr>
        <p:spPr bwMode="auto">
          <a:xfrm>
            <a:off x="1189038" y="2971800"/>
            <a:ext cx="61912" cy="61913"/>
          </a:xfrm>
          <a:custGeom>
            <a:avLst/>
            <a:gdLst>
              <a:gd name="T0" fmla="*/ 0 w 39"/>
              <a:gd name="T1" fmla="*/ 98287668 h 39"/>
              <a:gd name="T2" fmla="*/ 0 w 39"/>
              <a:gd name="T3" fmla="*/ 98287668 h 39"/>
              <a:gd name="T4" fmla="*/ 20161085 w 39"/>
              <a:gd name="T5" fmla="*/ 98287668 h 39"/>
              <a:gd name="T6" fmla="*/ 40322171 w 39"/>
              <a:gd name="T7" fmla="*/ 98287668 h 39"/>
              <a:gd name="T8" fmla="*/ 57962334 w 39"/>
              <a:gd name="T9" fmla="*/ 78126263 h 39"/>
              <a:gd name="T10" fmla="*/ 78123413 w 39"/>
              <a:gd name="T11" fmla="*/ 57964858 h 39"/>
              <a:gd name="T12" fmla="*/ 78123413 w 39"/>
              <a:gd name="T13" fmla="*/ 57964858 h 39"/>
              <a:gd name="T14" fmla="*/ 98284493 w 39"/>
              <a:gd name="T15" fmla="*/ 40322822 h 39"/>
              <a:gd name="T16" fmla="*/ 98284493 w 39"/>
              <a:gd name="T17" fmla="*/ 20161411 h 39"/>
              <a:gd name="T18" fmla="*/ 98284493 w 39"/>
              <a:gd name="T19" fmla="*/ 0 h 39"/>
              <a:gd name="T20" fmla="*/ 57962334 w 39"/>
              <a:gd name="T21" fmla="*/ 0 h 39"/>
              <a:gd name="T22" fmla="*/ 57962334 w 39"/>
              <a:gd name="T23" fmla="*/ 20161411 h 39"/>
              <a:gd name="T24" fmla="*/ 57962334 w 39"/>
              <a:gd name="T25" fmla="*/ 20161411 h 39"/>
              <a:gd name="T26" fmla="*/ 57962334 w 39"/>
              <a:gd name="T27" fmla="*/ 40322822 h 39"/>
              <a:gd name="T28" fmla="*/ 40322171 w 39"/>
              <a:gd name="T29" fmla="*/ 40322822 h 39"/>
              <a:gd name="T30" fmla="*/ 40322171 w 39"/>
              <a:gd name="T31" fmla="*/ 57964858 h 39"/>
              <a:gd name="T32" fmla="*/ 20161085 w 39"/>
              <a:gd name="T33" fmla="*/ 57964858 h 39"/>
              <a:gd name="T34" fmla="*/ 20161085 w 39"/>
              <a:gd name="T35" fmla="*/ 57964858 h 39"/>
              <a:gd name="T36" fmla="*/ 0 w 39"/>
              <a:gd name="T37" fmla="*/ 57964858 h 39"/>
              <a:gd name="T38" fmla="*/ 0 w 39"/>
              <a:gd name="T39" fmla="*/ 57964858 h 39"/>
              <a:gd name="T40" fmla="*/ 0 w 39"/>
              <a:gd name="T41" fmla="*/ 98287668 h 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39"/>
              <a:gd name="T65" fmla="*/ 39 w 39"/>
              <a:gd name="T66" fmla="*/ 39 h 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39">
                <a:moveTo>
                  <a:pt x="0" y="39"/>
                </a:moveTo>
                <a:lnTo>
                  <a:pt x="0" y="39"/>
                </a:lnTo>
                <a:lnTo>
                  <a:pt x="8" y="39"/>
                </a:lnTo>
                <a:lnTo>
                  <a:pt x="16" y="39"/>
                </a:lnTo>
                <a:lnTo>
                  <a:pt x="23" y="31"/>
                </a:lnTo>
                <a:lnTo>
                  <a:pt x="31" y="23"/>
                </a:lnTo>
                <a:lnTo>
                  <a:pt x="39" y="16"/>
                </a:lnTo>
                <a:lnTo>
                  <a:pt x="39" y="8"/>
                </a:lnTo>
                <a:lnTo>
                  <a:pt x="39" y="0"/>
                </a:lnTo>
                <a:lnTo>
                  <a:pt x="23" y="0"/>
                </a:lnTo>
                <a:lnTo>
                  <a:pt x="23" y="8"/>
                </a:lnTo>
                <a:lnTo>
                  <a:pt x="23" y="16"/>
                </a:lnTo>
                <a:lnTo>
                  <a:pt x="16" y="16"/>
                </a:lnTo>
                <a:lnTo>
                  <a:pt x="16" y="23"/>
                </a:lnTo>
                <a:lnTo>
                  <a:pt x="8" y="23"/>
                </a:lnTo>
                <a:lnTo>
                  <a:pt x="0" y="23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9" name="Freeform 49"/>
          <p:cNvSpPr>
            <a:spLocks/>
          </p:cNvSpPr>
          <p:nvPr/>
        </p:nvSpPr>
        <p:spPr bwMode="auto">
          <a:xfrm>
            <a:off x="1127125" y="2971800"/>
            <a:ext cx="61913" cy="61913"/>
          </a:xfrm>
          <a:custGeom>
            <a:avLst/>
            <a:gdLst>
              <a:gd name="T0" fmla="*/ 0 w 39"/>
              <a:gd name="T1" fmla="*/ 0 h 39"/>
              <a:gd name="T2" fmla="*/ 0 w 39"/>
              <a:gd name="T3" fmla="*/ 0 h 39"/>
              <a:gd name="T4" fmla="*/ 0 w 39"/>
              <a:gd name="T5" fmla="*/ 20161411 h 39"/>
              <a:gd name="T6" fmla="*/ 0 w 39"/>
              <a:gd name="T7" fmla="*/ 40322822 h 39"/>
              <a:gd name="T8" fmla="*/ 20161411 w 39"/>
              <a:gd name="T9" fmla="*/ 57964858 h 39"/>
              <a:gd name="T10" fmla="*/ 40322822 w 39"/>
              <a:gd name="T11" fmla="*/ 57964858 h 39"/>
              <a:gd name="T12" fmla="*/ 40322822 w 39"/>
              <a:gd name="T13" fmla="*/ 78126263 h 39"/>
              <a:gd name="T14" fmla="*/ 57964858 w 39"/>
              <a:gd name="T15" fmla="*/ 98287668 h 39"/>
              <a:gd name="T16" fmla="*/ 78126263 w 39"/>
              <a:gd name="T17" fmla="*/ 98287668 h 39"/>
              <a:gd name="T18" fmla="*/ 98287668 w 39"/>
              <a:gd name="T19" fmla="*/ 98287668 h 39"/>
              <a:gd name="T20" fmla="*/ 98287668 w 39"/>
              <a:gd name="T21" fmla="*/ 57964858 h 39"/>
              <a:gd name="T22" fmla="*/ 78126263 w 39"/>
              <a:gd name="T23" fmla="*/ 57964858 h 39"/>
              <a:gd name="T24" fmla="*/ 78126263 w 39"/>
              <a:gd name="T25" fmla="*/ 57964858 h 39"/>
              <a:gd name="T26" fmla="*/ 57964858 w 39"/>
              <a:gd name="T27" fmla="*/ 57964858 h 39"/>
              <a:gd name="T28" fmla="*/ 57964858 w 39"/>
              <a:gd name="T29" fmla="*/ 40322822 h 39"/>
              <a:gd name="T30" fmla="*/ 40322822 w 39"/>
              <a:gd name="T31" fmla="*/ 40322822 h 39"/>
              <a:gd name="T32" fmla="*/ 40322822 w 39"/>
              <a:gd name="T33" fmla="*/ 20161411 h 39"/>
              <a:gd name="T34" fmla="*/ 40322822 w 39"/>
              <a:gd name="T35" fmla="*/ 20161411 h 39"/>
              <a:gd name="T36" fmla="*/ 40322822 w 39"/>
              <a:gd name="T37" fmla="*/ 0 h 39"/>
              <a:gd name="T38" fmla="*/ 40322822 w 39"/>
              <a:gd name="T39" fmla="*/ 0 h 39"/>
              <a:gd name="T40" fmla="*/ 0 w 39"/>
              <a:gd name="T41" fmla="*/ 0 h 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39"/>
              <a:gd name="T65" fmla="*/ 39 w 39"/>
              <a:gd name="T66" fmla="*/ 39 h 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39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8" y="23"/>
                </a:lnTo>
                <a:lnTo>
                  <a:pt x="16" y="23"/>
                </a:lnTo>
                <a:lnTo>
                  <a:pt x="16" y="31"/>
                </a:lnTo>
                <a:lnTo>
                  <a:pt x="23" y="39"/>
                </a:lnTo>
                <a:lnTo>
                  <a:pt x="31" y="39"/>
                </a:lnTo>
                <a:lnTo>
                  <a:pt x="39" y="39"/>
                </a:lnTo>
                <a:lnTo>
                  <a:pt x="39" y="23"/>
                </a:lnTo>
                <a:lnTo>
                  <a:pt x="31" y="23"/>
                </a:lnTo>
                <a:lnTo>
                  <a:pt x="23" y="23"/>
                </a:lnTo>
                <a:lnTo>
                  <a:pt x="23" y="16"/>
                </a:lnTo>
                <a:lnTo>
                  <a:pt x="16" y="16"/>
                </a:lnTo>
                <a:lnTo>
                  <a:pt x="16" y="8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0" name="Freeform 50"/>
          <p:cNvSpPr>
            <a:spLocks/>
          </p:cNvSpPr>
          <p:nvPr/>
        </p:nvSpPr>
        <p:spPr bwMode="auto">
          <a:xfrm>
            <a:off x="1127125" y="2909888"/>
            <a:ext cx="61913" cy="61912"/>
          </a:xfrm>
          <a:custGeom>
            <a:avLst/>
            <a:gdLst>
              <a:gd name="T0" fmla="*/ 98287668 w 39"/>
              <a:gd name="T1" fmla="*/ 0 h 39"/>
              <a:gd name="T2" fmla="*/ 98287668 w 39"/>
              <a:gd name="T3" fmla="*/ 0 h 39"/>
              <a:gd name="T4" fmla="*/ 78126263 w 39"/>
              <a:gd name="T5" fmla="*/ 0 h 39"/>
              <a:gd name="T6" fmla="*/ 57964858 w 39"/>
              <a:gd name="T7" fmla="*/ 0 h 39"/>
              <a:gd name="T8" fmla="*/ 40322822 w 39"/>
              <a:gd name="T9" fmla="*/ 20161085 h 39"/>
              <a:gd name="T10" fmla="*/ 40322822 w 39"/>
              <a:gd name="T11" fmla="*/ 20161085 h 39"/>
              <a:gd name="T12" fmla="*/ 20161411 w 39"/>
              <a:gd name="T13" fmla="*/ 37801242 h 39"/>
              <a:gd name="T14" fmla="*/ 0 w 39"/>
              <a:gd name="T15" fmla="*/ 57962334 h 39"/>
              <a:gd name="T16" fmla="*/ 0 w 39"/>
              <a:gd name="T17" fmla="*/ 78123413 h 39"/>
              <a:gd name="T18" fmla="*/ 0 w 39"/>
              <a:gd name="T19" fmla="*/ 98284493 h 39"/>
              <a:gd name="T20" fmla="*/ 40322822 w 39"/>
              <a:gd name="T21" fmla="*/ 98284493 h 39"/>
              <a:gd name="T22" fmla="*/ 40322822 w 39"/>
              <a:gd name="T23" fmla="*/ 78123413 h 39"/>
              <a:gd name="T24" fmla="*/ 40322822 w 39"/>
              <a:gd name="T25" fmla="*/ 57962334 h 39"/>
              <a:gd name="T26" fmla="*/ 40322822 w 39"/>
              <a:gd name="T27" fmla="*/ 57962334 h 39"/>
              <a:gd name="T28" fmla="*/ 57964858 w 39"/>
              <a:gd name="T29" fmla="*/ 37801242 h 39"/>
              <a:gd name="T30" fmla="*/ 57964858 w 39"/>
              <a:gd name="T31" fmla="*/ 37801242 h 39"/>
              <a:gd name="T32" fmla="*/ 78126263 w 39"/>
              <a:gd name="T33" fmla="*/ 37801242 h 39"/>
              <a:gd name="T34" fmla="*/ 78126263 w 39"/>
              <a:gd name="T35" fmla="*/ 20161085 h 39"/>
              <a:gd name="T36" fmla="*/ 98287668 w 39"/>
              <a:gd name="T37" fmla="*/ 20161085 h 39"/>
              <a:gd name="T38" fmla="*/ 98287668 w 39"/>
              <a:gd name="T39" fmla="*/ 20161085 h 39"/>
              <a:gd name="T40" fmla="*/ 98287668 w 39"/>
              <a:gd name="T41" fmla="*/ 0 h 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39"/>
              <a:gd name="T65" fmla="*/ 39 w 39"/>
              <a:gd name="T66" fmla="*/ 39 h 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39">
                <a:moveTo>
                  <a:pt x="39" y="0"/>
                </a:moveTo>
                <a:lnTo>
                  <a:pt x="39" y="0"/>
                </a:lnTo>
                <a:lnTo>
                  <a:pt x="31" y="0"/>
                </a:lnTo>
                <a:lnTo>
                  <a:pt x="23" y="0"/>
                </a:lnTo>
                <a:lnTo>
                  <a:pt x="16" y="8"/>
                </a:lnTo>
                <a:lnTo>
                  <a:pt x="8" y="15"/>
                </a:lnTo>
                <a:lnTo>
                  <a:pt x="0" y="23"/>
                </a:lnTo>
                <a:lnTo>
                  <a:pt x="0" y="31"/>
                </a:lnTo>
                <a:lnTo>
                  <a:pt x="0" y="39"/>
                </a:lnTo>
                <a:lnTo>
                  <a:pt x="16" y="39"/>
                </a:lnTo>
                <a:lnTo>
                  <a:pt x="16" y="31"/>
                </a:lnTo>
                <a:lnTo>
                  <a:pt x="16" y="23"/>
                </a:lnTo>
                <a:lnTo>
                  <a:pt x="23" y="15"/>
                </a:lnTo>
                <a:lnTo>
                  <a:pt x="31" y="15"/>
                </a:lnTo>
                <a:lnTo>
                  <a:pt x="31" y="8"/>
                </a:lnTo>
                <a:lnTo>
                  <a:pt x="39" y="8"/>
                </a:lnTo>
                <a:lnTo>
                  <a:pt x="3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1" name="Freeform 51"/>
          <p:cNvSpPr>
            <a:spLocks/>
          </p:cNvSpPr>
          <p:nvPr/>
        </p:nvSpPr>
        <p:spPr bwMode="auto">
          <a:xfrm>
            <a:off x="1189038" y="2549525"/>
            <a:ext cx="61912" cy="61913"/>
          </a:xfrm>
          <a:custGeom>
            <a:avLst/>
            <a:gdLst>
              <a:gd name="T0" fmla="*/ 98284493 w 39"/>
              <a:gd name="T1" fmla="*/ 98287668 h 39"/>
              <a:gd name="T2" fmla="*/ 98284493 w 39"/>
              <a:gd name="T3" fmla="*/ 98287668 h 39"/>
              <a:gd name="T4" fmla="*/ 98284493 w 39"/>
              <a:gd name="T5" fmla="*/ 78126263 h 39"/>
              <a:gd name="T6" fmla="*/ 98284493 w 39"/>
              <a:gd name="T7" fmla="*/ 60484240 h 39"/>
              <a:gd name="T8" fmla="*/ 78123413 w 39"/>
              <a:gd name="T9" fmla="*/ 40322822 h 39"/>
              <a:gd name="T10" fmla="*/ 78123413 w 39"/>
              <a:gd name="T11" fmla="*/ 20161411 h 39"/>
              <a:gd name="T12" fmla="*/ 57962334 w 39"/>
              <a:gd name="T13" fmla="*/ 20161411 h 39"/>
              <a:gd name="T14" fmla="*/ 40322171 w 39"/>
              <a:gd name="T15" fmla="*/ 0 h 39"/>
              <a:gd name="T16" fmla="*/ 20161085 w 39"/>
              <a:gd name="T17" fmla="*/ 0 h 39"/>
              <a:gd name="T18" fmla="*/ 0 w 39"/>
              <a:gd name="T19" fmla="*/ 0 h 39"/>
              <a:gd name="T20" fmla="*/ 0 w 39"/>
              <a:gd name="T21" fmla="*/ 20161411 h 39"/>
              <a:gd name="T22" fmla="*/ 20161085 w 39"/>
              <a:gd name="T23" fmla="*/ 20161411 h 39"/>
              <a:gd name="T24" fmla="*/ 20161085 w 39"/>
              <a:gd name="T25" fmla="*/ 40322822 h 39"/>
              <a:gd name="T26" fmla="*/ 40322171 w 39"/>
              <a:gd name="T27" fmla="*/ 40322822 h 39"/>
              <a:gd name="T28" fmla="*/ 40322171 w 39"/>
              <a:gd name="T29" fmla="*/ 40322822 h 39"/>
              <a:gd name="T30" fmla="*/ 57962334 w 39"/>
              <a:gd name="T31" fmla="*/ 60484240 h 39"/>
              <a:gd name="T32" fmla="*/ 57962334 w 39"/>
              <a:gd name="T33" fmla="*/ 78126263 h 39"/>
              <a:gd name="T34" fmla="*/ 57962334 w 39"/>
              <a:gd name="T35" fmla="*/ 78126263 h 39"/>
              <a:gd name="T36" fmla="*/ 57962334 w 39"/>
              <a:gd name="T37" fmla="*/ 98287668 h 39"/>
              <a:gd name="T38" fmla="*/ 57962334 w 39"/>
              <a:gd name="T39" fmla="*/ 98287668 h 39"/>
              <a:gd name="T40" fmla="*/ 98284493 w 39"/>
              <a:gd name="T41" fmla="*/ 98287668 h 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39"/>
              <a:gd name="T65" fmla="*/ 39 w 39"/>
              <a:gd name="T66" fmla="*/ 39 h 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39">
                <a:moveTo>
                  <a:pt x="39" y="39"/>
                </a:moveTo>
                <a:lnTo>
                  <a:pt x="39" y="39"/>
                </a:lnTo>
                <a:lnTo>
                  <a:pt x="39" y="31"/>
                </a:lnTo>
                <a:lnTo>
                  <a:pt x="39" y="24"/>
                </a:lnTo>
                <a:lnTo>
                  <a:pt x="31" y="16"/>
                </a:lnTo>
                <a:lnTo>
                  <a:pt x="31" y="8"/>
                </a:lnTo>
                <a:lnTo>
                  <a:pt x="23" y="8"/>
                </a:ln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8" y="8"/>
                </a:lnTo>
                <a:lnTo>
                  <a:pt x="8" y="16"/>
                </a:lnTo>
                <a:lnTo>
                  <a:pt x="16" y="16"/>
                </a:lnTo>
                <a:lnTo>
                  <a:pt x="23" y="24"/>
                </a:lnTo>
                <a:lnTo>
                  <a:pt x="23" y="31"/>
                </a:lnTo>
                <a:lnTo>
                  <a:pt x="23" y="39"/>
                </a:lnTo>
                <a:lnTo>
                  <a:pt x="39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2" name="Freeform 52"/>
          <p:cNvSpPr>
            <a:spLocks/>
          </p:cNvSpPr>
          <p:nvPr/>
        </p:nvSpPr>
        <p:spPr bwMode="auto">
          <a:xfrm>
            <a:off x="1189038" y="2611438"/>
            <a:ext cx="61912" cy="61912"/>
          </a:xfrm>
          <a:custGeom>
            <a:avLst/>
            <a:gdLst>
              <a:gd name="T0" fmla="*/ 0 w 39"/>
              <a:gd name="T1" fmla="*/ 98284493 h 39"/>
              <a:gd name="T2" fmla="*/ 0 w 39"/>
              <a:gd name="T3" fmla="*/ 98284493 h 39"/>
              <a:gd name="T4" fmla="*/ 20161085 w 39"/>
              <a:gd name="T5" fmla="*/ 98284493 h 39"/>
              <a:gd name="T6" fmla="*/ 40322171 w 39"/>
              <a:gd name="T7" fmla="*/ 98284493 h 39"/>
              <a:gd name="T8" fmla="*/ 57962334 w 39"/>
              <a:gd name="T9" fmla="*/ 78123413 h 39"/>
              <a:gd name="T10" fmla="*/ 78123413 w 39"/>
              <a:gd name="T11" fmla="*/ 60483263 h 39"/>
              <a:gd name="T12" fmla="*/ 78123413 w 39"/>
              <a:gd name="T13" fmla="*/ 60483263 h 39"/>
              <a:gd name="T14" fmla="*/ 98284493 w 39"/>
              <a:gd name="T15" fmla="*/ 40322171 h 39"/>
              <a:gd name="T16" fmla="*/ 98284493 w 39"/>
              <a:gd name="T17" fmla="*/ 20161085 h 39"/>
              <a:gd name="T18" fmla="*/ 98284493 w 39"/>
              <a:gd name="T19" fmla="*/ 0 h 39"/>
              <a:gd name="T20" fmla="*/ 57962334 w 39"/>
              <a:gd name="T21" fmla="*/ 0 h 39"/>
              <a:gd name="T22" fmla="*/ 57962334 w 39"/>
              <a:gd name="T23" fmla="*/ 20161085 h 39"/>
              <a:gd name="T24" fmla="*/ 57962334 w 39"/>
              <a:gd name="T25" fmla="*/ 20161085 h 39"/>
              <a:gd name="T26" fmla="*/ 57962334 w 39"/>
              <a:gd name="T27" fmla="*/ 40322171 h 39"/>
              <a:gd name="T28" fmla="*/ 40322171 w 39"/>
              <a:gd name="T29" fmla="*/ 40322171 h 39"/>
              <a:gd name="T30" fmla="*/ 40322171 w 39"/>
              <a:gd name="T31" fmla="*/ 60483263 h 39"/>
              <a:gd name="T32" fmla="*/ 20161085 w 39"/>
              <a:gd name="T33" fmla="*/ 60483263 h 39"/>
              <a:gd name="T34" fmla="*/ 20161085 w 39"/>
              <a:gd name="T35" fmla="*/ 60483263 h 39"/>
              <a:gd name="T36" fmla="*/ 0 w 39"/>
              <a:gd name="T37" fmla="*/ 60483263 h 39"/>
              <a:gd name="T38" fmla="*/ 0 w 39"/>
              <a:gd name="T39" fmla="*/ 60483263 h 39"/>
              <a:gd name="T40" fmla="*/ 0 w 39"/>
              <a:gd name="T41" fmla="*/ 98284493 h 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39"/>
              <a:gd name="T65" fmla="*/ 39 w 39"/>
              <a:gd name="T66" fmla="*/ 39 h 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39">
                <a:moveTo>
                  <a:pt x="0" y="39"/>
                </a:moveTo>
                <a:lnTo>
                  <a:pt x="0" y="39"/>
                </a:lnTo>
                <a:lnTo>
                  <a:pt x="8" y="39"/>
                </a:lnTo>
                <a:lnTo>
                  <a:pt x="16" y="39"/>
                </a:lnTo>
                <a:lnTo>
                  <a:pt x="23" y="31"/>
                </a:lnTo>
                <a:lnTo>
                  <a:pt x="31" y="24"/>
                </a:lnTo>
                <a:lnTo>
                  <a:pt x="39" y="16"/>
                </a:lnTo>
                <a:lnTo>
                  <a:pt x="39" y="8"/>
                </a:lnTo>
                <a:lnTo>
                  <a:pt x="39" y="0"/>
                </a:lnTo>
                <a:lnTo>
                  <a:pt x="23" y="0"/>
                </a:lnTo>
                <a:lnTo>
                  <a:pt x="23" y="8"/>
                </a:lnTo>
                <a:lnTo>
                  <a:pt x="23" y="16"/>
                </a:lnTo>
                <a:lnTo>
                  <a:pt x="16" y="16"/>
                </a:lnTo>
                <a:lnTo>
                  <a:pt x="16" y="24"/>
                </a:lnTo>
                <a:lnTo>
                  <a:pt x="8" y="24"/>
                </a:lnTo>
                <a:lnTo>
                  <a:pt x="0" y="24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3" name="Freeform 53"/>
          <p:cNvSpPr>
            <a:spLocks/>
          </p:cNvSpPr>
          <p:nvPr/>
        </p:nvSpPr>
        <p:spPr bwMode="auto">
          <a:xfrm>
            <a:off x="1127125" y="2611438"/>
            <a:ext cx="61913" cy="61912"/>
          </a:xfrm>
          <a:custGeom>
            <a:avLst/>
            <a:gdLst>
              <a:gd name="T0" fmla="*/ 0 w 39"/>
              <a:gd name="T1" fmla="*/ 0 h 39"/>
              <a:gd name="T2" fmla="*/ 0 w 39"/>
              <a:gd name="T3" fmla="*/ 0 h 39"/>
              <a:gd name="T4" fmla="*/ 0 w 39"/>
              <a:gd name="T5" fmla="*/ 20161085 h 39"/>
              <a:gd name="T6" fmla="*/ 0 w 39"/>
              <a:gd name="T7" fmla="*/ 40322171 h 39"/>
              <a:gd name="T8" fmla="*/ 20161411 w 39"/>
              <a:gd name="T9" fmla="*/ 60483263 h 39"/>
              <a:gd name="T10" fmla="*/ 40322822 w 39"/>
              <a:gd name="T11" fmla="*/ 60483263 h 39"/>
              <a:gd name="T12" fmla="*/ 40322822 w 39"/>
              <a:gd name="T13" fmla="*/ 78123413 h 39"/>
              <a:gd name="T14" fmla="*/ 57964858 w 39"/>
              <a:gd name="T15" fmla="*/ 98284493 h 39"/>
              <a:gd name="T16" fmla="*/ 78126263 w 39"/>
              <a:gd name="T17" fmla="*/ 98284493 h 39"/>
              <a:gd name="T18" fmla="*/ 98287668 w 39"/>
              <a:gd name="T19" fmla="*/ 98284493 h 39"/>
              <a:gd name="T20" fmla="*/ 98287668 w 39"/>
              <a:gd name="T21" fmla="*/ 60483263 h 39"/>
              <a:gd name="T22" fmla="*/ 78126263 w 39"/>
              <a:gd name="T23" fmla="*/ 60483263 h 39"/>
              <a:gd name="T24" fmla="*/ 78126263 w 39"/>
              <a:gd name="T25" fmla="*/ 60483263 h 39"/>
              <a:gd name="T26" fmla="*/ 57964858 w 39"/>
              <a:gd name="T27" fmla="*/ 60483263 h 39"/>
              <a:gd name="T28" fmla="*/ 57964858 w 39"/>
              <a:gd name="T29" fmla="*/ 40322171 h 39"/>
              <a:gd name="T30" fmla="*/ 40322822 w 39"/>
              <a:gd name="T31" fmla="*/ 40322171 h 39"/>
              <a:gd name="T32" fmla="*/ 40322822 w 39"/>
              <a:gd name="T33" fmla="*/ 20161085 h 39"/>
              <a:gd name="T34" fmla="*/ 40322822 w 39"/>
              <a:gd name="T35" fmla="*/ 20161085 h 39"/>
              <a:gd name="T36" fmla="*/ 40322822 w 39"/>
              <a:gd name="T37" fmla="*/ 0 h 39"/>
              <a:gd name="T38" fmla="*/ 40322822 w 39"/>
              <a:gd name="T39" fmla="*/ 0 h 39"/>
              <a:gd name="T40" fmla="*/ 0 w 39"/>
              <a:gd name="T41" fmla="*/ 0 h 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39"/>
              <a:gd name="T65" fmla="*/ 39 w 39"/>
              <a:gd name="T66" fmla="*/ 39 h 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39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8" y="24"/>
                </a:lnTo>
                <a:lnTo>
                  <a:pt x="16" y="24"/>
                </a:lnTo>
                <a:lnTo>
                  <a:pt x="16" y="31"/>
                </a:lnTo>
                <a:lnTo>
                  <a:pt x="23" y="39"/>
                </a:lnTo>
                <a:lnTo>
                  <a:pt x="31" y="39"/>
                </a:lnTo>
                <a:lnTo>
                  <a:pt x="39" y="39"/>
                </a:lnTo>
                <a:lnTo>
                  <a:pt x="39" y="24"/>
                </a:lnTo>
                <a:lnTo>
                  <a:pt x="31" y="24"/>
                </a:lnTo>
                <a:lnTo>
                  <a:pt x="23" y="24"/>
                </a:lnTo>
                <a:lnTo>
                  <a:pt x="23" y="16"/>
                </a:lnTo>
                <a:lnTo>
                  <a:pt x="16" y="16"/>
                </a:lnTo>
                <a:lnTo>
                  <a:pt x="16" y="8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4" name="Freeform 54"/>
          <p:cNvSpPr>
            <a:spLocks/>
          </p:cNvSpPr>
          <p:nvPr/>
        </p:nvSpPr>
        <p:spPr bwMode="auto">
          <a:xfrm>
            <a:off x="1127125" y="2549525"/>
            <a:ext cx="61913" cy="61913"/>
          </a:xfrm>
          <a:custGeom>
            <a:avLst/>
            <a:gdLst>
              <a:gd name="T0" fmla="*/ 98287668 w 39"/>
              <a:gd name="T1" fmla="*/ 0 h 39"/>
              <a:gd name="T2" fmla="*/ 98287668 w 39"/>
              <a:gd name="T3" fmla="*/ 0 h 39"/>
              <a:gd name="T4" fmla="*/ 78126263 w 39"/>
              <a:gd name="T5" fmla="*/ 0 h 39"/>
              <a:gd name="T6" fmla="*/ 57964858 w 39"/>
              <a:gd name="T7" fmla="*/ 0 h 39"/>
              <a:gd name="T8" fmla="*/ 40322822 w 39"/>
              <a:gd name="T9" fmla="*/ 20161411 h 39"/>
              <a:gd name="T10" fmla="*/ 40322822 w 39"/>
              <a:gd name="T11" fmla="*/ 20161411 h 39"/>
              <a:gd name="T12" fmla="*/ 20161411 w 39"/>
              <a:gd name="T13" fmla="*/ 40322822 h 39"/>
              <a:gd name="T14" fmla="*/ 0 w 39"/>
              <a:gd name="T15" fmla="*/ 60484240 h 39"/>
              <a:gd name="T16" fmla="*/ 0 w 39"/>
              <a:gd name="T17" fmla="*/ 78126263 h 39"/>
              <a:gd name="T18" fmla="*/ 0 w 39"/>
              <a:gd name="T19" fmla="*/ 98287668 h 39"/>
              <a:gd name="T20" fmla="*/ 40322822 w 39"/>
              <a:gd name="T21" fmla="*/ 98287668 h 39"/>
              <a:gd name="T22" fmla="*/ 40322822 w 39"/>
              <a:gd name="T23" fmla="*/ 78126263 h 39"/>
              <a:gd name="T24" fmla="*/ 40322822 w 39"/>
              <a:gd name="T25" fmla="*/ 78126263 h 39"/>
              <a:gd name="T26" fmla="*/ 40322822 w 39"/>
              <a:gd name="T27" fmla="*/ 60484240 h 39"/>
              <a:gd name="T28" fmla="*/ 57964858 w 39"/>
              <a:gd name="T29" fmla="*/ 40322822 h 39"/>
              <a:gd name="T30" fmla="*/ 57964858 w 39"/>
              <a:gd name="T31" fmla="*/ 40322822 h 39"/>
              <a:gd name="T32" fmla="*/ 78126263 w 39"/>
              <a:gd name="T33" fmla="*/ 40322822 h 39"/>
              <a:gd name="T34" fmla="*/ 78126263 w 39"/>
              <a:gd name="T35" fmla="*/ 20161411 h 39"/>
              <a:gd name="T36" fmla="*/ 98287668 w 39"/>
              <a:gd name="T37" fmla="*/ 20161411 h 39"/>
              <a:gd name="T38" fmla="*/ 98287668 w 39"/>
              <a:gd name="T39" fmla="*/ 20161411 h 39"/>
              <a:gd name="T40" fmla="*/ 98287668 w 39"/>
              <a:gd name="T41" fmla="*/ 0 h 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39"/>
              <a:gd name="T65" fmla="*/ 39 w 39"/>
              <a:gd name="T66" fmla="*/ 39 h 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39">
                <a:moveTo>
                  <a:pt x="39" y="0"/>
                </a:moveTo>
                <a:lnTo>
                  <a:pt x="39" y="0"/>
                </a:lnTo>
                <a:lnTo>
                  <a:pt x="31" y="0"/>
                </a:lnTo>
                <a:lnTo>
                  <a:pt x="23" y="0"/>
                </a:lnTo>
                <a:lnTo>
                  <a:pt x="16" y="8"/>
                </a:lnTo>
                <a:lnTo>
                  <a:pt x="8" y="16"/>
                </a:lnTo>
                <a:lnTo>
                  <a:pt x="0" y="24"/>
                </a:lnTo>
                <a:lnTo>
                  <a:pt x="0" y="31"/>
                </a:lnTo>
                <a:lnTo>
                  <a:pt x="0" y="39"/>
                </a:lnTo>
                <a:lnTo>
                  <a:pt x="16" y="39"/>
                </a:lnTo>
                <a:lnTo>
                  <a:pt x="16" y="31"/>
                </a:lnTo>
                <a:lnTo>
                  <a:pt x="16" y="24"/>
                </a:lnTo>
                <a:lnTo>
                  <a:pt x="23" y="16"/>
                </a:lnTo>
                <a:lnTo>
                  <a:pt x="31" y="16"/>
                </a:lnTo>
                <a:lnTo>
                  <a:pt x="31" y="8"/>
                </a:lnTo>
                <a:lnTo>
                  <a:pt x="39" y="8"/>
                </a:lnTo>
                <a:lnTo>
                  <a:pt x="3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5" name="Rectangle 55"/>
          <p:cNvSpPr>
            <a:spLocks noChangeArrowheads="1"/>
          </p:cNvSpPr>
          <p:nvPr/>
        </p:nvSpPr>
        <p:spPr bwMode="auto">
          <a:xfrm>
            <a:off x="4984750" y="2681288"/>
            <a:ext cx="32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U2</a:t>
            </a:r>
            <a:endParaRPr lang="ru-RU"/>
          </a:p>
        </p:txBody>
      </p:sp>
      <p:sp>
        <p:nvSpPr>
          <p:cNvPr id="41006" name="Rectangle 56"/>
          <p:cNvSpPr>
            <a:spLocks noChangeArrowheads="1"/>
          </p:cNvSpPr>
          <p:nvPr/>
        </p:nvSpPr>
        <p:spPr bwMode="auto">
          <a:xfrm>
            <a:off x="3082925" y="2681288"/>
            <a:ext cx="32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U1</a:t>
            </a:r>
            <a:endParaRPr lang="ru-RU"/>
          </a:p>
        </p:txBody>
      </p:sp>
      <p:sp>
        <p:nvSpPr>
          <p:cNvPr id="41007" name="Rectangle 57"/>
          <p:cNvSpPr>
            <a:spLocks noChangeArrowheads="1"/>
          </p:cNvSpPr>
          <p:nvPr/>
        </p:nvSpPr>
        <p:spPr bwMode="auto">
          <a:xfrm>
            <a:off x="674688" y="2630488"/>
            <a:ext cx="446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Uвх</a:t>
            </a:r>
            <a:endParaRPr lang="ru-RU"/>
          </a:p>
        </p:txBody>
      </p:sp>
      <p:sp>
        <p:nvSpPr>
          <p:cNvPr id="41008" name="Freeform 60"/>
          <p:cNvSpPr>
            <a:spLocks/>
          </p:cNvSpPr>
          <p:nvPr/>
        </p:nvSpPr>
        <p:spPr bwMode="auto">
          <a:xfrm>
            <a:off x="1235075" y="2978150"/>
            <a:ext cx="512763" cy="28575"/>
          </a:xfrm>
          <a:custGeom>
            <a:avLst/>
            <a:gdLst>
              <a:gd name="T0" fmla="*/ 96451161 w 2726"/>
              <a:gd name="T1" fmla="*/ 25517470 h 16"/>
              <a:gd name="T2" fmla="*/ 96451161 w 2726"/>
              <a:gd name="T3" fmla="*/ 0 h 16"/>
              <a:gd name="T4" fmla="*/ 0 w 2726"/>
              <a:gd name="T5" fmla="*/ 0 h 16"/>
              <a:gd name="T6" fmla="*/ 0 w 2726"/>
              <a:gd name="T7" fmla="*/ 51033154 h 16"/>
              <a:gd name="T8" fmla="*/ 96451161 w 2726"/>
              <a:gd name="T9" fmla="*/ 51033154 h 16"/>
              <a:gd name="T10" fmla="*/ 96451161 w 2726"/>
              <a:gd name="T11" fmla="*/ 2551747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6"/>
              <a:gd name="T19" fmla="*/ 0 h 16"/>
              <a:gd name="T20" fmla="*/ 2726 w 2726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6" h="16">
                <a:moveTo>
                  <a:pt x="2726" y="8"/>
                </a:moveTo>
                <a:lnTo>
                  <a:pt x="2726" y="0"/>
                </a:lnTo>
                <a:lnTo>
                  <a:pt x="0" y="0"/>
                </a:lnTo>
                <a:lnTo>
                  <a:pt x="0" y="16"/>
                </a:lnTo>
                <a:lnTo>
                  <a:pt x="2726" y="16"/>
                </a:lnTo>
                <a:lnTo>
                  <a:pt x="272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9" name="Freeform 61"/>
          <p:cNvSpPr>
            <a:spLocks/>
          </p:cNvSpPr>
          <p:nvPr/>
        </p:nvSpPr>
        <p:spPr bwMode="auto">
          <a:xfrm>
            <a:off x="2871788" y="2581275"/>
            <a:ext cx="788987" cy="28575"/>
          </a:xfrm>
          <a:custGeom>
            <a:avLst/>
            <a:gdLst>
              <a:gd name="T0" fmla="*/ 228356735 w 2726"/>
              <a:gd name="T1" fmla="*/ 25517470 h 16"/>
              <a:gd name="T2" fmla="*/ 228356735 w 2726"/>
              <a:gd name="T3" fmla="*/ 0 h 16"/>
              <a:gd name="T4" fmla="*/ 0 w 2726"/>
              <a:gd name="T5" fmla="*/ 0 h 16"/>
              <a:gd name="T6" fmla="*/ 0 w 2726"/>
              <a:gd name="T7" fmla="*/ 51033154 h 16"/>
              <a:gd name="T8" fmla="*/ 228356735 w 2726"/>
              <a:gd name="T9" fmla="*/ 51033154 h 16"/>
              <a:gd name="T10" fmla="*/ 228356735 w 2726"/>
              <a:gd name="T11" fmla="*/ 2551747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6"/>
              <a:gd name="T19" fmla="*/ 0 h 16"/>
              <a:gd name="T20" fmla="*/ 2726 w 2726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6" h="16">
                <a:moveTo>
                  <a:pt x="2726" y="8"/>
                </a:moveTo>
                <a:lnTo>
                  <a:pt x="2726" y="0"/>
                </a:lnTo>
                <a:lnTo>
                  <a:pt x="0" y="0"/>
                </a:lnTo>
                <a:lnTo>
                  <a:pt x="0" y="16"/>
                </a:lnTo>
                <a:lnTo>
                  <a:pt x="2726" y="16"/>
                </a:lnTo>
                <a:lnTo>
                  <a:pt x="272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0" name="Freeform 62"/>
          <p:cNvSpPr>
            <a:spLocks/>
          </p:cNvSpPr>
          <p:nvPr/>
        </p:nvSpPr>
        <p:spPr bwMode="auto">
          <a:xfrm>
            <a:off x="2878138" y="2973388"/>
            <a:ext cx="788987" cy="28575"/>
          </a:xfrm>
          <a:custGeom>
            <a:avLst/>
            <a:gdLst>
              <a:gd name="T0" fmla="*/ 228356735 w 2726"/>
              <a:gd name="T1" fmla="*/ 25517470 h 16"/>
              <a:gd name="T2" fmla="*/ 228356735 w 2726"/>
              <a:gd name="T3" fmla="*/ 0 h 16"/>
              <a:gd name="T4" fmla="*/ 0 w 2726"/>
              <a:gd name="T5" fmla="*/ 0 h 16"/>
              <a:gd name="T6" fmla="*/ 0 w 2726"/>
              <a:gd name="T7" fmla="*/ 51033154 h 16"/>
              <a:gd name="T8" fmla="*/ 228356735 w 2726"/>
              <a:gd name="T9" fmla="*/ 51033154 h 16"/>
              <a:gd name="T10" fmla="*/ 228356735 w 2726"/>
              <a:gd name="T11" fmla="*/ 2551747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6"/>
              <a:gd name="T19" fmla="*/ 0 h 16"/>
              <a:gd name="T20" fmla="*/ 2726 w 2726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6" h="16">
                <a:moveTo>
                  <a:pt x="2726" y="8"/>
                </a:moveTo>
                <a:lnTo>
                  <a:pt x="2726" y="0"/>
                </a:lnTo>
                <a:lnTo>
                  <a:pt x="0" y="0"/>
                </a:lnTo>
                <a:lnTo>
                  <a:pt x="0" y="16"/>
                </a:lnTo>
                <a:lnTo>
                  <a:pt x="2726" y="16"/>
                </a:lnTo>
                <a:lnTo>
                  <a:pt x="272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1" name="Freeform 63"/>
          <p:cNvSpPr>
            <a:spLocks/>
          </p:cNvSpPr>
          <p:nvPr/>
        </p:nvSpPr>
        <p:spPr bwMode="auto">
          <a:xfrm>
            <a:off x="4791075" y="2586038"/>
            <a:ext cx="788988" cy="28575"/>
          </a:xfrm>
          <a:custGeom>
            <a:avLst/>
            <a:gdLst>
              <a:gd name="T0" fmla="*/ 228357314 w 2726"/>
              <a:gd name="T1" fmla="*/ 25517470 h 16"/>
              <a:gd name="T2" fmla="*/ 228357314 w 2726"/>
              <a:gd name="T3" fmla="*/ 0 h 16"/>
              <a:gd name="T4" fmla="*/ 0 w 2726"/>
              <a:gd name="T5" fmla="*/ 0 h 16"/>
              <a:gd name="T6" fmla="*/ 0 w 2726"/>
              <a:gd name="T7" fmla="*/ 51033154 h 16"/>
              <a:gd name="T8" fmla="*/ 228357314 w 2726"/>
              <a:gd name="T9" fmla="*/ 51033154 h 16"/>
              <a:gd name="T10" fmla="*/ 228357314 w 2726"/>
              <a:gd name="T11" fmla="*/ 2551747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6"/>
              <a:gd name="T19" fmla="*/ 0 h 16"/>
              <a:gd name="T20" fmla="*/ 2726 w 2726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6" h="16">
                <a:moveTo>
                  <a:pt x="2726" y="8"/>
                </a:moveTo>
                <a:lnTo>
                  <a:pt x="2726" y="0"/>
                </a:lnTo>
                <a:lnTo>
                  <a:pt x="0" y="0"/>
                </a:lnTo>
                <a:lnTo>
                  <a:pt x="0" y="16"/>
                </a:lnTo>
                <a:lnTo>
                  <a:pt x="2726" y="16"/>
                </a:lnTo>
                <a:lnTo>
                  <a:pt x="272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2" name="Freeform 64"/>
          <p:cNvSpPr>
            <a:spLocks/>
          </p:cNvSpPr>
          <p:nvPr/>
        </p:nvSpPr>
        <p:spPr bwMode="auto">
          <a:xfrm>
            <a:off x="4787900" y="2997200"/>
            <a:ext cx="788988" cy="28575"/>
          </a:xfrm>
          <a:custGeom>
            <a:avLst/>
            <a:gdLst>
              <a:gd name="T0" fmla="*/ 228357314 w 2726"/>
              <a:gd name="T1" fmla="*/ 25517470 h 16"/>
              <a:gd name="T2" fmla="*/ 228357314 w 2726"/>
              <a:gd name="T3" fmla="*/ 0 h 16"/>
              <a:gd name="T4" fmla="*/ 0 w 2726"/>
              <a:gd name="T5" fmla="*/ 0 h 16"/>
              <a:gd name="T6" fmla="*/ 0 w 2726"/>
              <a:gd name="T7" fmla="*/ 51033154 h 16"/>
              <a:gd name="T8" fmla="*/ 228357314 w 2726"/>
              <a:gd name="T9" fmla="*/ 51033154 h 16"/>
              <a:gd name="T10" fmla="*/ 228357314 w 2726"/>
              <a:gd name="T11" fmla="*/ 2551747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6"/>
              <a:gd name="T19" fmla="*/ 0 h 16"/>
              <a:gd name="T20" fmla="*/ 2726 w 2726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6" h="16">
                <a:moveTo>
                  <a:pt x="2726" y="8"/>
                </a:moveTo>
                <a:lnTo>
                  <a:pt x="2726" y="0"/>
                </a:lnTo>
                <a:lnTo>
                  <a:pt x="0" y="0"/>
                </a:lnTo>
                <a:lnTo>
                  <a:pt x="0" y="16"/>
                </a:lnTo>
                <a:lnTo>
                  <a:pt x="2726" y="16"/>
                </a:lnTo>
                <a:lnTo>
                  <a:pt x="272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419475" y="1412875"/>
          <a:ext cx="2660650" cy="4632325"/>
        </p:xfrm>
        <a:graphic>
          <a:graphicData uri="http://schemas.openxmlformats.org/presentationml/2006/ole">
            <p:oleObj spid="_x0000_s7170" r:id="rId3" imgW="5096520" imgH="9364680" progId="">
              <p:embed/>
            </p:oleObj>
          </a:graphicData>
        </a:graphic>
      </p:graphicFrame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187450" y="620713"/>
            <a:ext cx="690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временные диаграммы напряжений  в основных точках схемы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Модуляторы</a:t>
            </a:r>
            <a:endParaRPr lang="ru-RU" dirty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141663"/>
            <a:ext cx="30956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852738"/>
            <a:ext cx="3024187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5076825" y="2133600"/>
            <a:ext cx="314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/>
              <a:t>компенсированный модулятор </a:t>
            </a:r>
          </a:p>
        </p:txBody>
      </p:sp>
      <p:sp>
        <p:nvSpPr>
          <p:cNvPr id="41991" name="Rectangle 10"/>
          <p:cNvSpPr>
            <a:spLocks noChangeArrowheads="1"/>
          </p:cNvSpPr>
          <p:nvPr/>
        </p:nvSpPr>
        <p:spPr bwMode="auto">
          <a:xfrm>
            <a:off x="755650" y="2133600"/>
            <a:ext cx="282416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/>
              <a:t>простейший транзисторный</a:t>
            </a:r>
          </a:p>
          <a:p>
            <a:pPr algn="ctr"/>
            <a:r>
              <a:rPr lang="ru-RU" sz="1600"/>
              <a:t> модулятор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708275"/>
            <a:ext cx="518477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971550" y="1557338"/>
            <a:ext cx="7108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/>
              <a:t>один из вариантов демодулятора — фазочувствительный выпрямитель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Дифференциальные усилители</a:t>
            </a:r>
            <a:endParaRPr lang="ru-RU" dirty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611188" y="1557338"/>
            <a:ext cx="776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/>
              <a:t>принципиальная схема простейшего варианта дифференциального усилителя</a:t>
            </a:r>
            <a:r>
              <a:rPr lang="ru-RU"/>
              <a:t> </a:t>
            </a: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492375"/>
            <a:ext cx="381635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Схема включения дифференциального усилителя</a:t>
            </a:r>
            <a:endParaRPr lang="ru-RU" dirty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539750" y="1682750"/>
            <a:ext cx="806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dirty="0"/>
              <a:t>принципиальная схема включения ДУ с</a:t>
            </a:r>
            <a:r>
              <a:rPr lang="ru-RU" dirty="0"/>
              <a:t> </a:t>
            </a:r>
            <a:r>
              <a:rPr lang="ru-RU" sz="1600" dirty="0"/>
              <a:t>несимметричным входом и симметричным выходом</a:t>
            </a:r>
            <a:r>
              <a:rPr lang="ru-RU" dirty="0"/>
              <a:t> </a:t>
            </a:r>
          </a:p>
        </p:txBody>
      </p:sp>
      <p:pic>
        <p:nvPicPr>
          <p:cNvPr id="4506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420938"/>
            <a:ext cx="3887787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Разновидности дифференциальных усилителей</a:t>
            </a:r>
            <a:endParaRPr lang="ru-RU" dirty="0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221163"/>
            <a:ext cx="2160588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133600"/>
            <a:ext cx="25193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539750" y="1773238"/>
            <a:ext cx="3176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/>
              <a:t>ДУ на составных транзисторах</a:t>
            </a:r>
            <a:r>
              <a:rPr lang="ru-RU"/>
              <a:t> </a:t>
            </a:r>
          </a:p>
        </p:txBody>
      </p:sp>
      <p:sp>
        <p:nvSpPr>
          <p:cNvPr id="46087" name="Rectangle 10"/>
          <p:cNvSpPr>
            <a:spLocks noChangeArrowheads="1"/>
          </p:cNvSpPr>
          <p:nvPr/>
        </p:nvSpPr>
        <p:spPr bwMode="auto">
          <a:xfrm>
            <a:off x="5867400" y="1844675"/>
            <a:ext cx="264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/>
              <a:t>ДУ на МДП-транзисторах </a:t>
            </a:r>
          </a:p>
        </p:txBody>
      </p:sp>
      <p:sp>
        <p:nvSpPr>
          <p:cNvPr id="46088" name="Rectangle 11"/>
          <p:cNvSpPr>
            <a:spLocks noChangeArrowheads="1"/>
          </p:cNvSpPr>
          <p:nvPr/>
        </p:nvSpPr>
        <p:spPr bwMode="auto">
          <a:xfrm>
            <a:off x="3132138" y="3716338"/>
            <a:ext cx="3060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/>
              <a:t>ДУ с динамической нагрузкой</a:t>
            </a:r>
            <a:r>
              <a:rPr lang="ru-RU"/>
              <a:t> </a:t>
            </a:r>
          </a:p>
        </p:txBody>
      </p:sp>
      <p:pic>
        <p:nvPicPr>
          <p:cNvPr id="4608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349500"/>
            <a:ext cx="208756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Классификация транзисторов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914400" y="1341438"/>
            <a:ext cx="8229600" cy="5040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/>
              <a:t>По структуре</a:t>
            </a:r>
          </a:p>
          <a:p>
            <a:pPr eaLnBrk="1" hangingPunct="1"/>
            <a:r>
              <a:rPr lang="ru-RU" sz="2800" smtClean="0"/>
              <a:t>Биполярный транзистор</a:t>
            </a:r>
          </a:p>
          <a:p>
            <a:pPr eaLnBrk="1" hangingPunct="1"/>
            <a:r>
              <a:rPr lang="ru-RU" sz="2800" smtClean="0"/>
              <a:t>Полевой транзистор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/>
              <a:t>По основному полупроводниковому материалу</a:t>
            </a:r>
          </a:p>
          <a:p>
            <a:pPr eaLnBrk="1" hangingPunct="1"/>
            <a:r>
              <a:rPr lang="ru-RU" sz="2800" smtClean="0"/>
              <a:t>Германиевые</a:t>
            </a:r>
          </a:p>
          <a:p>
            <a:pPr eaLnBrk="1" hangingPunct="1"/>
            <a:r>
              <a:rPr lang="ru-RU" sz="2800" smtClean="0"/>
              <a:t>Кремниевые</a:t>
            </a:r>
          </a:p>
          <a:p>
            <a:pPr eaLnBrk="1" hangingPunct="1"/>
            <a:r>
              <a:rPr lang="ru-RU" sz="2800" smtClean="0"/>
              <a:t>Арсенид-галлиевые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/>
              <a:t>По мощности</a:t>
            </a:r>
          </a:p>
          <a:p>
            <a:pPr eaLnBrk="1" hangingPunct="1"/>
            <a:r>
              <a:rPr lang="ru-RU" sz="2800" smtClean="0"/>
              <a:t>Маломощные транзисторы до 100мВт</a:t>
            </a:r>
          </a:p>
          <a:p>
            <a:pPr eaLnBrk="1" hangingPunct="1"/>
            <a:r>
              <a:rPr lang="ru-RU" sz="2800" smtClean="0"/>
              <a:t>Транзисторы средней мощности от 0,1 до 1 Вт</a:t>
            </a:r>
          </a:p>
          <a:p>
            <a:pPr eaLnBrk="1" hangingPunct="1"/>
            <a:r>
              <a:rPr lang="ru-RU" sz="2800" smtClean="0"/>
              <a:t>Мощные транзисторы (больше 1 Вт)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Биполярный транзистор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496300" cy="4319587"/>
          </a:xfrm>
        </p:spPr>
        <p:txBody>
          <a:bodyPr>
            <a:normAutofit fontScale="77500" lnSpcReduction="20000"/>
          </a:bodyPr>
          <a:lstStyle/>
          <a:p>
            <a:pPr mar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Биполярный транзистор состоит из трех областей: эмиттера, базы и коллектора, на каждую из которых подается напряжение. В зависимости от типа проводимости этих областей, выделяют </a:t>
            </a:r>
            <a:r>
              <a:rPr lang="ru-RU" dirty="0" err="1"/>
              <a:t>n-p-n</a:t>
            </a:r>
            <a:r>
              <a:rPr lang="ru-RU" dirty="0"/>
              <a:t> и </a:t>
            </a:r>
            <a:r>
              <a:rPr lang="ru-RU" dirty="0" err="1"/>
              <a:t>p-n-p</a:t>
            </a:r>
            <a:r>
              <a:rPr lang="ru-RU" dirty="0"/>
              <a:t> транзисторы. Обычно область коллектора шире, чем эмиттера. Базу изготавливают из </a:t>
            </a:r>
            <a:r>
              <a:rPr lang="ru-RU" dirty="0" smtClean="0"/>
              <a:t>слаболегированного </a:t>
            </a:r>
            <a:r>
              <a:rPr lang="ru-RU" dirty="0"/>
              <a:t>полупроводника (из-за чего она имеет большое сопротивление) и делают очень тонкой. Поскольку площадь контакта эмиттер-база получается значительно меньше площади контакта база-коллектор, то поменять эмиттер и коллектор местами с помощью смены полярности подключения нельзя. Таким образом, транзистор относится к несимметричным устройствам.</a:t>
            </a:r>
          </a:p>
        </p:txBody>
      </p:sp>
      <p:pic>
        <p:nvPicPr>
          <p:cNvPr id="21508" name="Picture 2" descr="http://habrastorage.org/storage1/bb430a47/aed11a6e/3192a794/e1c53b8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5202238"/>
            <a:ext cx="45577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Принцип работы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В активном режиме работы транзистор включён так, что его эмиттерный переход смещён в прямом направлении (открыт), а коллекторный переход смещён в обратном направлении (закрыт).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    Для определённости рассмотрим </a:t>
            </a:r>
            <a:r>
              <a:rPr lang="ru-RU" sz="2800" b="1" smtClean="0"/>
              <a:t>npn</a:t>
            </a:r>
            <a:r>
              <a:rPr lang="ru-RU" sz="2800" smtClean="0"/>
              <a:t> транзистор. </a:t>
            </a:r>
          </a:p>
        </p:txBody>
      </p:sp>
      <p:pic>
        <p:nvPicPr>
          <p:cNvPr id="22532" name="Picture 2" descr="http://habrastorage.org/storage1/eea48302/73e033a5/013a7ea9/8b6ba5f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05263"/>
            <a:ext cx="3933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76938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Поскольку </a:t>
            </a:r>
            <a:r>
              <a:rPr lang="ru-RU" sz="2800" dirty="0"/>
              <a:t>переход ЭБ открыт, то электроны легко «перебегают» в базу. Там они частично </a:t>
            </a:r>
            <a:r>
              <a:rPr lang="ru-RU" sz="2800" dirty="0" err="1"/>
              <a:t>рекомбинируют</a:t>
            </a:r>
            <a:r>
              <a:rPr lang="ru-RU" sz="2800" dirty="0"/>
              <a:t> с дырками, но б</a:t>
            </a:r>
            <a:r>
              <a:rPr lang="ru-RU" sz="2800" b="1" dirty="0"/>
              <a:t>о</a:t>
            </a:r>
            <a:r>
              <a:rPr lang="ru-RU" sz="2800" dirty="0"/>
              <a:t>льшая их часть из-за малой толщины базы и ее слабой </a:t>
            </a:r>
            <a:r>
              <a:rPr lang="ru-RU" sz="2800" dirty="0" err="1"/>
              <a:t>легированности</a:t>
            </a:r>
            <a:r>
              <a:rPr lang="ru-RU" sz="2800" dirty="0"/>
              <a:t> успевает добежать до перехода база-коллектор. Который, как мы помним, включен с обратным смещением. А поскольку в базе электроны — неосновные носители заряда, то </a:t>
            </a:r>
            <a:r>
              <a:rPr lang="ru-RU" sz="2800" dirty="0" err="1"/>
              <a:t>электирическое</a:t>
            </a:r>
            <a:r>
              <a:rPr lang="ru-RU" sz="2800" dirty="0"/>
              <a:t> поле перехода помогает им преодолеть его. Таким образом, ток </a:t>
            </a:r>
            <a:r>
              <a:rPr lang="ru-RU" sz="2800" dirty="0" err="1"/>
              <a:t>коллетора</a:t>
            </a:r>
            <a:r>
              <a:rPr lang="ru-RU" sz="2800" dirty="0"/>
              <a:t> получается лишь немного меньше тока </a:t>
            </a:r>
            <a:r>
              <a:rPr lang="ru-RU" sz="2800" dirty="0" smtClean="0"/>
              <a:t>эмиттера.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/>
              <a:t> </a:t>
            </a:r>
            <a:r>
              <a:rPr lang="ru-RU" sz="2800" dirty="0" smtClean="0"/>
              <a:t>    Если </a:t>
            </a:r>
            <a:r>
              <a:rPr lang="ru-RU" sz="2800" dirty="0"/>
              <a:t>увеличить ток базы, то переход ЭБ откроется сильнее, и между эмиттером и коллектором сможет проскочить больше электронов. А поскольку ток коллектора изначально больше тока базы, то это изменение будет весьма и весьма заметно. Таким образом, </a:t>
            </a:r>
            <a:r>
              <a:rPr lang="ru-RU" sz="2800" b="1" dirty="0"/>
              <a:t>произойдет усиление слабого сигнала, поступившего на базу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характеристики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Коллекторный </a:t>
            </a:r>
            <a:r>
              <a:rPr lang="ru-RU" dirty="0"/>
              <a:t>ток транзистора в нормальном активном режиме работы транзистора больше тока базы в определенное число раз. Это число называется </a:t>
            </a:r>
            <a:r>
              <a:rPr lang="ru-RU" b="1" dirty="0"/>
              <a:t>коэффициентом усиления по току</a:t>
            </a:r>
            <a:r>
              <a:rPr lang="ru-RU" dirty="0"/>
              <a:t> и является одним из основных параметров транзистора. Обозначается оно </a:t>
            </a:r>
            <a:r>
              <a:rPr lang="ru-RU" b="1" dirty="0"/>
              <a:t>h21</a:t>
            </a:r>
            <a:r>
              <a:rPr lang="ru-RU" dirty="0"/>
              <a:t>. Если транзистор включается без нагрузки на коллектор, то при постоянном напряжении коллектор-эмиттер отношение тока коллектора к току базы даст </a:t>
            </a:r>
            <a:r>
              <a:rPr lang="ru-RU" b="1" dirty="0"/>
              <a:t>статический коэффициент усиления по току</a:t>
            </a:r>
            <a:r>
              <a:rPr lang="ru-RU" dirty="0"/>
              <a:t>. Он может равняться десяткам или сотням единиц, но стоит учитывать тот факт, что в реальных схемах этот коэффициент меньше из-за того, что при включении нагрузки ток коллектора закономерно уменьшается.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645bc77e5d595f1ec2933605447f6dc987ab4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</TotalTime>
  <Words>1364</Words>
  <Application>Microsoft Office PowerPoint</Application>
  <PresentationFormat>Экран (4:3)</PresentationFormat>
  <Paragraphs>202</Paragraphs>
  <Slides>36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Трек</vt:lpstr>
      <vt:lpstr>Paintbrush Picture</vt:lpstr>
      <vt:lpstr>AutoCAD Drawing</vt:lpstr>
      <vt:lpstr>   Презентация  Транзисторы    Мастер п.о .усатова с.Г</vt:lpstr>
      <vt:lpstr>транзисторы</vt:lpstr>
      <vt:lpstr>Слайд 3</vt:lpstr>
      <vt:lpstr>Классификация транзисторов</vt:lpstr>
      <vt:lpstr>Слайд 5</vt:lpstr>
      <vt:lpstr>Биполярный транзистор</vt:lpstr>
      <vt:lpstr>Принцип работы</vt:lpstr>
      <vt:lpstr>Слайд 8</vt:lpstr>
      <vt:lpstr>Основные характеристики</vt:lpstr>
      <vt:lpstr>Слайд 10</vt:lpstr>
      <vt:lpstr>Частотные характеристики</vt:lpstr>
      <vt:lpstr>Слайд 12</vt:lpstr>
      <vt:lpstr>Режимы работы биполярного транзистора </vt:lpstr>
      <vt:lpstr>Схемы включения биполярных транзисторов </vt:lpstr>
      <vt:lpstr>Слайд 15</vt:lpstr>
      <vt:lpstr>Слайд 16</vt:lpstr>
      <vt:lpstr>Устройство полевого транзистора </vt:lpstr>
      <vt:lpstr>Схема включения ПТ в цепь</vt:lpstr>
      <vt:lpstr>Конструкция МДП-транзистора</vt:lpstr>
      <vt:lpstr>Слайд 20</vt:lpstr>
      <vt:lpstr>Принцип действия МДП транзисторов (распределение зарядов при нулевых  напряжениях на электродах).</vt:lpstr>
      <vt:lpstr>Слайд 22</vt:lpstr>
      <vt:lpstr>Слайд 23</vt:lpstr>
      <vt:lpstr>Слайд 24</vt:lpstr>
      <vt:lpstr>Условно-графические обозначения </vt:lpstr>
      <vt:lpstr>Схемы включения полевого транзистора </vt:lpstr>
      <vt:lpstr>Вольт - амперные характеристики ПТ  со встроеным  каналом n- типа: а - стоковые; б - стоко - затворные. </vt:lpstr>
      <vt:lpstr>Усилители постоянного тока</vt:lpstr>
      <vt:lpstr>Однотактные усилители прямого усиления</vt:lpstr>
      <vt:lpstr>Усилители с преобразованием</vt:lpstr>
      <vt:lpstr>Слайд 31</vt:lpstr>
      <vt:lpstr>Модуляторы</vt:lpstr>
      <vt:lpstr>Слайд 33</vt:lpstr>
      <vt:lpstr>Дифференциальные усилители</vt:lpstr>
      <vt:lpstr>Схема включения дифференциального усилителя</vt:lpstr>
      <vt:lpstr>Разновидности дифференциальных усилителей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Транзисторы</dc:title>
  <dc:creator>Acer</dc:creator>
  <cp:lastModifiedBy>Admin</cp:lastModifiedBy>
  <cp:revision>41</cp:revision>
  <dcterms:created xsi:type="dcterms:W3CDTF">2011-11-26T05:46:42Z</dcterms:created>
  <dcterms:modified xsi:type="dcterms:W3CDTF">2020-03-26T07:34:13Z</dcterms:modified>
</cp:coreProperties>
</file>