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62" r:id="rId9"/>
    <p:sldId id="280" r:id="rId10"/>
    <p:sldId id="275" r:id="rId11"/>
    <p:sldId id="270" r:id="rId12"/>
    <p:sldId id="276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07" autoAdjust="0"/>
  </p:normalViewPr>
  <p:slideViewPr>
    <p:cSldViewPr>
      <p:cViewPr varScale="1">
        <p:scale>
          <a:sx n="103" d="100"/>
          <a:sy n="103" d="100"/>
        </p:scale>
        <p:origin x="-121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89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89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04ABB4E-2B9E-4AF2-8322-AB85031103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7606-E06B-4219-A7C0-EBF4A0C59F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02D0D-A721-46D1-BF79-E711F48E0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185E6-AEC5-4B8D-8A35-4D2A99D52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03E53-9D65-4FEE-83D6-83CD10ED4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D626C-0212-4333-BEB0-5D1A17746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E3D9F-EE74-4B49-B0E1-A46FD652C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B3E6-4A12-4D34-A6C3-9B2087B26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3BC5E-A614-4E87-A8FE-E1CC8D273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A7DAD-212A-449A-B8A4-944D9C2F9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12D7-6277-41CB-888A-62BB90C53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383B60-CBAE-4531-91DA-2887F4BC0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4"/>
          <p:cNvSpPr>
            <a:spLocks noGrp="1"/>
          </p:cNvSpPr>
          <p:nvPr>
            <p:ph type="ctrTitle"/>
          </p:nvPr>
        </p:nvSpPr>
        <p:spPr>
          <a:xfrm>
            <a:off x="990600" y="1071563"/>
            <a:ext cx="7772400" cy="1500187"/>
          </a:xfrm>
        </p:spPr>
        <p:txBody>
          <a:bodyPr/>
          <a:lstStyle/>
          <a:p>
            <a:pPr algn="ctr"/>
            <a:r>
              <a:rPr lang="ru-RU" sz="5400" b="1" i="1" smtClean="0"/>
              <a:t>История </a:t>
            </a:r>
            <a:r>
              <a:rPr lang="ru-RU" sz="5400" b="1" i="1" smtClean="0"/>
              <a:t>народа Манси </a:t>
            </a:r>
            <a:endParaRPr lang="ru-RU" sz="5400" b="1" i="1" dirty="0" smtClean="0"/>
          </a:p>
        </p:txBody>
      </p:sp>
      <p:sp>
        <p:nvSpPr>
          <p:cNvPr id="3075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00563" y="4857750"/>
            <a:ext cx="3857625" cy="781050"/>
          </a:xfrm>
        </p:spPr>
        <p:txBody>
          <a:bodyPr/>
          <a:lstStyle/>
          <a:p>
            <a:r>
              <a:rPr lang="ru-RU" sz="2000" dirty="0" smtClean="0"/>
              <a:t>Информацию подготовила: </a:t>
            </a:r>
            <a:r>
              <a:rPr lang="ru-RU" sz="2000" dirty="0" err="1" smtClean="0"/>
              <a:t>Албина</a:t>
            </a:r>
            <a:r>
              <a:rPr lang="ru-RU" sz="2000" dirty="0" smtClean="0"/>
              <a:t> Анастасия Ивановна</a:t>
            </a:r>
          </a:p>
          <a:p>
            <a:r>
              <a:rPr lang="ru-RU" sz="2000" dirty="0" smtClean="0"/>
              <a:t>Педагог </a:t>
            </a:r>
            <a:r>
              <a:rPr lang="ru-RU" sz="2000" smtClean="0"/>
              <a:t>дополнительного образования</a:t>
            </a:r>
            <a:endParaRPr lang="ru-RU" sz="2000" dirty="0" smtClean="0"/>
          </a:p>
        </p:txBody>
      </p:sp>
      <p:pic>
        <p:nvPicPr>
          <p:cNvPr id="30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6165850"/>
            <a:ext cx="6883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2571750"/>
            <a:ext cx="2976563" cy="357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Группа оленеводов. Северные хан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3609975"/>
            <a:ext cx="5148262" cy="287496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6147" name="Picture 7" descr="Охотник. Хан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9500"/>
            <a:ext cx="3744913" cy="57785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148" name="Rectangle 10"/>
          <p:cNvSpPr>
            <a:spLocks noChangeArrowheads="1"/>
          </p:cNvSpPr>
          <p:nvPr/>
        </p:nvSpPr>
        <p:spPr bwMode="auto">
          <a:xfrm>
            <a:off x="5292725" y="6400800"/>
            <a:ext cx="2557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Оленеводство</a:t>
            </a:r>
            <a:r>
              <a:rPr lang="ru-RU" sz="2400" b="1" dirty="0"/>
              <a:t> </a:t>
            </a: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1187450" y="692150"/>
            <a:ext cx="1143262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Охота</a:t>
            </a:r>
          </a:p>
        </p:txBody>
      </p:sp>
      <p:pic>
        <p:nvPicPr>
          <p:cNvPr id="6150" name="Picture 13" descr="167575130_1ae174deb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088" y="765175"/>
            <a:ext cx="3744912" cy="280987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6151" name="Rectangle 14"/>
          <p:cNvSpPr>
            <a:spLocks noChangeArrowheads="1"/>
          </p:cNvSpPr>
          <p:nvPr/>
        </p:nvSpPr>
        <p:spPr bwMode="auto">
          <a:xfrm>
            <a:off x="6588125" y="333375"/>
            <a:ext cx="23118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Рыболовство</a:t>
            </a:r>
          </a:p>
        </p:txBody>
      </p:sp>
      <p:sp>
        <p:nvSpPr>
          <p:cNvPr id="147471" name="Rectangle 15"/>
          <p:cNvSpPr>
            <a:spLocks noChangeArrowheads="1"/>
          </p:cNvSpPr>
          <p:nvPr/>
        </p:nvSpPr>
        <p:spPr bwMode="auto">
          <a:xfrm>
            <a:off x="357157" y="0"/>
            <a:ext cx="6375431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Виды деятельности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5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Поселения и жилища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2017712"/>
            <a:ext cx="8669368" cy="448312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Манси вели полуосёдлый образ жизни, переезжая в разные сезоны года с одного промыслового участка на другой. Поселения были постоянные (зимние) и сезонные (на местах промысла).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Традиционное жилище летом - конические берестяные чумы или четырехугольные шалаши из жердей, крытых берестой, зимой - прямоугольные срубные дома, у оленеводов - крытые шкурами чумы</a:t>
            </a: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572250"/>
            <a:ext cx="6883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/>
              <a:t>Жилища</a:t>
            </a:r>
          </a:p>
        </p:txBody>
      </p:sp>
      <p:pic>
        <p:nvPicPr>
          <p:cNvPr id="7171" name="Picture 5" descr="4339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4787900" cy="3149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79388" y="4652963"/>
            <a:ext cx="52197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ru-RU" sz="2400" b="1" dirty="0">
                <a:solidFill>
                  <a:schemeClr val="tx2"/>
                </a:solidFill>
              </a:rPr>
              <a:t>Чум</a:t>
            </a:r>
          </a:p>
          <a:p>
            <a:pPr>
              <a:defRPr/>
            </a:pPr>
            <a:r>
              <a:rPr lang="ru-RU" sz="2000" b="1" dirty="0">
                <a:solidFill>
                  <a:schemeClr val="tx2"/>
                </a:solidFill>
              </a:rPr>
              <a:t>(</a:t>
            </a:r>
            <a:r>
              <a:rPr lang="ru-RU" sz="2000" dirty="0">
                <a:solidFill>
                  <a:schemeClr val="tx2"/>
                </a:solidFill>
              </a:rPr>
              <a:t>переносное жилище из жердей и шкур)</a:t>
            </a:r>
          </a:p>
        </p:txBody>
      </p:sp>
      <p:sp>
        <p:nvSpPr>
          <p:cNvPr id="7173" name="AutoShape 8" descr="67509c5681fa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174" name="Picture 10" descr="67509c5681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571612"/>
            <a:ext cx="4284662" cy="3179776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6084888" y="4797425"/>
            <a:ext cx="217399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tx2"/>
                </a:solidFill>
              </a:rPr>
              <a:t>Курная изба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6357958"/>
            <a:ext cx="68834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Песни и танцы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017713"/>
            <a:ext cx="8597930" cy="41148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Музыкальный фольклор манси имеет богатую и разветвленную жанровую систему, включающую группы обрядовых и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необрядовых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жанров: песни медвежьего праздника (священные, призывные, песни-представления, песни-истории богов), шаманские песни, поющиеся сказки.</a:t>
            </a:r>
            <a:endParaRPr lang="ru-RU" sz="2800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86520"/>
            <a:ext cx="68834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8572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714480" y="1214422"/>
            <a:ext cx="7240608" cy="4918091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Соединив леса и горы,</a:t>
            </a:r>
            <a:endParaRPr lang="ru-RU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Озёра реки и луга,</a:t>
            </a:r>
            <a:endParaRPr lang="ru-RU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Раскинулась в своих просторах</a:t>
            </a:r>
            <a:endParaRPr lang="ru-RU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Ханты-мансийская земля!</a:t>
            </a:r>
            <a:endParaRPr lang="ru-RU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Все о тебе стихи слагают,</a:t>
            </a:r>
            <a:endParaRPr lang="ru-RU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Они летят во все края.</a:t>
            </a:r>
            <a:endParaRPr lang="ru-RU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Ты всей земле теперь известна,</a:t>
            </a:r>
            <a:endParaRPr lang="ru-RU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Ханты- Мансийская земля!</a:t>
            </a:r>
            <a:endParaRPr lang="ru-RU" b="1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429396"/>
            <a:ext cx="68834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Происхождение этнонима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596" y="2017713"/>
            <a:ext cx="8526492" cy="4114800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Манси - самоназвание, означает "человек". Внешнее название «вогулы» происходит от названия р.Вогулки и начинает употребляться в русских документах с XIV века.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Выделяются </a:t>
            </a:r>
            <a:r>
              <a:rPr lang="ru-RU" sz="2800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южная, восточная, западная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2800" u="sng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северная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этнографические группы манси.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Язык, относящийся к угорским языкам, имеет множество диалектов. В 1930-е гг. на основе русской графики создана письменность.</a:t>
            </a:r>
            <a:b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ru-RU" sz="2800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357958"/>
            <a:ext cx="6883400" cy="500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Mans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142984"/>
            <a:ext cx="850112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214291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1182688" y="571480"/>
            <a:ext cx="7772400" cy="5561033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Манси проживают в Ханты-Мансийском автономном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округе-Югра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Тюменской области</a:t>
            </a:r>
            <a:endParaRPr lang="ru-RU" sz="2800" dirty="0" smtClean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286520"/>
            <a:ext cx="6883400" cy="571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http://im3-tub-ru.yandex.net/i?id=491014658-5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4714908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трелка вниз 7"/>
          <p:cNvSpPr/>
          <p:nvPr/>
        </p:nvSpPr>
        <p:spPr>
          <a:xfrm>
            <a:off x="2857488" y="2500306"/>
            <a:ext cx="214314" cy="28575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331 C 0.00122 0.04745 -0.00225 0.06505 -0.00903 0.07824 C -0.0085 0.08542 -0.01267 0.09792 -0.00746 0.09977 C 0.07483 0.12778 0.04705 0.0743 0.06354 0.10833 C 0.0658 0.12407 0.06545 0.11991 0.07639 0.12338 C 0.08334 0.12268 0.09063 0.12361 0.0974 0.1213 C 0.09966 0.1206 0.10035 0.11643 0.10226 0.11481 C 0.10365 0.11366 0.10556 0.11343 0.10712 0.11273 C 0.11094 0.11343 0.11493 0.11273 0.11841 0.11481 C 0.12327 0.11759 0.12379 0.13356 0.12483 0.13843 C 0.1257 0.14282 0.12483 0.15023 0.12813 0.15139 C 0.13021 0.15208 0.13247 0.15278 0.13455 0.15347 C 0.14653 0.17847 0.12934 0.16574 0.17483 0.16852 C 0.18976 0.1787 0.17327 0.16875 0.20382 0.175 C 0.20886 0.17593 0.21354 0.1794 0.21841 0.18148 C 0.22309 0.18356 0.22813 0.1831 0.23299 0.1838 C 0.24132 0.1912 0.24792 0.19444 0.25712 0.19884 C 0.26181 0.21736 0.27344 0.20856 0.28768 0.20741 C 0.29427 0.19444 0.29514 0.19213 0.2974 0.17731 C 0.30712 0.17801 0.31684 0.17755 0.32639 0.1794 C 0.3283 0.17986 0.32934 0.1831 0.33125 0.1838 C 0.33872 0.18611 0.34636 0.18657 0.35382 0.18796 C 0.35764 0.18866 0.36511 0.19005 0.36511 0.19005 C 0.36736 0.19444 0.37049 0.19815 0.3717 0.20301 C 0.37222 0.20509 0.37205 0.20787 0.37327 0.20949 C 0.37448 0.21111 0.38507 0.21574 0.38768 0.21805 C 0.39184 0.23356 0.39375 0.23218 0.40556 0.23518 C 0.41042 0.25509 0.39462 0.25417 0.38455 0.25903 C 0.3783 0.27153 0.36632 0.27407 0.35556 0.27616 C 0.35052 0.27824 0.35018 0.27778 0.34584 0.28264 C 0.3441 0.28449 0.34306 0.28773 0.34097 0.28912 C 0.33646 0.29236 0.33125 0.29329 0.32639 0.2956 C 0.30104 0.28935 0.26511 0.29676 0.24097 0.29768 C 0.23351 0.3125 0.23733 0.31713 0.23455 0.33843 C 0.2342 0.34167 0.23247 0.34444 0.23125 0.34722 C 0.2283 0.3537 0.22361 0.35926 0.2217 0.36643 C 0.21927 0.37569 0.2165 0.38472 0.21042 0.39005 C 0.20677 0.4037 0.19879 0.40509 0.18941 0.40741 C 0.18611 0.40671 0.18264 0.40671 0.17969 0.40509 C 0.16788 0.39838 0.16927 0.39352 0.15712 0.39005 C 0.14427 0.37893 0.14063 0.35648 0.12483 0.35139 C 0.12275 0.3493 0.12084 0.34653 0.11841 0.34491 C 0.11528 0.34282 0.10868 0.34074 0.10868 0.34074 C 0.10174 0.34143 0.0941 0.33889 0.08768 0.34282 C 0.08351 0.34537 0.08559 0.36157 0.08299 0.36227 C 0.06511 0.3669 0.07205 0.36412 0.06198 0.36852 C 0.06042 0.36991 0.05886 0.37176 0.05712 0.37292 C 0.05556 0.37384 0.05365 0.37384 0.05226 0.375 C 0.03941 0.38634 0.05469 0.37801 0.04254 0.3838 C 0.03438 0.40023 0.04514 0.38032 0.03455 0.39444 C 0.02431 0.4081 0.03854 0.39468 0.02639 0.40509 C 0.01788 0.39745 0.01563 0.38449 0.00712 0.37731 C -0.00225 0.35903 0.01042 0.38194 -0.00104 0.36643 C -0.00243 0.36458 -0.0026 0.36134 -0.00416 0.35995 C -0.00712 0.35764 -0.01389 0.35579 -0.01389 0.35579 C -0.01441 0.3537 -0.01528 0.35162 -0.01545 0.3493 C -0.01632 0.34143 -0.0158 0.33333 -0.01701 0.32569 C -0.01753 0.32199 -0.02187 0.31389 -0.02361 0.31065 C -0.02413 0.29491 -0.02187 0.27847 -0.02517 0.26319 C -0.02534 0.2625 -0.04253 0.25555 -0.04444 0.25463 C -0.05034 0.24305 -0.05486 0.23032 -0.06389 0.22245 C -0.07066 0.20856 -0.07309 0.2213 -0.08003 0.20741 C -0.07725 0.18403 -0.07413 0.16111 -0.06875 0.13843 C -0.06736 0.12361 -0.06684 0.11204 -0.06059 0.09977 C -0.0585 0.05694 -0.06423 0.06204 -0.03316 0.05903 C -0.02309 0.0456 -0.02274 0.0331 -0.00903 0.02662 C -0.00729 0.03611 -0.00903 0.03704 -0.00573 0.0331 Z " pathEditMode="relative" ptsTypes="fffffffffffffffffffffffffffffffffffffffffffffffffffffffffffffffffff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17712"/>
            <a:ext cx="8597930" cy="4483121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Численность манси в России - 8,3 тысячи человек, из них в Ханты-Мансийском автономном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округе-Югра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свыше 6,5 тысячи человек. Манси родственны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хантам</a:t>
            </a:r>
            <a:endParaRPr lang="ru-RU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Манси говорят на мансийском языке финно-угорской группы уральской семьи. Свыше 60 % манси считают родным русский язык.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Письменность у манси существует с 1931 года на основе латинского, с 1937 года - на основе русского алфавита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572250"/>
            <a:ext cx="6883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Религия</a:t>
            </a:r>
            <a:br>
              <a:rPr lang="ru-RU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85926"/>
            <a:ext cx="9144000" cy="450059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Официально обращённые в XVIII веке в православие, манси сохранили различные дохристианские верования (культ духов-покровителей, медведя, шаманство и др.).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религиозных представлений в целом традиционна - это вера в существование у человека нескольких душ: пяти - у мужчин, четырёх - у женщин. Душа как жизненная субстанция представляется по-разному: как тень, дыхание, призрак-двойник или дух человека.</a:t>
            </a:r>
            <a:endParaRPr lang="ru-RU" sz="2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572250"/>
            <a:ext cx="68834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Национальный костюм</a:t>
            </a:r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429396"/>
            <a:ext cx="68834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857224" y="2143116"/>
            <a:ext cx="7572428" cy="35004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000100" y="2500306"/>
            <a:ext cx="72152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Традиционная женская одежда манси представлена платьем, расшитым сатиновым или суконным халатом, шубой.</a:t>
            </a:r>
            <a:endParaRPr lang="ru-RU" sz="32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85926"/>
            <a:ext cx="2981317" cy="45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F:\Documents and Settings\Admin\Рабочий стол\ФГОС рабочие программы 5 класс\0_6bbb0_f60d98c4_xl.jpe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785786" y="1500174"/>
            <a:ext cx="7643866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Национальный мужской костюм составляет рубаха, штаны, глухая одежда с капюшоном из сукна или оленьих шкур (малица, гусь).</a:t>
            </a:r>
            <a:endParaRPr lang="ru-RU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429396"/>
            <a:ext cx="68834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3116"/>
            <a:ext cx="3419475" cy="388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F:\Documents and Settings\Admin\Рабочий стол\ФГОС рабочие программы 5 класс\2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714488"/>
            <a:ext cx="7500989" cy="44529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Украшение головы 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611188" y="1857364"/>
            <a:ext cx="76327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Волосы </a:t>
            </a:r>
            <a:r>
              <a:rPr lang="ru-RU" sz="2000" dirty="0" smtClean="0"/>
              <a:t> манси </a:t>
            </a:r>
            <a:r>
              <a:rPr lang="ru-RU" sz="2000" dirty="0"/>
              <a:t>в прежние времена не стригли. Мужчины, разделив волосы на прямой пробор, связывали их по бокам в два пучка и обвивали их красным или другим цветным шнурком. Женщины заплетали волосы в две косы. Как мужчины, так и женщины вплетали в косы тесьму. Косы у женщин соединялись внизу толстой медной цепочкой, которая не давала им раскачиваться и свисать, мешая при работе. На цепочку подвешивали кольца, бубенцы, бусы и другие украшения.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429396"/>
            <a:ext cx="68834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724400"/>
            <a:ext cx="23336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3143240" y="4724400"/>
            <a:ext cx="560388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Женщины у </a:t>
            </a:r>
            <a:r>
              <a:rPr lang="ru-RU" sz="2000" dirty="0" smtClean="0"/>
              <a:t> манси </a:t>
            </a:r>
            <a:r>
              <a:rPr lang="ru-RU" sz="2000" dirty="0"/>
              <a:t>носили большое количество медных и серебряных колец. </a:t>
            </a:r>
            <a:r>
              <a:rPr lang="ru-RU" sz="2000" dirty="0" smtClean="0"/>
              <a:t>  Были </a:t>
            </a:r>
            <a:r>
              <a:rPr lang="ru-RU" sz="2000" dirty="0"/>
              <a:t>широко распространены женские бисерные украшения; воротники, различные нагрудные украшения и т.п.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7" name="Picture 3" descr="F:\Documents and Settings\Admin\Рабочий стол\ФГОС рабочие программы 5 класс\xanty-i-man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8072494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237</TotalTime>
  <Words>523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Палитра</vt:lpstr>
      <vt:lpstr>История народа Манси </vt:lpstr>
      <vt:lpstr>Происхождение этнонима </vt:lpstr>
      <vt:lpstr>Презентация PowerPoint</vt:lpstr>
      <vt:lpstr>Презентация PowerPoint</vt:lpstr>
      <vt:lpstr>Религия </vt:lpstr>
      <vt:lpstr>Национальный костюм </vt:lpstr>
      <vt:lpstr>Презентация PowerPoint</vt:lpstr>
      <vt:lpstr>Украшение головы </vt:lpstr>
      <vt:lpstr>Презентация PowerPoint</vt:lpstr>
      <vt:lpstr>Презентация PowerPoint</vt:lpstr>
      <vt:lpstr>Поселения и жилища </vt:lpstr>
      <vt:lpstr>Жилища</vt:lpstr>
      <vt:lpstr>Песни и танцы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одежда хантов и манси</dc:title>
  <dc:creator> </dc:creator>
  <cp:lastModifiedBy>Админ</cp:lastModifiedBy>
  <cp:revision>32</cp:revision>
  <dcterms:created xsi:type="dcterms:W3CDTF">2011-10-07T12:55:57Z</dcterms:created>
  <dcterms:modified xsi:type="dcterms:W3CDTF">2020-03-09T10:10:01Z</dcterms:modified>
</cp:coreProperties>
</file>