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3D9B1-78C9-4A37-B3EC-7C534E5AE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6552-8A73-4598-9BA2-8CBA719C8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C097D9-0206-4B53-AA89-04768D784492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4B3E88-9CF3-470B-AB1E-043DA379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857232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Классный час по теме: </a:t>
            </a:r>
          </a:p>
          <a:p>
            <a:pPr algn="ctr"/>
            <a:r>
              <a:rPr lang="ru-RU" sz="5400" b="1" dirty="0" smtClean="0"/>
              <a:t>«В единстве наша сила»</a:t>
            </a:r>
            <a:endParaRPr lang="ru-RU" sz="5400" b="1" dirty="0"/>
          </a:p>
        </p:txBody>
      </p:sp>
      <p:pic>
        <p:nvPicPr>
          <p:cNvPr id="5" name="Рисунок 4" descr="x_a4f3a61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643314"/>
            <a:ext cx="2760957" cy="25369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785926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ТОЛЕРАНТНОСТЬ – способность к признанию или практическое признание и уважение убеждений и действий других людей.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5" name="Рисунок 4" descr="0009-007-Pervyj-etap-konkur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85794"/>
            <a:ext cx="3544186" cy="48814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Рисунок 1" descr="http://rudocs.exdat.com/pars_docs/tw_refs/260/259336/259336_html_m3f4f0f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8219104" cy="464347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214290"/>
            <a:ext cx="778671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Выводы: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Национальность определяется не местом рождения, а национальностью родителей.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Каждая нация уникальна в своем роде и имеет право на самоопределение.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Своей национальной принадлежностью нужно гордиться.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Национальные вопросы должны решаться законным путем с помощью переговоров.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Шовинизм и фашизм ― формы национализма ― ни разу не привели к улучшению жизни граждан, а почти всегда приводили к конфликтам;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Компромисс – самый эффективный способ решения национальных проблем.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Каждый человек в отдельности, который является националистом, несет ответственность за разгоревшуюся вражду.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000" dirty="0" smtClean="0"/>
              <a:t>4 ноября Россия празднует День народного единства. Этот </a:t>
            </a:r>
            <a:br>
              <a:rPr lang="ru-RU" sz="2000" dirty="0" smtClean="0"/>
            </a:br>
            <a:r>
              <a:rPr lang="ru-RU" sz="2000" dirty="0" smtClean="0"/>
              <a:t>праздник был введён 5 лет назад, он стал альтернативой Дню Октябрьской революции, который отмечался 7 ноября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557338"/>
            <a:ext cx="3616325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hlink"/>
                </a:solidFill>
              </a:rPr>
              <a:t>День народного единства напоминает нам об освобождении в 1612 году Москвы от польских интервентов.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hlink"/>
                </a:solidFill>
              </a:rPr>
              <a:t>Именно эти события положили конец смутному времени в России.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hlink"/>
                </a:solidFill>
              </a:rPr>
              <a:t>Сразу после введения этот праздник стал официальным выходным днём.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solidFill>
                <a:schemeClr val="hlink"/>
              </a:solidFill>
            </a:endParaRPr>
          </a:p>
        </p:txBody>
      </p:sp>
      <p:pic>
        <p:nvPicPr>
          <p:cNvPr id="4100" name="Picture 7" descr="Слава Октябрьской революции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3225" y="1598613"/>
            <a:ext cx="3255963" cy="44973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>Напомним. День народного единства был установлен в середине 17 века в память об освобождении Москвы  в 1612 году от польских интервентов ополчением Минина и Пожарского.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5245100" cy="44973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v1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51911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>В начале 17 столетия Русь заполонила «волна самозванцев и воровских людей». В этот период польского нашествия (1605 - 1612) Русскую Церковь возглавлял великий исповедник православия – священномученик Ермоген, Патриарх Московский и всея Руси.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chemeClr val="tx2"/>
                </a:solidFill>
              </a:rPr>
              <a:t>Он был почитателем Казанской иконы Пресвятой Богородицы,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chemeClr val="tx2"/>
                </a:solidFill>
              </a:rPr>
              <a:t>Явившейся в июле 1579 г.в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chemeClr val="tx2"/>
                </a:solidFill>
              </a:rPr>
              <a:t>Казани после гигантского пожара, автором «сказания» о ней и службы ей.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chemeClr val="tx2"/>
              </a:solidFill>
            </a:endParaRPr>
          </a:p>
        </p:txBody>
      </p:sp>
      <p:pic>
        <p:nvPicPr>
          <p:cNvPr id="6148" name="Picture 7" descr="икона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844675"/>
            <a:ext cx="3314700" cy="40322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240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>Когда Москва была занята поляками , а по стране ширились усобицы и нестроения, Патриарх Ермоген, находясь под стражей, сумел тайно отправить в Нижний Новгород воззвание: «Пишите в Казань Метрополиту Ефрему, пусть пошлёт в полки к боярам и к  казацкому  войску учительную грамоту, чтобы они стояли за веру, унимали грабёж ,сохраняли братство, и как обещались положить души свои за дом Пречистой  и за чудотворцев, и за веру, так бы и совершили. Да и во все города пишите… везде говорите моим именем»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636838"/>
            <a:ext cx="5162550" cy="38195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дв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636838"/>
            <a:ext cx="48244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>4 ноября в этот день в 1612 году бойцы народного ополчения взяли Китай-город. Князь Дмитрий Пожарский</a:t>
            </a:r>
            <a:br>
              <a:rPr lang="ru-RU" sz="1800" smtClean="0"/>
            </a:br>
            <a:r>
              <a:rPr lang="ru-RU" sz="1800" smtClean="0"/>
              <a:t>вступил в Китай-город с Казанскою иконою Божьей Матери и поклялся построить храм в память этой победы.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Казанский собор был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построен в 20-х годах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на средства князя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Дмитрия Пожарского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в благодарность за помощь и заступничество в борьбе с польско-литовскими захватчиками.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В 1649г указом царя Алексея Михайловича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день 5 ноября (н.с.) был 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объявлен праздником,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Который праздновался до</a:t>
            </a:r>
          </a:p>
          <a:p>
            <a:pPr eaLnBrk="1" hangingPunct="1"/>
            <a:r>
              <a:rPr lang="ru-RU" sz="1800" smtClean="0">
                <a:solidFill>
                  <a:schemeClr val="tx2"/>
                </a:solidFill>
              </a:rPr>
              <a:t>1917г.</a:t>
            </a:r>
          </a:p>
        </p:txBody>
      </p:sp>
      <p:pic>
        <p:nvPicPr>
          <p:cNvPr id="8196" name="Picture 6" descr="каз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525" y="2436813"/>
            <a:ext cx="3616325" cy="28209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>Подвиг российского народа был увековечен в 1818 году указом императора Александра 1. На Красной площади в</a:t>
            </a:r>
            <a:br>
              <a:rPr lang="ru-RU" sz="1800" smtClean="0"/>
            </a:br>
            <a:r>
              <a:rPr lang="ru-RU" sz="1800" smtClean="0"/>
              <a:t>Москве установили памятник « гражданину Минину и князю Пожарскому ».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красная п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63373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>Поначалу трудно поверить, что через 200 лет в 1812 году </a:t>
            </a:r>
            <a:br>
              <a:rPr lang="ru-RU" sz="2000" smtClean="0"/>
            </a:br>
            <a:r>
              <a:rPr lang="ru-RU" sz="2000" smtClean="0"/>
              <a:t>единство народа вновь было подтверждено своей мощью,</a:t>
            </a:r>
            <a:br>
              <a:rPr lang="ru-RU" sz="2000" smtClean="0"/>
            </a:br>
            <a:r>
              <a:rPr lang="ru-RU" sz="2000" smtClean="0"/>
              <a:t>когда остатки Великой Армии Наполеона покидали Россию.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Горящая Москва</a:t>
            </a: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Зима. 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Отступление французов</a:t>
            </a:r>
          </a:p>
        </p:txBody>
      </p:sp>
      <p:pic>
        <p:nvPicPr>
          <p:cNvPr id="10244" name="Picture 6" descr="отступление францу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76700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250px-Fire_of_Moscow_181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412875"/>
            <a:ext cx="3175000" cy="2260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886" y="571480"/>
            <a:ext cx="7358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“</a:t>
            </a:r>
            <a:r>
              <a:rPr lang="ru-RU" sz="2000" b="1" i="1" dirty="0"/>
              <a:t>В многонациональных и </a:t>
            </a:r>
            <a:r>
              <a:rPr lang="ru-RU" sz="2000" b="1" i="1" dirty="0" err="1"/>
              <a:t>двунациональных</a:t>
            </a:r>
            <a:r>
              <a:rPr lang="ru-RU" sz="2000" b="1" i="1" dirty="0"/>
              <a:t> странах существует сложная проблема межнациональных отношений”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		</a:t>
            </a:r>
            <a:r>
              <a:rPr lang="ru-RU" sz="2000" b="1" i="1" dirty="0" smtClean="0"/>
              <a:t>В.П</a:t>
            </a:r>
            <a:r>
              <a:rPr lang="ru-RU" sz="2000" b="1" i="1" dirty="0"/>
              <a:t>. </a:t>
            </a:r>
            <a:r>
              <a:rPr lang="ru-RU" sz="2000" b="1" i="1" dirty="0" err="1"/>
              <a:t>Максаковский</a:t>
            </a:r>
            <a:r>
              <a:rPr lang="ru-RU" sz="2000" b="1" i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“</a:t>
            </a:r>
            <a:r>
              <a:rPr lang="ru-RU" sz="2000" b="1" i="1" dirty="0"/>
              <a:t>Человек, ненавидящий другой народ, не любит и свой собственный”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		</a:t>
            </a:r>
            <a:r>
              <a:rPr lang="ru-RU" sz="2000" b="1" i="1" dirty="0" smtClean="0"/>
              <a:t>Н.А</a:t>
            </a:r>
            <a:r>
              <a:rPr lang="ru-RU" sz="2000" b="1" i="1" dirty="0"/>
              <a:t>. Добролюбов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И снова потрясение повергло всю страну в хаос и смуту. В 1917 году грянула Великая Октябрьская социалистическая революция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598613"/>
            <a:ext cx="3887788" cy="44973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Ленин призывает к вооста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628775"/>
            <a:ext cx="36591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>По иронии судьбы день празднования завоеваний Великой </a:t>
            </a:r>
            <a:br>
              <a:rPr lang="ru-RU" sz="2000" smtClean="0"/>
            </a:br>
            <a:r>
              <a:rPr lang="ru-RU" sz="2000" smtClean="0"/>
              <a:t>Октябрьской социалистической революции был обозначен</a:t>
            </a:r>
            <a:br>
              <a:rPr lang="ru-RU" sz="2000" smtClean="0"/>
            </a:br>
            <a:r>
              <a:rPr lang="ru-RU" sz="2000" smtClean="0"/>
              <a:t>ноябрём месяцем 7 числа, близкого к 5.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Красная площадь</a:t>
            </a:r>
          </a:p>
          <a:p>
            <a:pPr eaLnBrk="1" hangingPunct="1"/>
            <a:r>
              <a:rPr lang="ru-RU" sz="2000" smtClean="0">
                <a:solidFill>
                  <a:schemeClr val="tx2"/>
                </a:solidFill>
              </a:rPr>
              <a:t>1968г.</a:t>
            </a:r>
          </a:p>
          <a:p>
            <a:pPr eaLnBrk="1" hangingPunct="1"/>
            <a:endParaRPr lang="ru-RU" sz="2000" smtClean="0">
              <a:solidFill>
                <a:schemeClr val="tx2"/>
              </a:solidFill>
            </a:endParaRPr>
          </a:p>
        </p:txBody>
      </p:sp>
      <p:pic>
        <p:nvPicPr>
          <p:cNvPr id="12292" name="Picture 5" descr="Кр площ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700213"/>
            <a:ext cx="31908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1800" smtClean="0"/>
              <a:t>День народного единства фактически пришёл на смену Дню примирения и согласия, который с 1996 года отмечался 7 ноября. С 2005 года 7 ноября считается днём проведения военного парада на Красной площади в ознаменование 24 годовщины Великой Октябрьской социалистической революции 1917года.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598613"/>
            <a:ext cx="5759450" cy="44973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1941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5524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42918"/>
            <a:ext cx="4214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НАЦИЯ</a:t>
            </a:r>
            <a:r>
              <a:rPr lang="ru-RU" sz="2400" b="1" i="1" dirty="0"/>
              <a:t> </a:t>
            </a:r>
            <a:r>
              <a:rPr lang="ru-RU" sz="2400" b="1" dirty="0"/>
              <a:t>(от лат. </a:t>
            </a:r>
            <a:r>
              <a:rPr lang="ru-RU" sz="2400" b="1" dirty="0" err="1"/>
              <a:t>natio</a:t>
            </a:r>
            <a:r>
              <a:rPr lang="ru-RU" sz="2400" b="1" dirty="0"/>
              <a:t> — племя, народ)― историческая общность людей, складывающаяся в процессе формирования общности их территории, экономических связей, литературного языка, этнических особенностей культуры и характера.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 descr="4f21888231e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502" y="785794"/>
            <a:ext cx="3259150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85794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НАЦИОНАЛЬНОСТЬ – принадлежность к той или иной нации – не определяется местом рождения.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2197407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857364"/>
            <a:ext cx="4495751" cy="40012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4429132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НАЦИОНАЛИЗМ </a:t>
            </a:r>
            <a:r>
              <a:rPr lang="ru-RU" sz="2400" b="1" i="1" dirty="0"/>
              <a:t>– </a:t>
            </a:r>
            <a:r>
              <a:rPr lang="ru-RU" sz="2400" b="1" dirty="0"/>
              <a:t>идеология и политика, исходящая из идей национального превосходства и противопоставления своей нации другим.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933914fc87dc3b9b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85728"/>
            <a:ext cx="514353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357166"/>
            <a:ext cx="750099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ПАТРИОТИЗМ (от греч.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patriotes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соотечественник,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patris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— родина) – любовь к Родине; привязанность к месту своего рождения, месту жительства.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ПАТРИОТИЗМ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преданность и любовь своему отечеству, своему народу.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a338a0a1b8239fd56e37b20304b4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496"/>
            <a:ext cx="4561688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357298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ШОВИНИЗМ – крайний национализм, проповедующий национальную и расовую исключительность и разжигающий национальную вражду и ненависть. </a:t>
            </a:r>
          </a:p>
          <a:p>
            <a:endParaRPr lang="ru-RU" dirty="0"/>
          </a:p>
        </p:txBody>
      </p:sp>
      <p:pic>
        <p:nvPicPr>
          <p:cNvPr id="6" name="Рисунок 5" descr="1330168279_imagesvf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857496"/>
            <a:ext cx="4094690" cy="3067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857232"/>
          <a:ext cx="6686167" cy="5255015"/>
        </p:xfrm>
        <a:graphic>
          <a:graphicData uri="http://schemas.openxmlformats.org/drawingml/2006/table">
            <a:tbl>
              <a:tblPr/>
              <a:tblGrid>
                <a:gridCol w="1428760"/>
                <a:gridCol w="5257407"/>
              </a:tblGrid>
              <a:tr h="514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Перевод на русский язык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Готовность и способность без протеста воспринимать личность или вещь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французский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Уважение свободы другого, его образа мысли, поведения, политических и религиозных взглядов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китайский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Проявление великодушия в отношении других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арабский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Прощение, снисхождение, мягкость, сострадание, благосклонность, терпение, расположенность к другим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персидский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Терпение, терпимость, выносливость, готовность к примирению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30" marR="61930" marT="61930" marB="6193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285728"/>
            <a:ext cx="728667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Перевод слова “толерантность” с разных языков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4438667" cy="63109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</TotalTime>
  <Words>471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4 ноября Россия празднует День народного единства. Этот  праздник был введён 5 лет назад, он стал альтернативой Дню Октябрьской революции, который отмечался 7 ноября</vt:lpstr>
      <vt:lpstr>Напомним. День народного единства был установлен в середине 17 века в память об освобождении Москвы  в 1612 году от польских интервентов ополчением Минина и Пожарского.</vt:lpstr>
      <vt:lpstr>В начале 17 столетия Русь заполонила «волна самозванцев и воровских людей». В этот период польского нашествия (1605 - 1612) Русскую Церковь возглавлял великий исповедник православия – священномученик Ермоген, Патриарх Московский и всея Руси.</vt:lpstr>
      <vt:lpstr>Когда Москва была занята поляками , а по стране ширились усобицы и нестроения, Патриарх Ермоген, находясь под стражей, сумел тайно отправить в Нижний Новгород воззвание: «Пишите в Казань Метрополиту Ефрему, пусть пошлёт в полки к боярам и к  казацкому  войску учительную грамоту, чтобы они стояли за веру, унимали грабёж ,сохраняли братство, и как обещались положить души свои за дом Пречистой  и за чудотворцев, и за веру, так бы и совершили. Да и во все города пишите… везде говорите моим именем»</vt:lpstr>
      <vt:lpstr>4 ноября в этот день в 1612 году бойцы народного ополчения взяли Китай-город. Князь Дмитрий Пожарский вступил в Китай-город с Казанскою иконою Божьей Матери и поклялся построить храм в память этой победы.</vt:lpstr>
      <vt:lpstr>Подвиг российского народа был увековечен в 1818 году указом императора Александра 1. На Красной площади в Москве установили памятник « гражданину Минину и князю Пожарскому ».</vt:lpstr>
      <vt:lpstr>Поначалу трудно поверить, что через 200 лет в 1812 году  единство народа вновь было подтверждено своей мощью, когда остатки Великой Армии Наполеона покидали Россию.</vt:lpstr>
      <vt:lpstr>И снова потрясение повергло всю страну в хаос и смуту. В 1917 году грянула Великая Октябрьская социалистическая революция</vt:lpstr>
      <vt:lpstr>По иронии судьбы день празднования завоеваний Великой  Октябрьской социалистической революции был обозначен ноябрём месяцем 7 числа, близкого к 5.</vt:lpstr>
      <vt:lpstr>День народного единства фактически пришёл на смену Дню примирения и согласия, который с 1996 года отмечался 7 ноября. С 2005 года 7 ноября считается днём проведения военного парада на Красной площади в ознаменование 24 годовщины Великой Октябрьской социалистической революции 1917года.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Oksana</cp:lastModifiedBy>
  <cp:revision>5</cp:revision>
  <dcterms:created xsi:type="dcterms:W3CDTF">2014-05-23T18:41:00Z</dcterms:created>
  <dcterms:modified xsi:type="dcterms:W3CDTF">2015-10-29T16:13:16Z</dcterms:modified>
</cp:coreProperties>
</file>