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42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3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23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0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9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153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44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63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712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44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00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B0370-6421-4CDA-B2B9-49A641F15BDF}" type="datetimeFigureOut">
              <a:rPr lang="ru-RU" smtClean="0"/>
              <a:t>08.03.2020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7FA6F-6E19-44F6-ABD4-9ECED9A1B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73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4618" y="2064328"/>
            <a:ext cx="7107382" cy="2244437"/>
          </a:xfrm>
        </p:spPr>
        <p:txBody>
          <a:bodyPr>
            <a:noAutofit/>
          </a:bodyPr>
          <a:lstStyle/>
          <a:p>
            <a:r>
              <a:rPr lang="ru-RU" sz="8000" b="1" dirty="0"/>
              <a:t>Я – то, что я ем!</a:t>
            </a:r>
          </a:p>
        </p:txBody>
      </p:sp>
    </p:spTree>
    <p:extLst>
      <p:ext uri="{BB962C8B-B14F-4D97-AF65-F5344CB8AC3E}">
        <p14:creationId xmlns:p14="http://schemas.microsoft.com/office/powerpoint/2010/main" val="3078903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180109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Более и менее рекомендуемые продукты питания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64911"/>
              </p:ext>
            </p:extLst>
          </p:nvPr>
        </p:nvGraphicFramePr>
        <p:xfrm>
          <a:off x="193963" y="869294"/>
          <a:ext cx="11817926" cy="583630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908963">
                  <a:extLst>
                    <a:ext uri="{9D8B030D-6E8A-4147-A177-3AD203B41FA5}">
                      <a16:colId xmlns:a16="http://schemas.microsoft.com/office/drawing/2014/main" val="2045759004"/>
                    </a:ext>
                  </a:extLst>
                </a:gridCol>
                <a:gridCol w="5908963">
                  <a:extLst>
                    <a:ext uri="{9D8B030D-6E8A-4147-A177-3AD203B41FA5}">
                      <a16:colId xmlns:a16="http://schemas.microsoft.com/office/drawing/2014/main" val="4294847336"/>
                    </a:ext>
                  </a:extLst>
                </a:gridCol>
              </a:tblGrid>
              <a:tr h="1260150">
                <a:tc>
                  <a:txBody>
                    <a:bodyPr/>
                    <a:lstStyle/>
                    <a:p>
                      <a:r>
                        <a:rPr lang="ru-RU" dirty="0"/>
                        <a:t>Полезные продукты необходимо включать в рацион каждый день: они богаты аминокислотами, витаминами, микро- и макроэлементами, жирными кислотами, клетчаткой.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Но употребляя в пищу полезные продукты, нельзя забывать и об исключении из рациона продуктов «вредных» ― тех, которые вызывают накопление в организме жиров и нарушение обмена веществ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225281"/>
                  </a:ext>
                </a:extLst>
              </a:tr>
              <a:tr h="457615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ru-RU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/>
                        <a:t>Свежие ягоды, фрукты и овощи (витамин С, клетчатка).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/>
                        <a:t>Крупы и приготовленные из них каши (витамины В, Е, магний, калий).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/>
                        <a:t>Сухофрукты и орехи (витамины, жирные кислоты, белок).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/>
                        <a:t> Мясо птицы (белок, аминокислоты, витамины А, В, Е).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/>
                        <a:t>Рыба и морепродукты (белок, кальций, фосфор).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/>
                        <a:t>Молочные продукты: сметана, творог, йогурт (кальций, белок, аминокислоты, витамины D, A, B12, углеводы).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/>
                        <a:t>Зеленый чай (витамины, минералы, полифенолы).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/>
                        <a:t>Растительные масла, полученные методом холодного отжима (витамины А, D, E).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/>
                        <a:t>Мед (витамины, микроэлементы, глюкоза, фруктоза, фитонциды, быстрые углеводы).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/>
                        <a:t> Зерновой хлеб (клетчатка, ферменты, аминокислоты).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endParaRPr lang="ru-RU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/>
                        <a:t>Чипсы, попкорн, сухарики, соленые орешки.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/>
                        <a:t>Алкогольные напитки.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/>
                        <a:t>Любые полуфабрикаты и концентраты: сухое картофельное пюре, лапша быстрого приготовления и т.д.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/>
                        <a:t>Сдобная выпечка, особенно с высоким содержанием сахара.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/>
                        <a:t>Жареные блюда.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/>
                        <a:t>Готовые фабричные соусы, включая майонез.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/>
                        <a:t>Копчености, колбасы.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/>
                        <a:t> Сладости.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 err="1"/>
                        <a:t>Фастфуд</a:t>
                      </a:r>
                      <a:r>
                        <a:rPr lang="ru-RU" dirty="0"/>
                        <a:t>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/>
                        <a:t>Соки (кроме свежевыжатых), газированные напитки.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998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71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6" y="1080221"/>
            <a:ext cx="10293939" cy="5653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799" y="207818"/>
            <a:ext cx="8423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Пирамида здорового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4183721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5433" y="207818"/>
            <a:ext cx="8049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Здоровое питание: мифы и правда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" y="1070605"/>
            <a:ext cx="5509861" cy="52676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45" y="1070605"/>
            <a:ext cx="5934581" cy="52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06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9" y="415634"/>
            <a:ext cx="5702011" cy="6082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91" y="415634"/>
            <a:ext cx="5694217" cy="608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56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1" y="318477"/>
            <a:ext cx="5894243" cy="6175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91" y="318477"/>
            <a:ext cx="5777345" cy="617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00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41818" y="210026"/>
            <a:ext cx="3657599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Если хочешь быть здоровым,</a:t>
            </a:r>
          </a:p>
          <a:p>
            <a:pPr algn="ctr"/>
            <a:r>
              <a:rPr lang="ru-RU" sz="2400" dirty="0"/>
              <a:t>Не хандрить и не болеть,</a:t>
            </a:r>
          </a:p>
          <a:p>
            <a:pPr algn="ctr"/>
            <a:r>
              <a:rPr lang="ru-RU" sz="2400" dirty="0"/>
              <a:t>Все проблемы эти в жизни,</a:t>
            </a:r>
          </a:p>
          <a:p>
            <a:pPr algn="ctr"/>
            <a:r>
              <a:rPr lang="ru-RU" sz="2400" dirty="0"/>
              <a:t>Можно с честью одолеть!</a:t>
            </a:r>
          </a:p>
          <a:p>
            <a:pPr algn="ctr"/>
            <a:r>
              <a:rPr lang="ru-RU" sz="2400" dirty="0"/>
              <a:t>Вкусной, правильной </a:t>
            </a:r>
            <a:r>
              <a:rPr lang="ru-RU" sz="2400" dirty="0" err="1"/>
              <a:t>едою</a:t>
            </a:r>
            <a:r>
              <a:rPr lang="ru-RU" sz="2400" dirty="0"/>
              <a:t>,</a:t>
            </a:r>
          </a:p>
          <a:p>
            <a:pPr algn="ctr"/>
            <a:r>
              <a:rPr lang="ru-RU" sz="2400" dirty="0"/>
              <a:t>Что энергию несет,</a:t>
            </a:r>
          </a:p>
          <a:p>
            <a:pPr algn="ctr"/>
            <a:r>
              <a:rPr lang="ru-RU" sz="2400" dirty="0"/>
              <a:t>Она дарит нам здоровье,</a:t>
            </a:r>
          </a:p>
          <a:p>
            <a:pPr algn="ctr"/>
            <a:r>
              <a:rPr lang="ru-RU" sz="2400" dirty="0"/>
              <a:t>Силу, бодрость придает!</a:t>
            </a:r>
          </a:p>
          <a:p>
            <a:pPr algn="ctr"/>
            <a:r>
              <a:rPr lang="ru-RU" sz="2400" dirty="0"/>
              <a:t>Так давайте впредь ребята,</a:t>
            </a:r>
          </a:p>
          <a:p>
            <a:pPr algn="ctr"/>
            <a:r>
              <a:rPr lang="ru-RU" sz="2400" dirty="0"/>
              <a:t>С такой </a:t>
            </a:r>
            <a:r>
              <a:rPr lang="ru-RU" sz="2400" dirty="0" err="1"/>
              <a:t>пищею</a:t>
            </a:r>
            <a:r>
              <a:rPr lang="ru-RU" sz="2400" dirty="0"/>
              <a:t> дружить,</a:t>
            </a:r>
          </a:p>
          <a:p>
            <a:pPr algn="ctr"/>
            <a:r>
              <a:rPr lang="ru-RU" sz="2400" dirty="0"/>
              <a:t>И тогда проблемы в жизни,</a:t>
            </a:r>
          </a:p>
          <a:p>
            <a:pPr algn="ctr"/>
            <a:r>
              <a:rPr lang="ru-RU" sz="2400" dirty="0"/>
              <a:t>Будет проще пережить! </a:t>
            </a: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559637" y="6386945"/>
            <a:ext cx="192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 © Игорь Загоруй</a:t>
            </a:r>
          </a:p>
        </p:txBody>
      </p:sp>
    </p:spTree>
    <p:extLst>
      <p:ext uri="{BB962C8B-B14F-4D97-AF65-F5344CB8AC3E}">
        <p14:creationId xmlns:p14="http://schemas.microsoft.com/office/powerpoint/2010/main" val="372245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3490" y="2840182"/>
            <a:ext cx="7869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080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071" y="226579"/>
            <a:ext cx="10515600" cy="1325563"/>
          </a:xfrm>
        </p:spPr>
        <p:txBody>
          <a:bodyPr/>
          <a:lstStyle/>
          <a:p>
            <a:r>
              <a:rPr lang="ru-RU" b="1" dirty="0"/>
              <a:t>Содержание:</a:t>
            </a:r>
            <a:br>
              <a:rPr lang="ru-RU" b="1" dirty="0"/>
            </a:br>
            <a:r>
              <a:rPr lang="ru-RU" dirty="0"/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0252" y="997961"/>
            <a:ext cx="788323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Что такое здоровое питание.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Роль питания в жизнедеятельности человека.</a:t>
            </a:r>
          </a:p>
          <a:p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Принципы здорового питания.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Основные пищевые компоненты.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Результат неправильного питания.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 Более и менее рекомендуемые продукты питания.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Пирамида здорового питания.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Здоровое питание: мифы и правда.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57088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6835" y="266672"/>
            <a:ext cx="759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/>
              <a:t>Что же такое здоровое питание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1" y="1219200"/>
            <a:ext cx="455814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</a:rPr>
              <a:t>Здоровое питание</a:t>
            </a:r>
          </a:p>
          <a:p>
            <a:r>
              <a:rPr lang="ru-RU" sz="2400" b="1" dirty="0"/>
              <a:t> </a:t>
            </a:r>
            <a:r>
              <a:rPr lang="ru-RU" sz="2400" dirty="0"/>
              <a:t>— это элемент правильного образа жизни. Это питание, обеспечивающее рост, нормальное развитие и жизнедеятельность человека, способствующее укреплению его здоровья и профилактике заболеваний. Незаменимые вещества не образуются в организме и поступление их с пищей обязательно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38" y="1219200"/>
            <a:ext cx="5671969" cy="47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9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089" y="112815"/>
            <a:ext cx="7864434" cy="9005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/>
              <a:t>Роль питания в жизнедеятельности человека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4559" y="1193469"/>
            <a:ext cx="70014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/>
              <a:t>Питание – это важнейшая физиологическая потребность человека </a:t>
            </a:r>
          </a:p>
          <a:p>
            <a:r>
              <a:rPr lang="ru-RU" sz="2000" dirty="0"/>
              <a:t>(как дыхание, терморегуляция, размножение). Оно необходимо для:</a:t>
            </a:r>
          </a:p>
          <a:p>
            <a:endParaRPr lang="ru-RU" sz="2000" dirty="0"/>
          </a:p>
          <a:p>
            <a:r>
              <a:rPr lang="ru-RU" sz="2000" b="1" dirty="0"/>
              <a:t>1)</a:t>
            </a:r>
            <a:r>
              <a:rPr lang="ru-RU" sz="2000" dirty="0"/>
              <a:t> пластической функции - построения и обновления клеток тканей организма;</a:t>
            </a:r>
          </a:p>
          <a:p>
            <a:endParaRPr lang="ru-RU" sz="2000" dirty="0"/>
          </a:p>
          <a:p>
            <a:r>
              <a:rPr lang="ru-RU" sz="2000" b="1" dirty="0"/>
              <a:t>2)</a:t>
            </a:r>
            <a:r>
              <a:rPr lang="ru-RU" sz="2000" dirty="0"/>
              <a:t> поступления энергии, обеспечивающей жизнедеятельность организма и труда;</a:t>
            </a:r>
          </a:p>
          <a:p>
            <a:endParaRPr lang="ru-RU" sz="2000" dirty="0"/>
          </a:p>
          <a:p>
            <a:r>
              <a:rPr lang="ru-RU" sz="2000" b="1" dirty="0"/>
              <a:t>3) </a:t>
            </a:r>
            <a:r>
              <a:rPr lang="ru-RU" sz="2000" dirty="0"/>
              <a:t>поступления веществ, необходимых для создания гормонов, ферментов и других биологически активных веществ, регулирующих обменные процессы и жизнедеятельность организма в соответствии с возрастом, полом и ритмом жизни.</a:t>
            </a:r>
          </a:p>
        </p:txBody>
      </p:sp>
    </p:spTree>
    <p:extLst>
      <p:ext uri="{BB962C8B-B14F-4D97-AF65-F5344CB8AC3E}">
        <p14:creationId xmlns:p14="http://schemas.microsoft.com/office/powerpoint/2010/main" val="4222185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7782" y="193963"/>
            <a:ext cx="745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/>
              <a:t>Принципы здорового питания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7526" y="1052945"/>
            <a:ext cx="97674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/>
              <a:t>Питание обязано быть достаточно разнообразным. Его основу должны непременно составлять растительные компоненты и продукты. </a:t>
            </a:r>
          </a:p>
          <a:p>
            <a:pPr marL="342900" indent="-342900">
              <a:buFont typeface="+mj-lt"/>
              <a:buAutoNum type="arabicPeriod"/>
            </a:pP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Ежедневно желательно употреблять минимум 400 г фруктов с разными овощами, причём приоритет следует отдавать, по рекомендации ВОЗ, тем продуктам, которые выращены в регионе проживания индивидуума. </a:t>
            </a:r>
          </a:p>
          <a:p>
            <a:pPr marL="342900" indent="-342900">
              <a:buFont typeface="+mj-lt"/>
              <a:buAutoNum type="arabicPeriod"/>
            </a:pP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Важно правильно готовить пищу. Приоритет следует отдавать варке, выпечке.</a:t>
            </a:r>
          </a:p>
          <a:p>
            <a:pPr marL="342900" indent="-342900">
              <a:buFont typeface="+mj-lt"/>
              <a:buAutoNum type="arabicPeriod"/>
            </a:pP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Максимально ограничьте употребление рафинированных продуктов: сахара, растительного масла, белой пшеничной муки, очищенного белого риса. В них нет клетчатки, которая очень важна для работы пищеварительного тракта, а также для питания полезных бактерий, живущих в кишечнике.</a:t>
            </a:r>
          </a:p>
          <a:p>
            <a:pPr marL="342900" indent="-342900">
              <a:buFont typeface="+mj-lt"/>
              <a:buAutoNum type="arabicPeriod"/>
            </a:pP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Используйте для готовки натуральные и свежие продукты. Любой полуфабрикат или товар длительного хранения с консервантами, усилителями вкуса и красителями увеличивает нагрузку на организм, препятствует выведению токсинов, замедляет обмен веществ.</a:t>
            </a:r>
          </a:p>
        </p:txBody>
      </p:sp>
    </p:spTree>
    <p:extLst>
      <p:ext uri="{BB962C8B-B14F-4D97-AF65-F5344CB8AC3E}">
        <p14:creationId xmlns:p14="http://schemas.microsoft.com/office/powerpoint/2010/main" val="1057941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4763" y="180109"/>
            <a:ext cx="665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Основные пищевые компоненты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6072" y="76488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u="sng" dirty="0">
                <a:solidFill>
                  <a:srgbClr val="FF0000"/>
                </a:solidFill>
              </a:rPr>
              <a:t>Белки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017" y="1349659"/>
            <a:ext cx="11173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     – это незаменимая часть нашей пищи. Они идут на построение новых клеток и замену износившихся, активно участвуют в обмене веществ, непрерывно происходящем в нашем организме.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7" y="2436230"/>
            <a:ext cx="4785359" cy="3190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0308" y="2365322"/>
            <a:ext cx="202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Функции: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1927" y="2950097"/>
            <a:ext cx="57357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он участвует в ферментативных процессах;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 детском возрасте способствует росту скелета;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поддерживает организм женщины во время беременности;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благоприятно сказывается на мышечных тканях после </a:t>
            </a:r>
            <a:r>
              <a:rPr lang="ru-RU" sz="2000" dirty="0" err="1"/>
              <a:t>травмирования</a:t>
            </a:r>
            <a:r>
              <a:rPr lang="ru-RU" sz="20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увеличивает иммунную сопротивляемость организма инфекционным заболеваниям;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наряду с углеводами повышает энергетические функции человека;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увеличивает рост мышц.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299960"/>
              </p:ext>
            </p:extLst>
          </p:nvPr>
        </p:nvGraphicFramePr>
        <p:xfrm>
          <a:off x="5306290" y="2397550"/>
          <a:ext cx="6317673" cy="4030422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6317673">
                  <a:extLst>
                    <a:ext uri="{9D8B030D-6E8A-4147-A177-3AD203B41FA5}">
                      <a16:colId xmlns:a16="http://schemas.microsoft.com/office/drawing/2014/main" val="2413334975"/>
                    </a:ext>
                  </a:extLst>
                </a:gridCol>
              </a:tblGrid>
              <a:tr h="40304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84144685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3516" y="5834193"/>
            <a:ext cx="5382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Белковая норма в сутки – 35-40 г (из расчета 0,8-2,5 г на каждый килограмм веса).</a:t>
            </a:r>
          </a:p>
        </p:txBody>
      </p:sp>
    </p:spTree>
    <p:extLst>
      <p:ext uri="{BB962C8B-B14F-4D97-AF65-F5344CB8AC3E}">
        <p14:creationId xmlns:p14="http://schemas.microsoft.com/office/powerpoint/2010/main" val="3622439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3564" y="221673"/>
            <a:ext cx="153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u="sng" dirty="0">
                <a:solidFill>
                  <a:srgbClr val="FF0000"/>
                </a:solidFill>
              </a:rPr>
              <a:t>Жиры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364" y="806448"/>
            <a:ext cx="11845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  - наиболее мощный источник энергии. Жировые отложения защищают организм от потери тепла и ушибов. Депонированный жир является основным источником энергии при острых заболеваниях, когда аппетит снижается и усвоение пищи ограничивается.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456" y="1995054"/>
            <a:ext cx="67056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Функции: 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служат кладезем незаменимых жирных кислот;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помогают усваиваться жирорастворимым витаминам;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нормализуют рост мышечной ткани, способствуют физическому развитию;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влияют на эластичность сосудов;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нормализуют состояние луковиц волос, ногтевых пластин;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синтезируют гормоны.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027771"/>
              </p:ext>
            </p:extLst>
          </p:nvPr>
        </p:nvGraphicFramePr>
        <p:xfrm>
          <a:off x="346364" y="1995054"/>
          <a:ext cx="6788728" cy="3449782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788728">
                  <a:extLst>
                    <a:ext uri="{9D8B030D-6E8A-4147-A177-3AD203B41FA5}">
                      <a16:colId xmlns:a16="http://schemas.microsoft.com/office/drawing/2014/main" val="3081656185"/>
                    </a:ext>
                  </a:extLst>
                </a:gridCol>
              </a:tblGrid>
              <a:tr h="34497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4481403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56" y="1995054"/>
            <a:ext cx="4683487" cy="3123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6292" y="5617779"/>
            <a:ext cx="763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Нормы потребления жира для человека, довольного своей фигурой, — ­0,8-1 г на 1 кг массы тела в день.</a:t>
            </a:r>
          </a:p>
        </p:txBody>
      </p:sp>
    </p:spTree>
    <p:extLst>
      <p:ext uri="{BB962C8B-B14F-4D97-AF65-F5344CB8AC3E}">
        <p14:creationId xmlns:p14="http://schemas.microsoft.com/office/powerpoint/2010/main" val="130203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" y="152400"/>
            <a:ext cx="2369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u="sng" dirty="0">
                <a:solidFill>
                  <a:srgbClr val="FF0000"/>
                </a:solidFill>
              </a:rPr>
              <a:t>Углеводы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98495"/>
            <a:ext cx="12081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   - служат для организма основным источником энергии, помогают работать нашим мышцам. Они необходимы для нормального обмена белков и жиров.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691" y="4419889"/>
            <a:ext cx="19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Функции: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4691" y="5095878"/>
            <a:ext cx="118317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нормализация белкового и жирового обмена;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поддержание работоспособности мышечных волокон;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укрепление здорового функционирования пищеварительной системы (легкое переваривание пищи и всасывание полезных элементов);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выведение шлаков и токсинов.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013536"/>
              </p:ext>
            </p:extLst>
          </p:nvPr>
        </p:nvGraphicFramePr>
        <p:xfrm>
          <a:off x="124691" y="4530436"/>
          <a:ext cx="11637818" cy="219665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1637818">
                  <a:extLst>
                    <a:ext uri="{9D8B030D-6E8A-4147-A177-3AD203B41FA5}">
                      <a16:colId xmlns:a16="http://schemas.microsoft.com/office/drawing/2014/main" val="2545969509"/>
                    </a:ext>
                  </a:extLst>
                </a:gridCol>
              </a:tblGrid>
              <a:tr h="21966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84222920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" y="1400329"/>
            <a:ext cx="4835237" cy="30263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84617" y="1481974"/>
            <a:ext cx="63592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Каждый прием пищи обязан быть рассчитан, исходя из суточной дозы потребления углеводов (не более 500 гр). Повышенное суточное количество увеличивает уровень инсулина и вызывает стимуляцию синтеза жиров. Это сказывается на жировых отложениях в области бедер, живота, талии.</a:t>
            </a:r>
          </a:p>
          <a:p>
            <a:endParaRPr lang="ru-RU"/>
          </a:p>
          <a:p>
            <a:r>
              <a:rPr lang="ru-RU"/>
              <a:t>Сниженное количество (&lt; 200 гр) вызывает сонливость, приводит к обморокам, увеличивает риск гипогликемической комы, препятствует белковому обмену.</a:t>
            </a:r>
          </a:p>
        </p:txBody>
      </p:sp>
    </p:spTree>
    <p:extLst>
      <p:ext uri="{BB962C8B-B14F-4D97-AF65-F5344CB8AC3E}">
        <p14:creationId xmlns:p14="http://schemas.microsoft.com/office/powerpoint/2010/main" val="3814732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9962" y="180109"/>
            <a:ext cx="6788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Что такое неправильное питание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818" y="872836"/>
            <a:ext cx="507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   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818" y="764884"/>
            <a:ext cx="12060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Малое количество или полное отсутствие в рационе свежих, необработанных растительных продуктов (фрукты, овощи, зелень).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Слишком малое потребление чистой воды.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Большое количество жареной, жирной еды, рафинированных продуктов.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Привычка запивать еду газированными или другими сладкими напитками.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Пристрастие к сладким кондитерским изделиям.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Постоянное переедание.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82" y="2677952"/>
            <a:ext cx="7282060" cy="32224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4746" y="3078084"/>
            <a:ext cx="66224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Привычка наедаться на ночь.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Увлечение «сухомяткой».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Привычка пересаливать пищу.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14746" y="4709277"/>
            <a:ext cx="46482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Отсутствие регулярного режима в приеме пищи.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14746" y="5391285"/>
            <a:ext cx="4641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Привычка есть «на бегу» или за компьютером, телевизором.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14746" y="6131192"/>
            <a:ext cx="604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/>
              <a:t>Чрезмерное употребление вредных соусов, приправ.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0918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1073</Words>
  <Application>Microsoft Office PowerPoint</Application>
  <PresentationFormat>Широкоэкранный</PresentationFormat>
  <Paragraphs>131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Тема Office</vt:lpstr>
      <vt:lpstr>Я – то, что я ем!</vt:lpstr>
      <vt:lpstr>Содержание:    </vt:lpstr>
      <vt:lpstr>Презентация PowerPoint</vt:lpstr>
      <vt:lpstr>Роль питания в жизнедеятельности человека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Правильное питание</dc:title>
  <dc:creator>Пользователь</dc:creator>
  <cp:lastModifiedBy>Admin</cp:lastModifiedBy>
  <cp:revision>43</cp:revision>
  <dcterms:created xsi:type="dcterms:W3CDTF">2019-03-29T10:36:19Z</dcterms:created>
  <dcterms:modified xsi:type="dcterms:W3CDTF">2020-03-07T20:43:33Z</dcterms:modified>
</cp:coreProperties>
</file>