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5" r:id="rId5"/>
    <p:sldId id="258" r:id="rId6"/>
    <p:sldId id="260" r:id="rId7"/>
    <p:sldId id="261" r:id="rId8"/>
    <p:sldId id="262" r:id="rId9"/>
    <p:sldId id="263" r:id="rId10"/>
    <p:sldId id="264" r:id="rId1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0040C0"/>
    <a:srgbClr val="4D4D4D"/>
    <a:srgbClr val="B92D14"/>
    <a:srgbClr val="35759D"/>
    <a:srgbClr val="E0E0E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36" autoAdjust="0"/>
    <p:restoredTop sz="96649" autoAdjust="0"/>
  </p:normalViewPr>
  <p:slideViewPr>
    <p:cSldViewPr>
      <p:cViewPr>
        <p:scale>
          <a:sx n="72" d="100"/>
          <a:sy n="72" d="100"/>
        </p:scale>
        <p:origin x="-72" y="-12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763586A-17A8-4795-BF3E-5D87A9824F6A}" type="slidenum">
              <a:rPr lang="en-US"/>
              <a:pPr/>
              <a:t>‹#›</a:t>
            </a:fld>
            <a:endParaRPr lang="en-US"/>
          </a:p>
        </p:txBody>
      </p:sp>
    </p:spTree>
    <p:extLst>
      <p:ext uri="{BB962C8B-B14F-4D97-AF65-F5344CB8AC3E}">
        <p14:creationId xmlns:p14="http://schemas.microsoft.com/office/powerpoint/2010/main" val="5166017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C91E3-E117-49ED-B551-AE15FB3C38BB}"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E9EF9-6A9E-4125-A03A-43FB673EA96E}"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6" name="Rectangle 8"/>
          <p:cNvSpPr>
            <a:spLocks noGrp="1" noChangeArrowheads="1"/>
          </p:cNvSpPr>
          <p:nvPr>
            <p:ph idx="1"/>
          </p:nvPr>
        </p:nvSpPr>
        <p:spPr>
          <a:xfrm>
            <a:off x="6357950" y="3214686"/>
            <a:ext cx="2500330" cy="3357586"/>
          </a:xfrm>
          <a:effectLst>
            <a:outerShdw dist="12700" dir="5400000" algn="ctr" rotWithShape="0">
              <a:schemeClr val="bg1"/>
            </a:outerShdw>
          </a:effectLst>
        </p:spPr>
        <p:txBody>
          <a:bodyPr/>
          <a:lstStyle/>
          <a:p>
            <a:pPr algn="ctr">
              <a:buNone/>
            </a:pPr>
            <a:r>
              <a:rPr lang="en-US" sz="2000" b="1" dirty="0" smtClean="0">
                <a:solidFill>
                  <a:srgbClr val="0040C0"/>
                </a:solidFill>
              </a:rPr>
              <a:t>Prepared</a:t>
            </a:r>
            <a:r>
              <a:rPr lang="ru-RU" sz="2000" b="1" dirty="0" smtClean="0">
                <a:solidFill>
                  <a:srgbClr val="0040C0"/>
                </a:solidFill>
              </a:rPr>
              <a:t> </a:t>
            </a:r>
            <a:r>
              <a:rPr lang="en-US" sz="2000" b="1" dirty="0" smtClean="0">
                <a:solidFill>
                  <a:srgbClr val="0040C0"/>
                </a:solidFill>
              </a:rPr>
              <a:t>by</a:t>
            </a:r>
            <a:endParaRPr lang="ru-RU" sz="2000" b="1" dirty="0" smtClean="0">
              <a:solidFill>
                <a:srgbClr val="0040C0"/>
              </a:solidFill>
            </a:endParaRPr>
          </a:p>
          <a:p>
            <a:pPr algn="ctr">
              <a:buNone/>
            </a:pPr>
            <a:r>
              <a:rPr lang="en-US" sz="2000" b="1" dirty="0" smtClean="0">
                <a:solidFill>
                  <a:srgbClr val="0040C0"/>
                </a:solidFill>
              </a:rPr>
              <a:t>Yakovenko Viktoriya</a:t>
            </a:r>
          </a:p>
          <a:p>
            <a:pPr algn="ctr">
              <a:buNone/>
            </a:pPr>
            <a:r>
              <a:rPr lang="en-US" altLang="ru-RU" sz="2000" b="1" dirty="0" smtClean="0">
                <a:solidFill>
                  <a:srgbClr val="0040C0"/>
                </a:solidFill>
              </a:rPr>
              <a:t>Class 8 </a:t>
            </a:r>
            <a:r>
              <a:rPr lang="ru-RU" altLang="ru-RU" sz="2000" b="1" dirty="0" smtClean="0">
                <a:solidFill>
                  <a:srgbClr val="0040C0"/>
                </a:solidFill>
              </a:rPr>
              <a:t>«</a:t>
            </a:r>
            <a:r>
              <a:rPr lang="en-US" altLang="ru-RU" sz="2000" b="1" dirty="0" smtClean="0">
                <a:solidFill>
                  <a:srgbClr val="0040C0"/>
                </a:solidFill>
              </a:rPr>
              <a:t>B</a:t>
            </a:r>
            <a:r>
              <a:rPr lang="ru-RU" altLang="ru-RU" sz="2000" b="1" dirty="0" smtClean="0">
                <a:solidFill>
                  <a:srgbClr val="0040C0"/>
                </a:solidFill>
              </a:rPr>
              <a:t>»</a:t>
            </a:r>
            <a:r>
              <a:rPr lang="en-US" altLang="ru-RU" sz="2000" b="1" dirty="0" smtClean="0">
                <a:solidFill>
                  <a:srgbClr val="0040C0"/>
                </a:solidFill>
              </a:rPr>
              <a:t> </a:t>
            </a:r>
          </a:p>
          <a:p>
            <a:pPr algn="ctr">
              <a:buNone/>
            </a:pPr>
            <a:r>
              <a:rPr lang="en-US" altLang="ru-RU" sz="2000" b="1" dirty="0" smtClean="0">
                <a:solidFill>
                  <a:srgbClr val="0040C0"/>
                </a:solidFill>
              </a:rPr>
              <a:t>School </a:t>
            </a:r>
            <a:r>
              <a:rPr lang="ru-RU" altLang="ru-RU" sz="2000" b="1" dirty="0" smtClean="0">
                <a:solidFill>
                  <a:srgbClr val="0040C0"/>
                </a:solidFill>
              </a:rPr>
              <a:t>№</a:t>
            </a:r>
            <a:r>
              <a:rPr lang="en-US" altLang="ru-RU" sz="2000" b="1" dirty="0" smtClean="0">
                <a:solidFill>
                  <a:srgbClr val="0040C0"/>
                </a:solidFill>
              </a:rPr>
              <a:t> 2</a:t>
            </a:r>
          </a:p>
          <a:p>
            <a:pPr algn="ctr">
              <a:buNone/>
            </a:pPr>
            <a:r>
              <a:rPr lang="en-US" altLang="ru-RU" sz="2000" b="1" dirty="0" smtClean="0">
                <a:solidFill>
                  <a:srgbClr val="0040C0"/>
                </a:solidFill>
              </a:rPr>
              <a:t>Teacher</a:t>
            </a:r>
            <a:endParaRPr lang="en-US" sz="2000" b="1" dirty="0" smtClean="0">
              <a:solidFill>
                <a:srgbClr val="0040C0"/>
              </a:solidFill>
            </a:endParaRPr>
          </a:p>
          <a:p>
            <a:pPr algn="ctr">
              <a:buNone/>
            </a:pPr>
            <a:r>
              <a:rPr lang="en-US" sz="2000" b="1" dirty="0" err="1" smtClean="0">
                <a:solidFill>
                  <a:srgbClr val="0040C0"/>
                </a:solidFill>
              </a:rPr>
              <a:t>Zinev</a:t>
            </a:r>
            <a:r>
              <a:rPr lang="en-US" sz="2000" b="1" dirty="0" err="1">
                <a:solidFill>
                  <a:srgbClr val="0040C0"/>
                </a:solidFill>
              </a:rPr>
              <a:t>i</a:t>
            </a:r>
            <a:r>
              <a:rPr lang="en-US" sz="2000" b="1" dirty="0" err="1" smtClean="0">
                <a:solidFill>
                  <a:srgbClr val="0040C0"/>
                </a:solidFill>
              </a:rPr>
              <a:t>ch</a:t>
            </a:r>
            <a:r>
              <a:rPr lang="en-US" sz="2000" b="1" dirty="0" smtClean="0">
                <a:solidFill>
                  <a:srgbClr val="0040C0"/>
                </a:solidFill>
              </a:rPr>
              <a:t> L</a:t>
            </a:r>
            <a:r>
              <a:rPr lang="ru-RU" sz="2000" b="1" dirty="0" smtClean="0">
                <a:solidFill>
                  <a:srgbClr val="0040C0"/>
                </a:solidFill>
              </a:rPr>
              <a:t>.</a:t>
            </a:r>
            <a:r>
              <a:rPr lang="en-US" sz="2000" b="1" dirty="0" smtClean="0">
                <a:solidFill>
                  <a:srgbClr val="0040C0"/>
                </a:solidFill>
              </a:rPr>
              <a:t>G</a:t>
            </a:r>
            <a:r>
              <a:rPr lang="ru-RU" sz="2000" b="1" dirty="0" smtClean="0">
                <a:solidFill>
                  <a:srgbClr val="0040C0"/>
                </a:solidFill>
              </a:rPr>
              <a:t>.</a:t>
            </a:r>
          </a:p>
          <a:p>
            <a:pPr algn="ctr">
              <a:buNone/>
            </a:pPr>
            <a:r>
              <a:rPr lang="ru-RU" sz="2000" b="1" dirty="0" smtClean="0">
                <a:solidFill>
                  <a:srgbClr val="0040C0"/>
                </a:solidFill>
              </a:rPr>
              <a:t>2015</a:t>
            </a:r>
            <a:endParaRPr lang="en-US" sz="2000" b="1" dirty="0" smtClean="0">
              <a:solidFill>
                <a:srgbClr val="0040C0"/>
              </a:solidFill>
            </a:endParaRPr>
          </a:p>
        </p:txBody>
      </p:sp>
      <p:sp>
        <p:nvSpPr>
          <p:cNvPr id="4" name="Заголовок 3"/>
          <p:cNvSpPr>
            <a:spLocks noGrp="1"/>
          </p:cNvSpPr>
          <p:nvPr>
            <p:ph type="title"/>
          </p:nvPr>
        </p:nvSpPr>
        <p:spPr>
          <a:xfrm>
            <a:off x="2571736" y="0"/>
            <a:ext cx="5657864" cy="1428736"/>
          </a:xfrm>
        </p:spPr>
        <p:txBody>
          <a:bodyPr/>
          <a:lstStyle/>
          <a:p>
            <a:pPr algn="ctr"/>
            <a:r>
              <a:rPr lang="en-US" b="1" dirty="0" smtClean="0">
                <a:solidFill>
                  <a:srgbClr val="0040C0"/>
                </a:solidFill>
              </a:rPr>
              <a:t>Wonderful </a:t>
            </a:r>
            <a:r>
              <a:rPr lang="ru-RU" b="1" dirty="0" smtClean="0">
                <a:solidFill>
                  <a:srgbClr val="0040C0"/>
                </a:solidFill>
              </a:rPr>
              <a:t> </a:t>
            </a:r>
            <a:r>
              <a:rPr lang="en-US" b="1" dirty="0" smtClean="0">
                <a:solidFill>
                  <a:srgbClr val="0040C0"/>
                </a:solidFill>
              </a:rPr>
              <a:t>island</a:t>
            </a:r>
            <a:r>
              <a:rPr lang="ru-RU" b="1" dirty="0" smtClean="0">
                <a:solidFill>
                  <a:srgbClr val="0040C0"/>
                </a:solidFill>
              </a:rPr>
              <a:t> </a:t>
            </a:r>
            <a:r>
              <a:rPr lang="en-US" b="1" dirty="0" smtClean="0">
                <a:solidFill>
                  <a:srgbClr val="0040C0"/>
                </a:solidFill>
              </a:rPr>
              <a:t> of Crete</a:t>
            </a:r>
            <a:endParaRPr lang="ru-RU" dirty="0">
              <a:solidFill>
                <a:srgbClr val="0040C0"/>
              </a:solidFill>
            </a:endParaRPr>
          </a:p>
        </p:txBody>
      </p:sp>
      <p:pic>
        <p:nvPicPr>
          <p:cNvPr id="2057" name="Picture 9" descr="C:\Documents and Settings\Admin\Рабочий стол\Фото проект англ\IMG_0797.JPG"/>
          <p:cNvPicPr>
            <a:picLocks noChangeAspect="1" noChangeArrowheads="1"/>
          </p:cNvPicPr>
          <p:nvPr/>
        </p:nvPicPr>
        <p:blipFill>
          <a:blip r:embed="rId4" cstate="print"/>
          <a:srcRect/>
          <a:stretch>
            <a:fillRect/>
          </a:stretch>
        </p:blipFill>
        <p:spPr bwMode="auto">
          <a:xfrm>
            <a:off x="928662" y="2214554"/>
            <a:ext cx="5079101" cy="338606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pPr algn="ctr"/>
            <a:r>
              <a:rPr lang="en-US" sz="3200" b="1" dirty="0" smtClean="0">
                <a:solidFill>
                  <a:srgbClr val="0033CC"/>
                </a:solidFill>
              </a:rPr>
              <a:t>National dishes</a:t>
            </a:r>
            <a:endParaRPr lang="ru-RU" sz="3200" b="1" dirty="0">
              <a:solidFill>
                <a:srgbClr val="0033CC"/>
              </a:solidFill>
            </a:endParaRPr>
          </a:p>
        </p:txBody>
      </p:sp>
      <p:sp>
        <p:nvSpPr>
          <p:cNvPr id="3" name="Содержимое 2"/>
          <p:cNvSpPr>
            <a:spLocks noGrp="1"/>
          </p:cNvSpPr>
          <p:nvPr>
            <p:ph sz="half" idx="2"/>
          </p:nvPr>
        </p:nvSpPr>
        <p:spPr>
          <a:xfrm>
            <a:off x="1000100" y="6500834"/>
            <a:ext cx="3611560" cy="357166"/>
          </a:xfrm>
        </p:spPr>
        <p:txBody>
          <a:bodyPr/>
          <a:lstStyle/>
          <a:p>
            <a:pPr algn="ctr">
              <a:buNone/>
            </a:pPr>
            <a:r>
              <a:rPr lang="en-US" sz="2000" b="1" dirty="0" smtClean="0">
                <a:solidFill>
                  <a:srgbClr val="0033CC"/>
                </a:solidFill>
              </a:rPr>
              <a:t>Moussaka</a:t>
            </a:r>
            <a:endParaRPr lang="ru-RU" sz="2000" b="1" dirty="0">
              <a:solidFill>
                <a:srgbClr val="0033CC"/>
              </a:solidFill>
            </a:endParaRPr>
          </a:p>
        </p:txBody>
      </p:sp>
      <p:sp>
        <p:nvSpPr>
          <p:cNvPr id="14" name="Текст 13"/>
          <p:cNvSpPr>
            <a:spLocks noGrp="1"/>
          </p:cNvSpPr>
          <p:nvPr>
            <p:ph type="body" sz="quarter" idx="3"/>
          </p:nvPr>
        </p:nvSpPr>
        <p:spPr>
          <a:xfrm>
            <a:off x="214283" y="3857629"/>
            <a:ext cx="2714644" cy="428628"/>
          </a:xfrm>
        </p:spPr>
        <p:txBody>
          <a:bodyPr/>
          <a:lstStyle/>
          <a:p>
            <a:pPr algn="ctr"/>
            <a:r>
              <a:rPr lang="en-US" sz="2000" dirty="0" smtClean="0">
                <a:solidFill>
                  <a:srgbClr val="0033CC"/>
                </a:solidFill>
              </a:rPr>
              <a:t>baklava</a:t>
            </a:r>
            <a:endParaRPr lang="ru-RU" sz="2000" dirty="0">
              <a:solidFill>
                <a:srgbClr val="0033CC"/>
              </a:solidFill>
            </a:endParaRPr>
          </a:p>
        </p:txBody>
      </p:sp>
      <p:sp>
        <p:nvSpPr>
          <p:cNvPr id="15" name="Содержимое 14"/>
          <p:cNvSpPr>
            <a:spLocks noGrp="1"/>
          </p:cNvSpPr>
          <p:nvPr>
            <p:ph sz="quarter" idx="4"/>
          </p:nvPr>
        </p:nvSpPr>
        <p:spPr>
          <a:xfrm>
            <a:off x="3857621" y="3786191"/>
            <a:ext cx="3143272" cy="285752"/>
          </a:xfrm>
        </p:spPr>
        <p:txBody>
          <a:bodyPr/>
          <a:lstStyle/>
          <a:p>
            <a:pPr algn="ctr">
              <a:buNone/>
            </a:pPr>
            <a:r>
              <a:rPr lang="en-US" sz="2000" b="1" dirty="0" smtClean="0">
                <a:solidFill>
                  <a:srgbClr val="0033CC"/>
                </a:solidFill>
              </a:rPr>
              <a:t>souvlaki</a:t>
            </a:r>
            <a:endParaRPr lang="ru-RU" sz="2000" b="1" dirty="0">
              <a:solidFill>
                <a:srgbClr val="0033CC"/>
              </a:solidFill>
            </a:endParaRPr>
          </a:p>
        </p:txBody>
      </p:sp>
      <p:pic>
        <p:nvPicPr>
          <p:cNvPr id="24578" name="Picture 2" descr="Baklava"/>
          <p:cNvPicPr>
            <a:picLocks noChangeAspect="1" noChangeArrowheads="1"/>
          </p:cNvPicPr>
          <p:nvPr/>
        </p:nvPicPr>
        <p:blipFill>
          <a:blip r:embed="rId2" cstate="print"/>
          <a:srcRect/>
          <a:stretch>
            <a:fillRect/>
          </a:stretch>
        </p:blipFill>
        <p:spPr bwMode="auto">
          <a:xfrm>
            <a:off x="142844" y="1714488"/>
            <a:ext cx="2857483" cy="2141826"/>
          </a:xfrm>
          <a:prstGeom prst="rect">
            <a:avLst/>
          </a:prstGeom>
          <a:noFill/>
        </p:spPr>
      </p:pic>
      <p:pic>
        <p:nvPicPr>
          <p:cNvPr id="24580" name="Picture 4" descr="Chicken Souvlaki "/>
          <p:cNvPicPr>
            <a:picLocks noChangeAspect="1" noChangeArrowheads="1"/>
          </p:cNvPicPr>
          <p:nvPr/>
        </p:nvPicPr>
        <p:blipFill>
          <a:blip r:embed="rId3" cstate="print"/>
          <a:srcRect/>
          <a:stretch>
            <a:fillRect/>
          </a:stretch>
        </p:blipFill>
        <p:spPr bwMode="auto">
          <a:xfrm>
            <a:off x="3786182" y="1714488"/>
            <a:ext cx="3250428" cy="2166953"/>
          </a:xfrm>
          <a:prstGeom prst="rect">
            <a:avLst/>
          </a:prstGeom>
          <a:noFill/>
        </p:spPr>
      </p:pic>
      <p:pic>
        <p:nvPicPr>
          <p:cNvPr id="24582" name="Picture 6" descr="мусака"/>
          <p:cNvPicPr>
            <a:picLocks noChangeAspect="1" noChangeArrowheads="1"/>
          </p:cNvPicPr>
          <p:nvPr/>
        </p:nvPicPr>
        <p:blipFill>
          <a:blip r:embed="rId4" cstate="print"/>
          <a:srcRect/>
          <a:stretch>
            <a:fillRect/>
          </a:stretch>
        </p:blipFill>
        <p:spPr bwMode="auto">
          <a:xfrm>
            <a:off x="1000100" y="4286256"/>
            <a:ext cx="3526648" cy="2357454"/>
          </a:xfrm>
          <a:prstGeom prst="rect">
            <a:avLst/>
          </a:prstGeom>
          <a:noFill/>
        </p:spPr>
      </p:pic>
      <p:pic>
        <p:nvPicPr>
          <p:cNvPr id="24591" name="Picture 15" descr="C:\Documents and Settings\Admin\Рабочий стол\Ostrov-Krit.jpg"/>
          <p:cNvPicPr>
            <a:picLocks noChangeAspect="1" noChangeArrowheads="1"/>
          </p:cNvPicPr>
          <p:nvPr/>
        </p:nvPicPr>
        <p:blipFill>
          <a:blip r:embed="rId5" cstate="print"/>
          <a:srcRect/>
          <a:stretch>
            <a:fillRect/>
          </a:stretch>
        </p:blipFill>
        <p:spPr bwMode="auto">
          <a:xfrm>
            <a:off x="5143504" y="4286256"/>
            <a:ext cx="3451490" cy="22860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14282" y="2285992"/>
            <a:ext cx="3286148" cy="4000528"/>
          </a:xfrm>
        </p:spPr>
        <p:txBody>
          <a:bodyPr/>
          <a:lstStyle/>
          <a:p>
            <a:pPr>
              <a:buNone/>
            </a:pPr>
            <a:r>
              <a:rPr lang="ru-RU" sz="2000" dirty="0" smtClean="0">
                <a:solidFill>
                  <a:srgbClr val="0033CC"/>
                </a:solidFill>
              </a:rPr>
              <a:t>     </a:t>
            </a:r>
            <a:r>
              <a:rPr lang="en-US" sz="2000" dirty="0" smtClean="0">
                <a:solidFill>
                  <a:srgbClr val="0033CC"/>
                </a:solidFill>
              </a:rPr>
              <a:t>I am Vika .I am 14 years old .I study in class 8 in Kotelnikovo</a:t>
            </a:r>
            <a:r>
              <a:rPr lang="ru-RU" sz="2000" dirty="0" smtClean="0">
                <a:solidFill>
                  <a:srgbClr val="0033CC"/>
                </a:solidFill>
              </a:rPr>
              <a:t>.</a:t>
            </a:r>
          </a:p>
          <a:p>
            <a:pPr>
              <a:buNone/>
            </a:pPr>
            <a:r>
              <a:rPr lang="en-US" sz="2000" dirty="0" smtClean="0">
                <a:solidFill>
                  <a:srgbClr val="0033CC"/>
                </a:solidFill>
              </a:rPr>
              <a:t>     I play the piano and the guitar. But I</a:t>
            </a:r>
            <a:r>
              <a:rPr lang="en-US" sz="2000" dirty="0">
                <a:solidFill>
                  <a:srgbClr val="0033CC"/>
                </a:solidFill>
              </a:rPr>
              <a:t> also</a:t>
            </a:r>
            <a:r>
              <a:rPr lang="en-US" sz="2000" dirty="0" smtClean="0">
                <a:solidFill>
                  <a:srgbClr val="0033CC"/>
                </a:solidFill>
              </a:rPr>
              <a:t>  learn English language. Most of all I like reading and understanding </a:t>
            </a:r>
            <a:r>
              <a:rPr lang="en-US" sz="2000" dirty="0">
                <a:solidFill>
                  <a:srgbClr val="0033CC"/>
                </a:solidFill>
              </a:rPr>
              <a:t>texts</a:t>
            </a:r>
            <a:r>
              <a:rPr lang="en-US" sz="2000" dirty="0" smtClean="0">
                <a:solidFill>
                  <a:srgbClr val="0033CC"/>
                </a:solidFill>
              </a:rPr>
              <a:t> .</a:t>
            </a:r>
          </a:p>
          <a:p>
            <a:pPr>
              <a:buNone/>
            </a:pPr>
            <a:r>
              <a:rPr lang="en-US" sz="2000" dirty="0" smtClean="0">
                <a:solidFill>
                  <a:srgbClr val="0033CC"/>
                </a:solidFill>
              </a:rPr>
              <a:t>     I prefer working over the projects in English .</a:t>
            </a:r>
            <a:endParaRPr lang="ru-RU" sz="2000" dirty="0">
              <a:solidFill>
                <a:srgbClr val="0033CC"/>
              </a:solidFill>
            </a:endParaRPr>
          </a:p>
        </p:txBody>
      </p:sp>
      <p:pic>
        <p:nvPicPr>
          <p:cNvPr id="17414" name="Picture 6" descr="C:\Documents and Settings\Admin\Рабочий стол\Фото проект англ\IMG_0532.JPG"/>
          <p:cNvPicPr>
            <a:picLocks noChangeAspect="1" noChangeArrowheads="1"/>
          </p:cNvPicPr>
          <p:nvPr/>
        </p:nvPicPr>
        <p:blipFill>
          <a:blip r:embed="rId3" cstate="print"/>
          <a:srcRect/>
          <a:stretch>
            <a:fillRect/>
          </a:stretch>
        </p:blipFill>
        <p:spPr bwMode="auto">
          <a:xfrm>
            <a:off x="3500430" y="2214554"/>
            <a:ext cx="5465007" cy="364333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315200" cy="857232"/>
          </a:xfrm>
        </p:spPr>
        <p:txBody>
          <a:bodyPr/>
          <a:lstStyle/>
          <a:p>
            <a:r>
              <a:rPr lang="en-US" sz="3600" dirty="0" smtClean="0">
                <a:solidFill>
                  <a:srgbClr val="0033CC"/>
                </a:solidFill>
              </a:rPr>
              <a:t>      Pictures of Crete last year.</a:t>
            </a:r>
            <a:endParaRPr lang="ru-RU" sz="3600" dirty="0">
              <a:solidFill>
                <a:srgbClr val="0033CC"/>
              </a:solidFill>
            </a:endParaRPr>
          </a:p>
        </p:txBody>
      </p:sp>
      <p:pic>
        <p:nvPicPr>
          <p:cNvPr id="1027" name="Picture 3" descr="C:\Documents and Settings\Admin\Рабочий стол\Фото проект англ\IMG_0455.JPG"/>
          <p:cNvPicPr>
            <a:picLocks noChangeAspect="1" noChangeArrowheads="1"/>
          </p:cNvPicPr>
          <p:nvPr/>
        </p:nvPicPr>
        <p:blipFill>
          <a:blip r:embed="rId2" cstate="print"/>
          <a:srcRect/>
          <a:stretch>
            <a:fillRect/>
          </a:stretch>
        </p:blipFill>
        <p:spPr bwMode="auto">
          <a:xfrm>
            <a:off x="642910" y="1857364"/>
            <a:ext cx="3750494" cy="2500330"/>
          </a:xfrm>
          <a:prstGeom prst="rect">
            <a:avLst/>
          </a:prstGeom>
          <a:noFill/>
        </p:spPr>
      </p:pic>
      <p:pic>
        <p:nvPicPr>
          <p:cNvPr id="1028" name="Picture 4" descr="C:\Documents and Settings\Admin\Рабочий стол\Фото проект англ\IMG_0465.JPG"/>
          <p:cNvPicPr>
            <a:picLocks noChangeAspect="1" noChangeArrowheads="1"/>
          </p:cNvPicPr>
          <p:nvPr/>
        </p:nvPicPr>
        <p:blipFill>
          <a:blip r:embed="rId3" cstate="print"/>
          <a:srcRect/>
          <a:stretch>
            <a:fillRect/>
          </a:stretch>
        </p:blipFill>
        <p:spPr bwMode="auto">
          <a:xfrm>
            <a:off x="5000628" y="1857364"/>
            <a:ext cx="3750459" cy="2500306"/>
          </a:xfrm>
          <a:prstGeom prst="rect">
            <a:avLst/>
          </a:prstGeom>
          <a:noFill/>
        </p:spPr>
      </p:pic>
      <p:pic>
        <p:nvPicPr>
          <p:cNvPr id="1029" name="Picture 5" descr="C:\Documents and Settings\Admin\Рабочий стол\Фото проект англ\IMG_0493.JPG"/>
          <p:cNvPicPr>
            <a:picLocks noChangeAspect="1" noChangeArrowheads="1"/>
          </p:cNvPicPr>
          <p:nvPr/>
        </p:nvPicPr>
        <p:blipFill>
          <a:blip r:embed="rId4" cstate="print"/>
          <a:srcRect/>
          <a:stretch>
            <a:fillRect/>
          </a:stretch>
        </p:blipFill>
        <p:spPr bwMode="auto">
          <a:xfrm>
            <a:off x="5286380" y="4500570"/>
            <a:ext cx="3178991" cy="2119327"/>
          </a:xfrm>
          <a:prstGeom prst="rect">
            <a:avLst/>
          </a:prstGeom>
          <a:noFill/>
        </p:spPr>
      </p:pic>
      <p:pic>
        <p:nvPicPr>
          <p:cNvPr id="1030" name="Picture 6" descr="C:\Documents and Settings\Admin\Рабочий стол\Фото проект англ\IMG_0773.JPG"/>
          <p:cNvPicPr>
            <a:picLocks noChangeAspect="1" noChangeArrowheads="1"/>
          </p:cNvPicPr>
          <p:nvPr/>
        </p:nvPicPr>
        <p:blipFill>
          <a:blip r:embed="rId5" cstate="print"/>
          <a:srcRect/>
          <a:stretch>
            <a:fillRect/>
          </a:stretch>
        </p:blipFill>
        <p:spPr bwMode="auto">
          <a:xfrm>
            <a:off x="964380" y="4500570"/>
            <a:ext cx="3214711" cy="21431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315200" cy="785794"/>
          </a:xfrm>
        </p:spPr>
        <p:txBody>
          <a:bodyPr/>
          <a:lstStyle/>
          <a:p>
            <a:pPr algn="ctr"/>
            <a:r>
              <a:rPr lang="en-US" sz="3200" b="1" dirty="0" smtClean="0">
                <a:solidFill>
                  <a:srgbClr val="0033CC"/>
                </a:solidFill>
              </a:rPr>
              <a:t>Where is the </a:t>
            </a:r>
            <a:r>
              <a:rPr lang="en-US" sz="3200" b="1" dirty="0">
                <a:solidFill>
                  <a:srgbClr val="0033CC"/>
                </a:solidFill>
              </a:rPr>
              <a:t>I</a:t>
            </a:r>
            <a:r>
              <a:rPr lang="en-US" sz="3200" b="1" dirty="0" smtClean="0">
                <a:solidFill>
                  <a:srgbClr val="0033CC"/>
                </a:solidFill>
              </a:rPr>
              <a:t>sland of Crete?</a:t>
            </a:r>
            <a:endParaRPr lang="ru-RU" sz="3200" b="1" dirty="0">
              <a:solidFill>
                <a:srgbClr val="0033CC"/>
              </a:solidFill>
            </a:endParaRPr>
          </a:p>
        </p:txBody>
      </p:sp>
      <p:sp>
        <p:nvSpPr>
          <p:cNvPr id="3" name="Содержимое 2"/>
          <p:cNvSpPr>
            <a:spLocks noGrp="1"/>
          </p:cNvSpPr>
          <p:nvPr>
            <p:ph sz="half" idx="1"/>
          </p:nvPr>
        </p:nvSpPr>
        <p:spPr>
          <a:xfrm>
            <a:off x="142844" y="1500174"/>
            <a:ext cx="8786874" cy="1214446"/>
          </a:xfrm>
        </p:spPr>
        <p:txBody>
          <a:bodyPr/>
          <a:lstStyle/>
          <a:p>
            <a:pPr algn="ctr">
              <a:buNone/>
            </a:pPr>
            <a:r>
              <a:rPr lang="en-US" sz="1400" b="1" dirty="0" smtClean="0">
                <a:solidFill>
                  <a:srgbClr val="0033CC"/>
                </a:solidFill>
              </a:rPr>
              <a:t>Crete is the largest Greek island, The fifth largest island in the Mediterranean Sea. Located 110 km from Europe. Geographically it belongs to Europe. Crete is washed by three seas :Cretan to the north, the Libyan to the south and the Ionian Sea  in the west. Administrative center - the city of Heraklion.</a:t>
            </a:r>
          </a:p>
          <a:p>
            <a:pPr algn="ctr">
              <a:buNone/>
            </a:pPr>
            <a:r>
              <a:rPr lang="en-US" sz="1400" b="1" dirty="0" smtClean="0">
                <a:solidFill>
                  <a:srgbClr val="0033CC"/>
                </a:solidFill>
              </a:rPr>
              <a:t>The island covers 8261 square kilometers.</a:t>
            </a:r>
          </a:p>
          <a:p>
            <a:endParaRPr lang="ru-RU" sz="1400" dirty="0"/>
          </a:p>
        </p:txBody>
      </p:sp>
      <p:pic>
        <p:nvPicPr>
          <p:cNvPr id="25602" name="Picture 2" descr="https://upload.wikimedia.org/wikipedia/commons/thumb/d/d6/Crete_topographic_map-ru.svg/3370px-Crete_topographic_map-ru.svg.png"/>
          <p:cNvPicPr>
            <a:picLocks noChangeAspect="1" noChangeArrowheads="1"/>
          </p:cNvPicPr>
          <p:nvPr/>
        </p:nvPicPr>
        <p:blipFill>
          <a:blip r:embed="rId2" cstate="print"/>
          <a:srcRect/>
          <a:stretch>
            <a:fillRect/>
          </a:stretch>
        </p:blipFill>
        <p:spPr bwMode="auto">
          <a:xfrm>
            <a:off x="571472" y="2786058"/>
            <a:ext cx="8096082" cy="38438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население,чем</a:t>
            </a:r>
            <a:r>
              <a:rPr lang="ru-RU" dirty="0" smtClean="0"/>
              <a:t> </a:t>
            </a:r>
            <a:r>
              <a:rPr lang="ru-RU" dirty="0" smtClean="0"/>
              <a:t>занимаются ,</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90600" y="142852"/>
            <a:ext cx="7772400" cy="642942"/>
          </a:xfrm>
        </p:spPr>
        <p:txBody>
          <a:bodyPr/>
          <a:lstStyle/>
          <a:p>
            <a:pPr algn="ctr"/>
            <a:r>
              <a:rPr lang="en-US" sz="3200" b="1" dirty="0" smtClean="0">
                <a:solidFill>
                  <a:srgbClr val="0033CC"/>
                </a:solidFill>
              </a:rPr>
              <a:t>Water City Water Park in Heraklion</a:t>
            </a:r>
            <a:endParaRPr lang="ru-RU" sz="3200" b="1" dirty="0">
              <a:solidFill>
                <a:srgbClr val="0033CC"/>
              </a:solidFill>
            </a:endParaRPr>
          </a:p>
        </p:txBody>
      </p:sp>
      <p:sp>
        <p:nvSpPr>
          <p:cNvPr id="6" name="Подзаголовок 5"/>
          <p:cNvSpPr>
            <a:spLocks noGrp="1"/>
          </p:cNvSpPr>
          <p:nvPr>
            <p:ph type="subTitle" idx="1"/>
          </p:nvPr>
        </p:nvSpPr>
        <p:spPr>
          <a:xfrm>
            <a:off x="0" y="5643578"/>
            <a:ext cx="9144000" cy="642942"/>
          </a:xfrm>
        </p:spPr>
        <p:txBody>
          <a:bodyPr/>
          <a:lstStyle/>
          <a:p>
            <a:pPr algn="ctr"/>
            <a:r>
              <a:rPr lang="en-US" sz="1800" b="1" dirty="0" smtClean="0">
                <a:solidFill>
                  <a:srgbClr val="0033CC"/>
                </a:solidFill>
              </a:rPr>
              <a:t>Water City Water Park is located in the open air and a rather high altitude. It is very popular not only among tourists but also among local youth. In addition Watercity in Crete there are several water parks, but it is this - the largest</a:t>
            </a:r>
            <a:endParaRPr lang="ru-RU" sz="1800" b="1" dirty="0">
              <a:solidFill>
                <a:srgbClr val="0033CC"/>
              </a:solidFill>
            </a:endParaRPr>
          </a:p>
        </p:txBody>
      </p:sp>
      <p:pic>
        <p:nvPicPr>
          <p:cNvPr id="2054" name="Picture 6" descr="http://www.heraklion.ru/wp-content/gallery/places-watercity-2/watercity_2_04.jpg"/>
          <p:cNvPicPr>
            <a:picLocks noChangeAspect="1" noChangeArrowheads="1"/>
          </p:cNvPicPr>
          <p:nvPr/>
        </p:nvPicPr>
        <p:blipFill>
          <a:blip r:embed="rId2" cstate="print"/>
          <a:srcRect/>
          <a:stretch>
            <a:fillRect/>
          </a:stretch>
        </p:blipFill>
        <p:spPr bwMode="auto">
          <a:xfrm>
            <a:off x="214282" y="1785926"/>
            <a:ext cx="5572164" cy="3714776"/>
          </a:xfrm>
          <a:prstGeom prst="rect">
            <a:avLst/>
          </a:prstGeom>
          <a:noFill/>
        </p:spPr>
      </p:pic>
      <p:pic>
        <p:nvPicPr>
          <p:cNvPr id="2056" name="Picture 8" descr="http://www.heraklion.ru/wp-content/gallery/places-watercity-2/watercity_2_08.jpg"/>
          <p:cNvPicPr>
            <a:picLocks noChangeAspect="1" noChangeArrowheads="1"/>
          </p:cNvPicPr>
          <p:nvPr/>
        </p:nvPicPr>
        <p:blipFill>
          <a:blip r:embed="rId3" cstate="print"/>
          <a:srcRect/>
          <a:stretch>
            <a:fillRect/>
          </a:stretch>
        </p:blipFill>
        <p:spPr bwMode="auto">
          <a:xfrm>
            <a:off x="6143636" y="1785926"/>
            <a:ext cx="2643174" cy="1762116"/>
          </a:xfrm>
          <a:prstGeom prst="rect">
            <a:avLst/>
          </a:prstGeom>
          <a:noFill/>
        </p:spPr>
      </p:pic>
      <p:pic>
        <p:nvPicPr>
          <p:cNvPr id="2058" name="Picture 10" descr="http://i.redigo.ru/c600x338/50863cf615787.jpg"/>
          <p:cNvPicPr>
            <a:picLocks noChangeAspect="1" noChangeArrowheads="1"/>
          </p:cNvPicPr>
          <p:nvPr/>
        </p:nvPicPr>
        <p:blipFill>
          <a:blip r:embed="rId4" cstate="print"/>
          <a:srcRect/>
          <a:stretch>
            <a:fillRect/>
          </a:stretch>
        </p:blipFill>
        <p:spPr bwMode="auto">
          <a:xfrm>
            <a:off x="6000760" y="3857628"/>
            <a:ext cx="2916698" cy="16430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315200" cy="642942"/>
          </a:xfrm>
        </p:spPr>
        <p:txBody>
          <a:bodyPr/>
          <a:lstStyle/>
          <a:p>
            <a:pPr algn="ctr"/>
            <a:r>
              <a:rPr lang="en-US" sz="3600" b="1" dirty="0" smtClean="0">
                <a:solidFill>
                  <a:srgbClr val="0033CC"/>
                </a:solidFill>
              </a:rPr>
              <a:t>Spinalonga</a:t>
            </a:r>
            <a:endParaRPr lang="ru-RU" sz="3600" b="1" dirty="0">
              <a:solidFill>
                <a:srgbClr val="0033CC"/>
              </a:solidFill>
            </a:endParaRPr>
          </a:p>
        </p:txBody>
      </p:sp>
      <p:sp>
        <p:nvSpPr>
          <p:cNvPr id="3" name="Содержимое 2"/>
          <p:cNvSpPr>
            <a:spLocks noGrp="1"/>
          </p:cNvSpPr>
          <p:nvPr>
            <p:ph idx="1"/>
          </p:nvPr>
        </p:nvSpPr>
        <p:spPr>
          <a:xfrm>
            <a:off x="914400" y="5857892"/>
            <a:ext cx="7315200" cy="771508"/>
          </a:xfrm>
        </p:spPr>
        <p:txBody>
          <a:bodyPr/>
          <a:lstStyle/>
          <a:p>
            <a:pPr algn="ctr">
              <a:buNone/>
            </a:pPr>
            <a:r>
              <a:rPr lang="en-US" sz="1400" b="1" dirty="0" smtClean="0">
                <a:solidFill>
                  <a:srgbClr val="0033CC"/>
                </a:solidFill>
              </a:rPr>
              <a:t>Spinalonga - an island with a ragged outline, which is located at the coast in the eastern part of Crete, in the Gulf of Mirabell. Once the island was part of the mainland, but later was destroyed by a thin isthmus - according to some, is not a natural way, and the hands of the Venetians.</a:t>
            </a:r>
            <a:endParaRPr lang="ru-RU" sz="1400" b="1" dirty="0">
              <a:solidFill>
                <a:srgbClr val="0033CC"/>
              </a:solidFill>
            </a:endParaRPr>
          </a:p>
        </p:txBody>
      </p:sp>
      <p:pic>
        <p:nvPicPr>
          <p:cNvPr id="21506" name="Picture 2" descr="http://daypic.ru/pars/20130717/20130717_8206/2.jpg"/>
          <p:cNvPicPr>
            <a:picLocks noChangeAspect="1" noChangeArrowheads="1"/>
          </p:cNvPicPr>
          <p:nvPr/>
        </p:nvPicPr>
        <p:blipFill>
          <a:blip r:embed="rId2" cstate="print"/>
          <a:srcRect/>
          <a:stretch>
            <a:fillRect/>
          </a:stretch>
        </p:blipFill>
        <p:spPr bwMode="auto">
          <a:xfrm>
            <a:off x="0" y="1714488"/>
            <a:ext cx="3000364" cy="1957737"/>
          </a:xfrm>
          <a:prstGeom prst="rect">
            <a:avLst/>
          </a:prstGeom>
          <a:noFill/>
        </p:spPr>
      </p:pic>
      <p:pic>
        <p:nvPicPr>
          <p:cNvPr id="21507" name="Picture 3" descr="C:\Documents and Settings\Admin\Рабочий стол\Фото проект англ\IMG_0804.JPG"/>
          <p:cNvPicPr>
            <a:picLocks noChangeAspect="1" noChangeArrowheads="1"/>
          </p:cNvPicPr>
          <p:nvPr/>
        </p:nvPicPr>
        <p:blipFill>
          <a:blip r:embed="rId3" cstate="print"/>
          <a:srcRect/>
          <a:stretch>
            <a:fillRect/>
          </a:stretch>
        </p:blipFill>
        <p:spPr bwMode="auto">
          <a:xfrm>
            <a:off x="3143240" y="1714488"/>
            <a:ext cx="2928958" cy="1952640"/>
          </a:xfrm>
          <a:prstGeom prst="rect">
            <a:avLst/>
          </a:prstGeom>
          <a:noFill/>
        </p:spPr>
      </p:pic>
      <p:pic>
        <p:nvPicPr>
          <p:cNvPr id="21508" name="Picture 4" descr="C:\Documents and Settings\Admin\Рабочий стол\Фото проект англ\IMG_0807.JPG"/>
          <p:cNvPicPr>
            <a:picLocks noChangeAspect="1" noChangeArrowheads="1"/>
          </p:cNvPicPr>
          <p:nvPr/>
        </p:nvPicPr>
        <p:blipFill>
          <a:blip r:embed="rId4" cstate="print"/>
          <a:srcRect/>
          <a:stretch>
            <a:fillRect/>
          </a:stretch>
        </p:blipFill>
        <p:spPr bwMode="auto">
          <a:xfrm>
            <a:off x="1000100" y="3786190"/>
            <a:ext cx="3085776" cy="2057185"/>
          </a:xfrm>
          <a:prstGeom prst="rect">
            <a:avLst/>
          </a:prstGeom>
          <a:noFill/>
        </p:spPr>
      </p:pic>
      <p:pic>
        <p:nvPicPr>
          <p:cNvPr id="21509" name="Picture 5" descr="C:\Documents and Settings\Admin\Рабочий стол\Фото проект англ\IMG_0808.JPG"/>
          <p:cNvPicPr>
            <a:picLocks noChangeAspect="1" noChangeArrowheads="1"/>
          </p:cNvPicPr>
          <p:nvPr/>
        </p:nvPicPr>
        <p:blipFill>
          <a:blip r:embed="rId5" cstate="print"/>
          <a:srcRect/>
          <a:stretch>
            <a:fillRect/>
          </a:stretch>
        </p:blipFill>
        <p:spPr bwMode="auto">
          <a:xfrm>
            <a:off x="4929190" y="3786190"/>
            <a:ext cx="3107553" cy="2071702"/>
          </a:xfrm>
          <a:prstGeom prst="rect">
            <a:avLst/>
          </a:prstGeom>
          <a:noFill/>
        </p:spPr>
      </p:pic>
      <p:pic>
        <p:nvPicPr>
          <p:cNvPr id="21510" name="Picture 6" descr="C:\Documents and Settings\Admin\Рабочий стол\Фото проект англ\IMG_0798.JPG"/>
          <p:cNvPicPr>
            <a:picLocks noChangeAspect="1" noChangeArrowheads="1"/>
          </p:cNvPicPr>
          <p:nvPr/>
        </p:nvPicPr>
        <p:blipFill>
          <a:blip r:embed="rId6" cstate="print"/>
          <a:srcRect/>
          <a:stretch>
            <a:fillRect/>
          </a:stretch>
        </p:blipFill>
        <p:spPr bwMode="auto">
          <a:xfrm>
            <a:off x="6250762" y="1714488"/>
            <a:ext cx="2893238" cy="1928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7315200" cy="714380"/>
          </a:xfrm>
        </p:spPr>
        <p:txBody>
          <a:bodyPr/>
          <a:lstStyle/>
          <a:p>
            <a:pPr algn="ctr"/>
            <a:r>
              <a:rPr lang="en-US" sz="3200" b="1" dirty="0" smtClean="0">
                <a:solidFill>
                  <a:srgbClr val="0033CC"/>
                </a:solidFill>
              </a:rPr>
              <a:t>Lagoon and Beach Elafonisi</a:t>
            </a:r>
            <a:endParaRPr lang="ru-RU" sz="3200" b="1" dirty="0">
              <a:solidFill>
                <a:srgbClr val="0033CC"/>
              </a:solidFill>
            </a:endParaRPr>
          </a:p>
        </p:txBody>
      </p:sp>
      <p:sp>
        <p:nvSpPr>
          <p:cNvPr id="3" name="Содержимое 2"/>
          <p:cNvSpPr>
            <a:spLocks noGrp="1"/>
          </p:cNvSpPr>
          <p:nvPr>
            <p:ph idx="1"/>
          </p:nvPr>
        </p:nvSpPr>
        <p:spPr>
          <a:xfrm>
            <a:off x="914400" y="5643578"/>
            <a:ext cx="7315200" cy="985822"/>
          </a:xfrm>
        </p:spPr>
        <p:txBody>
          <a:bodyPr/>
          <a:lstStyle/>
          <a:p>
            <a:pPr algn="ctr">
              <a:buNone/>
            </a:pPr>
            <a:r>
              <a:rPr lang="en-US" sz="1400" b="1" dirty="0" smtClean="0">
                <a:solidFill>
                  <a:srgbClr val="0033CC"/>
                </a:solidFill>
              </a:rPr>
              <a:t>   What is this place famous for?  Firstly, unusual sand is white with pink highlights. When different lighting and color plays a fabulous shimmering shades. In conjunction with the play of color and highlights the crystal clear water is obtained an incredible spectacle. Shallow and therefore very warm sea gives his share of good feeling. Because of the shallow depth you can swim in any weather, even in a storm.</a:t>
            </a:r>
          </a:p>
          <a:p>
            <a:endParaRPr lang="ru-RU" dirty="0"/>
          </a:p>
        </p:txBody>
      </p:sp>
      <p:pic>
        <p:nvPicPr>
          <p:cNvPr id="22530" name="Picture 2" descr="http://img-fotki.yandex.ru/get/6710/26124291.1c/0_a583b_dc966f7b_XXL.jpg"/>
          <p:cNvPicPr>
            <a:picLocks noChangeAspect="1" noChangeArrowheads="1"/>
          </p:cNvPicPr>
          <p:nvPr/>
        </p:nvPicPr>
        <p:blipFill>
          <a:blip r:embed="rId2" cstate="print"/>
          <a:srcRect/>
          <a:stretch>
            <a:fillRect/>
          </a:stretch>
        </p:blipFill>
        <p:spPr bwMode="auto">
          <a:xfrm>
            <a:off x="142844" y="1571612"/>
            <a:ext cx="3286148" cy="2180497"/>
          </a:xfrm>
          <a:prstGeom prst="rect">
            <a:avLst/>
          </a:prstGeom>
          <a:noFill/>
        </p:spPr>
      </p:pic>
      <p:pic>
        <p:nvPicPr>
          <p:cNvPr id="22531" name="Picture 3" descr="C:\Documents and Settings\Admin\Рабочий стол\Фото проект англ\IMG_0871.JPG"/>
          <p:cNvPicPr>
            <a:picLocks noChangeAspect="1" noChangeArrowheads="1"/>
          </p:cNvPicPr>
          <p:nvPr/>
        </p:nvPicPr>
        <p:blipFill>
          <a:blip r:embed="rId3" cstate="print"/>
          <a:srcRect/>
          <a:stretch>
            <a:fillRect/>
          </a:stretch>
        </p:blipFill>
        <p:spPr bwMode="auto">
          <a:xfrm>
            <a:off x="5715008" y="1571612"/>
            <a:ext cx="3250429" cy="2166953"/>
          </a:xfrm>
          <a:prstGeom prst="rect">
            <a:avLst/>
          </a:prstGeom>
          <a:noFill/>
        </p:spPr>
      </p:pic>
      <p:pic>
        <p:nvPicPr>
          <p:cNvPr id="22532" name="Picture 4" descr="C:\Documents and Settings\Admin\Рабочий стол\Фото проект англ\IMG_0883.JPG"/>
          <p:cNvPicPr>
            <a:picLocks noChangeAspect="1" noChangeArrowheads="1"/>
          </p:cNvPicPr>
          <p:nvPr/>
        </p:nvPicPr>
        <p:blipFill>
          <a:blip r:embed="rId4" cstate="print"/>
          <a:srcRect/>
          <a:stretch>
            <a:fillRect/>
          </a:stretch>
        </p:blipFill>
        <p:spPr bwMode="auto">
          <a:xfrm>
            <a:off x="6000760" y="3857628"/>
            <a:ext cx="2678924" cy="1785950"/>
          </a:xfrm>
          <a:prstGeom prst="rect">
            <a:avLst/>
          </a:prstGeom>
          <a:noFill/>
        </p:spPr>
      </p:pic>
      <p:pic>
        <p:nvPicPr>
          <p:cNvPr id="22533" name="Picture 5" descr="C:\Documents and Settings\Admin\Рабочий стол\Фото проект англ\IMG_0884.JPG"/>
          <p:cNvPicPr>
            <a:picLocks noChangeAspect="1" noChangeArrowheads="1"/>
          </p:cNvPicPr>
          <p:nvPr/>
        </p:nvPicPr>
        <p:blipFill>
          <a:blip r:embed="rId5" cstate="print"/>
          <a:srcRect/>
          <a:stretch>
            <a:fillRect/>
          </a:stretch>
        </p:blipFill>
        <p:spPr bwMode="auto">
          <a:xfrm>
            <a:off x="3500430" y="2143116"/>
            <a:ext cx="2147772" cy="3221657"/>
          </a:xfrm>
          <a:prstGeom prst="rect">
            <a:avLst/>
          </a:prstGeom>
          <a:noFill/>
        </p:spPr>
      </p:pic>
      <p:pic>
        <p:nvPicPr>
          <p:cNvPr id="22534" name="Picture 6" descr="C:\Documents and Settings\Admin\Рабочий стол\Фото проект англ\IMG_0886.JPG"/>
          <p:cNvPicPr>
            <a:picLocks noChangeAspect="1" noChangeArrowheads="1"/>
          </p:cNvPicPr>
          <p:nvPr/>
        </p:nvPicPr>
        <p:blipFill>
          <a:blip r:embed="rId6" cstate="print"/>
          <a:srcRect/>
          <a:stretch>
            <a:fillRect/>
          </a:stretch>
        </p:blipFill>
        <p:spPr bwMode="auto">
          <a:xfrm>
            <a:off x="428596" y="3786190"/>
            <a:ext cx="2643206" cy="17621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7315200" cy="714380"/>
          </a:xfrm>
        </p:spPr>
        <p:txBody>
          <a:bodyPr/>
          <a:lstStyle/>
          <a:p>
            <a:pPr algn="ctr"/>
            <a:r>
              <a:rPr lang="en-US" sz="3200" b="1" dirty="0" smtClean="0">
                <a:solidFill>
                  <a:srgbClr val="0033CC"/>
                </a:solidFill>
              </a:rPr>
              <a:t>Open Air Museum "Lychnostatis"</a:t>
            </a:r>
            <a:endParaRPr lang="ru-RU" sz="3200" b="1" dirty="0">
              <a:solidFill>
                <a:srgbClr val="0033CC"/>
              </a:solidFill>
            </a:endParaRPr>
          </a:p>
        </p:txBody>
      </p:sp>
      <p:sp>
        <p:nvSpPr>
          <p:cNvPr id="3" name="Содержимое 2"/>
          <p:cNvSpPr>
            <a:spLocks noGrp="1"/>
          </p:cNvSpPr>
          <p:nvPr>
            <p:ph idx="1"/>
          </p:nvPr>
        </p:nvSpPr>
        <p:spPr>
          <a:xfrm>
            <a:off x="142844" y="5572140"/>
            <a:ext cx="6357982" cy="1057260"/>
          </a:xfrm>
        </p:spPr>
        <p:txBody>
          <a:bodyPr/>
          <a:lstStyle/>
          <a:p>
            <a:pPr algn="ctr">
              <a:buNone/>
            </a:pPr>
            <a:r>
              <a:rPr lang="en-US" sz="1200" b="1" dirty="0" smtClean="0">
                <a:solidFill>
                  <a:srgbClr val="0033CC"/>
                </a:solidFill>
              </a:rPr>
              <a:t>   The museum presents the life, life and popular culture of the inhabitants of Crete. It is noteworthy that this is a private museum. He gathered the usual Greek family exclusively at his own expense. You can get acquainted with the Greek crafts, with a life. The museum has a mill, a shepherd hut, an apiary, a weaving workshop, a winery. Also at the museum has a cafe where you can taste traditional Greek drinks, preparation of which you can also take part. </a:t>
            </a:r>
            <a:endParaRPr lang="ru-RU" sz="1200" b="1" dirty="0">
              <a:solidFill>
                <a:srgbClr val="0033CC"/>
              </a:solidFill>
            </a:endParaRPr>
          </a:p>
        </p:txBody>
      </p:sp>
      <p:pic>
        <p:nvPicPr>
          <p:cNvPr id="23554" name="Picture 2" descr="C:\Documents and Settings\Admin\Рабочий стол\cretan-open-air-museum.jpg"/>
          <p:cNvPicPr>
            <a:picLocks noChangeAspect="1" noChangeArrowheads="1"/>
          </p:cNvPicPr>
          <p:nvPr/>
        </p:nvPicPr>
        <p:blipFill>
          <a:blip r:embed="rId2" cstate="print"/>
          <a:srcRect/>
          <a:stretch>
            <a:fillRect/>
          </a:stretch>
        </p:blipFill>
        <p:spPr bwMode="auto">
          <a:xfrm>
            <a:off x="214282" y="1643050"/>
            <a:ext cx="5162552" cy="3871914"/>
          </a:xfrm>
          <a:prstGeom prst="rect">
            <a:avLst/>
          </a:prstGeom>
          <a:noFill/>
        </p:spPr>
      </p:pic>
      <p:pic>
        <p:nvPicPr>
          <p:cNvPr id="23555" name="Picture 3" descr="C:\Documents and Settings\Admin\Рабочий стол\lychnostatis-open-air.jpg"/>
          <p:cNvPicPr>
            <a:picLocks noChangeAspect="1" noChangeArrowheads="1"/>
          </p:cNvPicPr>
          <p:nvPr/>
        </p:nvPicPr>
        <p:blipFill>
          <a:blip r:embed="rId3" cstate="print"/>
          <a:srcRect/>
          <a:stretch>
            <a:fillRect/>
          </a:stretch>
        </p:blipFill>
        <p:spPr bwMode="auto">
          <a:xfrm>
            <a:off x="5929322" y="1643050"/>
            <a:ext cx="3048021" cy="2286016"/>
          </a:xfrm>
          <a:prstGeom prst="rect">
            <a:avLst/>
          </a:prstGeom>
          <a:noFill/>
        </p:spPr>
      </p:pic>
      <p:pic>
        <p:nvPicPr>
          <p:cNvPr id="23556" name="Picture 4" descr="C:\Documents and Settings\Admin\Рабочий стол\caption.jpg"/>
          <p:cNvPicPr>
            <a:picLocks noChangeAspect="1" noChangeArrowheads="1"/>
          </p:cNvPicPr>
          <p:nvPr/>
        </p:nvPicPr>
        <p:blipFill>
          <a:blip r:embed="rId4" cstate="print"/>
          <a:srcRect/>
          <a:stretch>
            <a:fillRect/>
          </a:stretch>
        </p:blipFill>
        <p:spPr bwMode="auto">
          <a:xfrm>
            <a:off x="6572264" y="4071942"/>
            <a:ext cx="1766905" cy="2357461"/>
          </a:xfrm>
          <a:prstGeom prst="rect">
            <a:avLst/>
          </a:prstGeom>
          <a:noFill/>
        </p:spPr>
      </p:pic>
    </p:spTree>
  </p:cSld>
  <p:clrMapOvr>
    <a:masterClrMapping/>
  </p:clrMapOvr>
</p:sld>
</file>

<file path=ppt/theme/theme1.xml><?xml version="1.0" encoding="utf-8"?>
<a:theme xmlns:a="http://schemas.openxmlformats.org/drawingml/2006/main" name="183">
  <a:themeElements>
    <a:clrScheme name="">
      <a:dk1>
        <a:srgbClr val="FFFFFF"/>
      </a:dk1>
      <a:lt1>
        <a:srgbClr val="FFFFFF"/>
      </a:lt1>
      <a:dk2>
        <a:srgbClr val="FFFFFF"/>
      </a:dk2>
      <a:lt2>
        <a:srgbClr val="092F9A"/>
      </a:lt2>
      <a:accent1>
        <a:srgbClr val="0A4AD2"/>
      </a:accent1>
      <a:accent2>
        <a:srgbClr val="1E9EFF"/>
      </a:accent2>
      <a:accent3>
        <a:srgbClr val="FFFFFF"/>
      </a:accent3>
      <a:accent4>
        <a:srgbClr val="DADADA"/>
      </a:accent4>
      <a:accent5>
        <a:srgbClr val="AAB1E5"/>
      </a:accent5>
      <a:accent6>
        <a:srgbClr val="1A8FE7"/>
      </a:accent6>
      <a:hlink>
        <a:srgbClr val="67F9F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183</Template>
  <TotalTime>301</TotalTime>
  <Words>472</Words>
  <Application>Microsoft Office PowerPoint</Application>
  <PresentationFormat>Экран (4:3)</PresentationFormat>
  <Paragraphs>30</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183</vt:lpstr>
      <vt:lpstr>Wonderful  island  of Crete</vt:lpstr>
      <vt:lpstr>Презентация PowerPoint</vt:lpstr>
      <vt:lpstr>      Pictures of Crete last year.</vt:lpstr>
      <vt:lpstr>Where is the Island of Crete?</vt:lpstr>
      <vt:lpstr>население,чем занимаются ,</vt:lpstr>
      <vt:lpstr>Water City Water Park in Heraklion</vt:lpstr>
      <vt:lpstr>Spinalonga</vt:lpstr>
      <vt:lpstr>Lagoon and Beach Elafonisi</vt:lpstr>
      <vt:lpstr>Open Air Museum "Lychnostatis"</vt:lpstr>
      <vt:lpstr>National dishes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 island of Crete</dc:title>
  <dc:creator>Admin</dc:creator>
  <cp:lastModifiedBy>Учитель36</cp:lastModifiedBy>
  <cp:revision>39</cp:revision>
  <dcterms:created xsi:type="dcterms:W3CDTF">2015-11-19T18:33:11Z</dcterms:created>
  <dcterms:modified xsi:type="dcterms:W3CDTF">2016-01-19T09:10:24Z</dcterms:modified>
</cp:coreProperties>
</file>