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D333-6979-4DA9-8760-9C0F3DDEC38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EB47-6F1A-4925-8A3E-FA00DBD54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EB47-6F1A-4925-8A3E-FA00DBD541F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EB47-6F1A-4925-8A3E-FA00DBD541F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EB47-6F1A-4925-8A3E-FA00DBD541F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EB47-6F1A-4925-8A3E-FA00DBD541F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EB47-6F1A-4925-8A3E-FA00DBD541F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EB47-6F1A-4925-8A3E-FA00DBD541F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CF92F8-A53D-4FD3-833A-8CA7F42D871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CDF43F4-2C05-4B3B-AB3F-07D542512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2656"/>
            <a:ext cx="6480048" cy="1800200"/>
          </a:xfrm>
        </p:spPr>
        <p:txBody>
          <a:bodyPr/>
          <a:lstStyle/>
          <a:p>
            <a:r>
              <a:rPr lang="en-US" dirty="0" smtClean="0"/>
              <a:t>The origin of English words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6480048" cy="1752600"/>
          </a:xfrm>
        </p:spPr>
        <p:txBody>
          <a:bodyPr/>
          <a:lstStyle/>
          <a:p>
            <a:r>
              <a:rPr lang="ru-RU" dirty="0" smtClean="0"/>
              <a:t>Происхождение Английских слов</a:t>
            </a:r>
            <a:endParaRPr lang="ru-RU" dirty="0"/>
          </a:p>
        </p:txBody>
      </p:sp>
    </p:spTree>
  </p:cSld>
  <p:clrMapOvr>
    <a:masterClrMapping/>
  </p:clrMapOvr>
  <p:transition advTm="4383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Pre-Roman time</a:t>
            </a:r>
            <a:endParaRPr lang="ru-RU" dirty="0"/>
          </a:p>
        </p:txBody>
      </p:sp>
      <p:pic>
        <p:nvPicPr>
          <p:cNvPr id="4" name="Содержимое 3" descr="1520834521115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0039" y="1600200"/>
            <a:ext cx="6741922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6093296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Early</a:t>
            </a:r>
            <a:r>
              <a:rPr lang="en-US" baseline="0" dirty="0" smtClean="0"/>
              <a:t> people in Britain speak Celtic. (</a:t>
            </a:r>
            <a:r>
              <a:rPr lang="ru-RU" baseline="0" dirty="0" smtClean="0"/>
              <a:t>Древние люди в Британии говорили на Кельтском)</a:t>
            </a:r>
          </a:p>
        </p:txBody>
      </p:sp>
    </p:spTree>
  </p:cSld>
  <p:clrMapOvr>
    <a:masterClrMapping/>
  </p:clrMapOvr>
  <p:transition advTm="6069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century AD</a:t>
            </a:r>
            <a:endParaRPr lang="ru-RU" dirty="0"/>
          </a:p>
        </p:txBody>
      </p:sp>
      <p:pic>
        <p:nvPicPr>
          <p:cNvPr id="4" name="Содержимое 3" descr="1-25-768x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7457" y="1600200"/>
            <a:ext cx="7287085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Romans invade </a:t>
            </a:r>
            <a:r>
              <a:rPr lang="en-US" dirty="0" err="1" smtClean="0"/>
              <a:t>Britain.Latin</a:t>
            </a:r>
            <a:r>
              <a:rPr lang="en-US" dirty="0" smtClean="0"/>
              <a:t> is the language of the Roman Empire(</a:t>
            </a:r>
            <a:r>
              <a:rPr lang="ru-RU" dirty="0" smtClean="0"/>
              <a:t>Римляне вторгаются в </a:t>
            </a:r>
            <a:r>
              <a:rPr lang="ru-RU" dirty="0" err="1" smtClean="0"/>
              <a:t>Британию.Латынь</a:t>
            </a:r>
            <a:r>
              <a:rPr lang="en-US" dirty="0"/>
              <a:t> </a:t>
            </a:r>
            <a:r>
              <a:rPr lang="ru-RU" dirty="0" smtClean="0"/>
              <a:t>стала языком </a:t>
            </a:r>
          </a:p>
          <a:p>
            <a:r>
              <a:rPr lang="ru-RU" dirty="0" smtClean="0"/>
              <a:t>Римской Империи</a:t>
            </a:r>
            <a:r>
              <a:rPr lang="en-US" dirty="0" smtClean="0"/>
              <a:t>)</a:t>
            </a:r>
            <a:endParaRPr lang="ru-RU" baseline="0" dirty="0" smtClean="0"/>
          </a:p>
        </p:txBody>
      </p:sp>
    </p:spTree>
  </p:cSld>
  <p:clrMapOvr>
    <a:masterClrMapping/>
  </p:clrMapOvr>
  <p:transition advTm="8034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century AD</a:t>
            </a:r>
            <a:endParaRPr lang="ru-RU" dirty="0"/>
          </a:p>
        </p:txBody>
      </p:sp>
      <p:pic>
        <p:nvPicPr>
          <p:cNvPr id="4" name="Содержимое 3" descr="images_2015_02_983_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363" y="1600200"/>
            <a:ext cx="7233274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4572000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Germanic</a:t>
            </a:r>
            <a:r>
              <a:rPr lang="en-US" baseline="0" dirty="0" smtClean="0"/>
              <a:t> tribes invade from continental Europe and speak Old English</a:t>
            </a:r>
            <a:r>
              <a:rPr lang="en-US" baseline="0" dirty="0" smtClean="0"/>
              <a:t>. The </a:t>
            </a:r>
            <a:r>
              <a:rPr lang="en-US" baseline="0" dirty="0" smtClean="0"/>
              <a:t>word “English” comes from the Angles</a:t>
            </a:r>
            <a:r>
              <a:rPr lang="en-US" baseline="0" dirty="0" smtClean="0"/>
              <a:t>, the </a:t>
            </a:r>
            <a:r>
              <a:rPr lang="en-US" baseline="0" dirty="0" smtClean="0"/>
              <a:t>name of one of the tribes</a:t>
            </a:r>
            <a:r>
              <a:rPr lang="en-US" baseline="0" dirty="0" smtClean="0"/>
              <a:t>. Modern </a:t>
            </a:r>
            <a:r>
              <a:rPr lang="en-US" baseline="0" dirty="0" smtClean="0"/>
              <a:t>English words like “water” and “strong” come from Old English</a:t>
            </a:r>
            <a:r>
              <a:rPr lang="en-US" baseline="0" dirty="0" smtClean="0"/>
              <a:t>. The </a:t>
            </a:r>
            <a:r>
              <a:rPr lang="en-US" baseline="0" dirty="0" smtClean="0"/>
              <a:t>Vikings invade and introduce new words.</a:t>
            </a:r>
            <a:endParaRPr lang="ru-RU" dirty="0"/>
          </a:p>
        </p:txBody>
      </p:sp>
    </p:spTree>
  </p:cSld>
  <p:clrMapOvr>
    <a:masterClrMapping/>
  </p:clrMapOvr>
  <p:transition advTm="12292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1066 AD </a:t>
            </a:r>
            <a:endParaRPr lang="ru-RU" dirty="0"/>
          </a:p>
        </p:txBody>
      </p:sp>
      <p:pic>
        <p:nvPicPr>
          <p:cNvPr id="4" name="Содержимое 3" descr="dbffc47136e949df9260f8b15db3b7a1--norse-vikings-norse-mytholog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1909" y="1600200"/>
            <a:ext cx="6798181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Normans invade Britain and French becomes the official language. The English language changes and imports many words from French</a:t>
            </a:r>
            <a:r>
              <a:rPr lang="en-US" baseline="0" dirty="0" smtClean="0"/>
              <a:t>, for </a:t>
            </a:r>
            <a:r>
              <a:rPr lang="en-US" baseline="0" dirty="0" smtClean="0"/>
              <a:t>example “beef”</a:t>
            </a:r>
            <a:endParaRPr lang="ru-RU" dirty="0"/>
          </a:p>
        </p:txBody>
      </p:sp>
    </p:spTree>
  </p:cSld>
  <p:clrMapOvr>
    <a:masterClrMapping/>
  </p:clrMapOvr>
  <p:transition advTm="10124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1600</a:t>
            </a:r>
            <a:endParaRPr lang="ru-RU" dirty="0"/>
          </a:p>
        </p:txBody>
      </p:sp>
      <p:pic>
        <p:nvPicPr>
          <p:cNvPr id="4" name="Содержимое 3" descr="shakespeare-xgPn5cyxLy9QFc4VlNlyt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0169" y="1600200"/>
            <a:ext cx="6941661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Modern</a:t>
            </a:r>
            <a:r>
              <a:rPr lang="en-US" baseline="0" dirty="0" smtClean="0"/>
              <a:t> English has its roots in the time of Shakespeare</a:t>
            </a:r>
            <a:r>
              <a:rPr lang="en-US" baseline="0" dirty="0" smtClean="0"/>
              <a:t>. Latin </a:t>
            </a:r>
            <a:r>
              <a:rPr lang="en-US" baseline="0" dirty="0" smtClean="0"/>
              <a:t>and Greek have a big influence because they are the languages for scholars</a:t>
            </a:r>
            <a:r>
              <a:rPr lang="en-US" baseline="0" dirty="0" smtClean="0"/>
              <a:t>. English </a:t>
            </a:r>
            <a:r>
              <a:rPr lang="en-US" baseline="0" dirty="0" smtClean="0"/>
              <a:t>uses many Latin words ending in –us or –um</a:t>
            </a:r>
            <a:r>
              <a:rPr lang="en-US" baseline="0" dirty="0" smtClean="0"/>
              <a:t>, for </a:t>
            </a:r>
            <a:r>
              <a:rPr lang="en-US" baseline="0" dirty="0" smtClean="0"/>
              <a:t>example  curriculum and circus</a:t>
            </a:r>
            <a:r>
              <a:rPr lang="en-US" baseline="0" dirty="0" smtClean="0"/>
              <a:t>. Words </a:t>
            </a:r>
            <a:r>
              <a:rPr lang="en-US" baseline="0" dirty="0" smtClean="0"/>
              <a:t>that end in –</a:t>
            </a:r>
            <a:r>
              <a:rPr lang="en-US" baseline="0" dirty="0" err="1" smtClean="0"/>
              <a:t>ology</a:t>
            </a:r>
            <a:r>
              <a:rPr lang="en-US" baseline="0" dirty="0" smtClean="0"/>
              <a:t> (</a:t>
            </a:r>
            <a:r>
              <a:rPr lang="en-US" baseline="0" dirty="0" smtClean="0"/>
              <a:t>the study of) and –phobia(the irrational fear of) originate from Greek words, for example biology and </a:t>
            </a:r>
            <a:r>
              <a:rPr lang="en-US" baseline="0" dirty="0" smtClean="0"/>
              <a:t>arachnophobia</a:t>
            </a:r>
            <a:r>
              <a:rPr lang="en-US" baseline="0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18314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century to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endParaRPr lang="ru-RU" dirty="0"/>
          </a:p>
        </p:txBody>
      </p:sp>
      <p:pic>
        <p:nvPicPr>
          <p:cNvPr id="4" name="Содержимое 3" descr="Space-Planet-Earth-Light-Clouds-Ocean-1920-x-12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0229" y="1600200"/>
            <a:ext cx="7241541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Explorers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travellers</a:t>
            </a:r>
            <a:r>
              <a:rPr lang="en-US" baseline="0" dirty="0" smtClean="0"/>
              <a:t> bring many new words from around the world: words for animals (zebra </a:t>
            </a:r>
            <a:r>
              <a:rPr lang="en-US" baseline="0" dirty="0" smtClean="0"/>
              <a:t>from </a:t>
            </a:r>
            <a:r>
              <a:rPr lang="en-US" baseline="0" dirty="0" err="1" smtClean="0"/>
              <a:t>Kongo</a:t>
            </a:r>
            <a:r>
              <a:rPr lang="en-US" baseline="0" dirty="0" smtClean="0"/>
              <a:t>, an African language</a:t>
            </a:r>
            <a:r>
              <a:rPr lang="en-US" baseline="0" dirty="0" smtClean="0"/>
              <a:t>), food </a:t>
            </a:r>
            <a:r>
              <a:rPr lang="en-US" baseline="0" dirty="0" smtClean="0"/>
              <a:t>(chocolate from </a:t>
            </a:r>
            <a:r>
              <a:rPr lang="en-US" baseline="0" dirty="0" err="1" smtClean="0"/>
              <a:t>Nahuatl</a:t>
            </a:r>
            <a:r>
              <a:rPr lang="en-US" baseline="0" dirty="0" smtClean="0"/>
              <a:t>, the </a:t>
            </a:r>
            <a:r>
              <a:rPr lang="en-US" baseline="0" dirty="0" smtClean="0"/>
              <a:t>Aztec language</a:t>
            </a:r>
            <a:r>
              <a:rPr lang="en-US" baseline="0" dirty="0" smtClean="0"/>
              <a:t>), </a:t>
            </a:r>
            <a:r>
              <a:rPr lang="en-US" baseline="0" dirty="0" smtClean="0"/>
              <a:t>clothes 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pyjamas</a:t>
            </a:r>
            <a:r>
              <a:rPr lang="en-US" baseline="0" dirty="0" smtClean="0"/>
              <a:t> from Hindi in India</a:t>
            </a:r>
            <a:r>
              <a:rPr lang="en-US" baseline="0" dirty="0" smtClean="0"/>
              <a:t>), </a:t>
            </a:r>
            <a:r>
              <a:rPr lang="en-US" baseline="0" dirty="0" smtClean="0"/>
              <a:t>drinks (tea from Chinese</a:t>
            </a:r>
            <a:r>
              <a:rPr lang="en-US" baseline="0" dirty="0" smtClean="0"/>
              <a:t>), </a:t>
            </a:r>
            <a:r>
              <a:rPr lang="en-US" baseline="0" dirty="0" smtClean="0"/>
              <a:t>mathematical terms (algebra from Arabic) and musical terms (piano from Italian)</a:t>
            </a:r>
            <a:endParaRPr lang="ru-RU" dirty="0"/>
          </a:p>
        </p:txBody>
      </p:sp>
    </p:spTree>
  </p:cSld>
  <p:clrMapOvr>
    <a:masterClrMapping/>
  </p:clrMapOvr>
  <p:transition advTm="16115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ru-RU" dirty="0"/>
          </a:p>
        </p:txBody>
      </p:sp>
      <p:pic>
        <p:nvPicPr>
          <p:cNvPr id="4" name="Содержимое 3" descr="velikobritaniya-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7588" y="1600200"/>
            <a:ext cx="6786824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4572000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English language continues to grow, especially with new words in science and </a:t>
            </a:r>
            <a:r>
              <a:rPr lang="en-US" dirty="0" smtClean="0"/>
              <a:t>technology, </a:t>
            </a:r>
            <a:r>
              <a:rPr lang="en-US" dirty="0" smtClean="0"/>
              <a:t>for example “Microchip” and “Cyberspace” (</a:t>
            </a:r>
            <a:r>
              <a:rPr lang="ru-RU" dirty="0" smtClean="0"/>
              <a:t>Английский язык продолжает расти, особенно с новыми словами в науке и </a:t>
            </a:r>
            <a:r>
              <a:rPr lang="ru-RU" dirty="0" smtClean="0"/>
              <a:t>технике, например “микрочип</a:t>
            </a:r>
            <a:r>
              <a:rPr lang="ru-RU" dirty="0" smtClean="0"/>
              <a:t>” </a:t>
            </a:r>
            <a:r>
              <a:rPr lang="ru-RU" dirty="0" smtClean="0"/>
              <a:t>и </a:t>
            </a:r>
            <a:r>
              <a:rPr lang="en-US" dirty="0" smtClean="0"/>
              <a:t>“</a:t>
            </a:r>
            <a:r>
              <a:rPr lang="ru-RU" dirty="0" smtClean="0"/>
              <a:t>киберпространство</a:t>
            </a:r>
            <a:r>
              <a:rPr lang="ru-RU" dirty="0" smtClean="0"/>
              <a:t>”)</a:t>
            </a:r>
            <a:endParaRPr lang="ru-RU" dirty="0"/>
          </a:p>
        </p:txBody>
      </p:sp>
    </p:spTree>
  </p:cSld>
  <p:clrMapOvr>
    <a:masterClrMapping/>
  </p:clrMapOvr>
  <p:transition advTm="15022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</TotalTime>
  <Words>331</Words>
  <Application>Microsoft Office PowerPoint</Application>
  <PresentationFormat>Экран (4:3)</PresentationFormat>
  <Paragraphs>23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The origin of English words</vt:lpstr>
      <vt:lpstr>Pre-Roman time</vt:lpstr>
      <vt:lpstr>1st century AD</vt:lpstr>
      <vt:lpstr>5th century AD</vt:lpstr>
      <vt:lpstr>1066 AD </vt:lpstr>
      <vt:lpstr>1600</vt:lpstr>
      <vt:lpstr>16th century to 19th century </vt:lpstr>
      <vt:lpstr>Today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 of English words</dc:title>
  <dc:creator>Общий</dc:creator>
  <cp:lastModifiedBy>Общий</cp:lastModifiedBy>
  <cp:revision>5</cp:revision>
  <dcterms:created xsi:type="dcterms:W3CDTF">2018-11-20T06:13:17Z</dcterms:created>
  <dcterms:modified xsi:type="dcterms:W3CDTF">2018-11-20T08:17:45Z</dcterms:modified>
</cp:coreProperties>
</file>