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3" r:id="rId6"/>
    <p:sldId id="267" r:id="rId7"/>
    <p:sldId id="269" r:id="rId8"/>
    <p:sldId id="271" r:id="rId9"/>
    <p:sldId id="272" r:id="rId10"/>
    <p:sldId id="273" r:id="rId11"/>
    <p:sldId id="274" r:id="rId12"/>
    <p:sldId id="275" r:id="rId13"/>
    <p:sldId id="277" r:id="rId14"/>
    <p:sldId id="281" r:id="rId15"/>
    <p:sldId id="278" r:id="rId16"/>
    <p:sldId id="279" r:id="rId17"/>
    <p:sldId id="283" r:id="rId18"/>
    <p:sldId id="28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5A75-0971-4AD9-ADEB-9308217BB2C7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E91D-CBD7-4814-A2DB-326270846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793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5A75-0971-4AD9-ADEB-9308217BB2C7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E91D-CBD7-4814-A2DB-326270846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05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5A75-0971-4AD9-ADEB-9308217BB2C7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E91D-CBD7-4814-A2DB-326270846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13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5A75-0971-4AD9-ADEB-9308217BB2C7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E91D-CBD7-4814-A2DB-326270846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4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5A75-0971-4AD9-ADEB-9308217BB2C7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E91D-CBD7-4814-A2DB-326270846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120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5A75-0971-4AD9-ADEB-9308217BB2C7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E91D-CBD7-4814-A2DB-326270846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721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5A75-0971-4AD9-ADEB-9308217BB2C7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E91D-CBD7-4814-A2DB-326270846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14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5A75-0971-4AD9-ADEB-9308217BB2C7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E91D-CBD7-4814-A2DB-326270846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0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5A75-0971-4AD9-ADEB-9308217BB2C7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E91D-CBD7-4814-A2DB-326270846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616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5A75-0971-4AD9-ADEB-9308217BB2C7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E91D-CBD7-4814-A2DB-326270846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467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5A75-0971-4AD9-ADEB-9308217BB2C7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E91D-CBD7-4814-A2DB-326270846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975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85A75-0971-4AD9-ADEB-9308217BB2C7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4E91D-CBD7-4814-A2DB-326270846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27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208912" cy="561662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Психолого-логопедический практикум </a:t>
            </a:r>
          </a:p>
          <a:p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«На пороге школы»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2996952"/>
            <a:ext cx="3096343" cy="354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126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692696"/>
            <a:ext cx="82809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Также необходимо дать представления о звуках: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Звуки делятся на гласные и согласные;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Согласные звуки бывают звонкими и глухими, твердыми и мягкими.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Научить: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Выделять заданные звуки среди других звуков;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Соотносить звуки с буквами;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Выделять на слух слова с заданным звуком;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Определять место звука в слове: в слове МАЛИНА звук [М] находится в начале слова, в слове КОМНАТА в середине слова, в слове ДОМ – в конце слова;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Определять последовательность звуков в слове: в слове МАК первый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звук [М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], второй [А], третий [К];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Составлять слова из звуков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[К], [Т], [И] – КИТ, ТИК.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02" y="1916832"/>
            <a:ext cx="3117661" cy="233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766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62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864095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4-ый параметр речевой готовности: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Соответствие словарного запаса возрастной норме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204864"/>
            <a:ext cx="83529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Ребенка необходимо научить: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Обобщать предметы по группам: овощи, фрукты, мебель, посуда, транспорт…;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Подбирать признаки к предмету (яблоко-сочное, красное, ароматное…);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Подбирать действия к предмету (снег – идет, падает, кружится…);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Подбирать предмет к действию (идет – снег, дождь, человек, время…);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Подбирать антонимы – слова с противоположным значением (высокий-низкий, пустой-полный, говорить-молчать…);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Подбирать синонимы – слова близкие по значению (смелый-храбрый, отважный; бежать – нестись, мчаться…)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434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88"/>
            <a:ext cx="9141883" cy="685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404664"/>
            <a:ext cx="835292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5-ый параметр речевой готовности: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Грамматически правильная речь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2132856"/>
            <a:ext cx="79928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 учится: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Образовывать множественное число существительных (дом-дома, окно-окна, пень-пни…);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Согласовывать прилагательные с существительными (красное яблоко, но красный бант);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Образовывать слова с уменьшительно-ласкательными суффиксами (стол-столик, голова-головушка…);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Образовывать притяжательные прилагательные (лиса – хвост лисий, медведь- медвежья берлога…);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Образовывать приставочные глаголы (Мальчик к дому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подходит,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дом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заходит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из дома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выходит,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дом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обходит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Образовывать сложные слова (лес рубит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лесоруб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снег падает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снегопад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…);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Употреблять сложные предлоги (ОТ, ОКОЛО, ИЗ-ЗА, ИЗ-ПОД, МЕЖДУ)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66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60" y="0"/>
            <a:ext cx="9165860" cy="687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332656"/>
            <a:ext cx="849694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6-ой параметр речевой готовности:</a:t>
            </a:r>
          </a:p>
          <a:p>
            <a:pPr algn="ctr"/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связной речи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2132856"/>
            <a:ext cx="61625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Умение вести беседу со сверстниками и взрослыми;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Отвечать на вопросы предложениями, а не одним словом;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Умение пересказывать рассказ, сохраняя его смысл.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12976"/>
            <a:ext cx="331236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8756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player.myshared.ru/9/951796/slides/slide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76521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237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349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861" y="-243408"/>
            <a:ext cx="9495861" cy="7121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44625"/>
            <a:ext cx="84969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Рекомендации родителям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196752"/>
            <a:ext cx="8640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Общайтесь со своими детьми! Задавайте такие вопросы, на которые нельзя дать односложные ответы.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Обязательно читайте детям вслух! Беседуйте о прочитанных книгах. Выясните их содержание, сумел ли вникнуть в причинную связь событий, правильно ли оценивал поступки действующих лиц, способен ли доказать, почему одних героев он осуждает, других одобряет, и т.д.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Заучивайте с ребенком небольшое стихотворение один раз в неделю.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Ставьте ребенка перед проблемными ситуациями. Например, предложите ему выяснить, почему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чера можно было лепить снежную бабу из снега, а сегодня нет.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Задавайте вопросы по содержанию мультфильма после его просмотра.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Спрашивайте ребенка после прогулок, что он видел на улице.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Загадывайте загадки.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Развивайте мелкую моторику: лепите, рисуйте, раскрашивайте, собирайте бусы, работайте в тетради по клеточкам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225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692696"/>
            <a:ext cx="864096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помните о том, что любые совместные игры и действия, даже самые простые, полезны для ребенка, поскольку они развивают не только речь, но и высшие психические процессы: внимание, мышление, память, восприятие. Но и они приносят пользу только тогда, когда выполняются без принуждения, в игровой форме, с положительным эмоциональным настроем.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вы действительно хотите помочь своему ребенку, не забывайте, что ничего не делается по взмаху волшебной палочки, обязательно нужны терпение, время, положительный настрой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286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872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Говоря о готовности ребенка к школьному обучению, необходимо подчеркнуть важность уровня речевого развития ребенка, поскольку именно при помощи речи будет происходить усвоение всего курса школьной программы.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Что же подразумевается под понятием «речевая готовность к школьному обучению».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173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003220"/>
            <a:ext cx="8424936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ребенка к моменту поступления в школу должно быть четкое и правильное произношение всех звуков.</a:t>
            </a:r>
          </a:p>
          <a:p>
            <a:pPr algn="ctr"/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32657"/>
            <a:ext cx="864096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1-ый параметр речевой готовности: </a:t>
            </a:r>
          </a:p>
          <a:p>
            <a:pPr algn="ctr"/>
            <a:r>
              <a:rPr lang="ru-RU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правильного  звукопроизношения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01008"/>
            <a:ext cx="5328592" cy="3195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209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7" y="404665"/>
            <a:ext cx="87940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этап: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проведение артикуляционной гимнастики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6" y="1844824"/>
            <a:ext cx="56166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артикуляционной гимнастики – выработка полноценных движений и определенных положений органов артикуляционного аппарата, необходимых для правильного произношения звуков.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Артикуляционная гимнастика необходима не только детям, имеющим речевые нарушения. Она также полезна всем детям как средство профилактики различных нарушений и как средство развития речи.</a:t>
            </a:r>
          </a:p>
          <a:p>
            <a:pPr algn="just"/>
            <a:endParaRPr lang="ru-RU" sz="2000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00808"/>
            <a:ext cx="275129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767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60649"/>
            <a:ext cx="84249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– ой параметр речевой готовности:</a:t>
            </a:r>
          </a:p>
          <a:p>
            <a:pPr algn="ctr"/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формированность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фонематического восприятия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348880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Фонематическое восприятие – это умение слышать и различать звуки речи.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часто плохо различают на слух такие звуки, как: Б-П, Т-Д, К-Г, В-Ф, С-З, Ш-Ж, С-СЬ, Т-ТЬ, Л-ЛЬ, С-Ш, З-Ж, Щ-СЬ, Р-Л, ЛЬ-Й и другие.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И если ребенку звуки на слух кажутся одинаковыми, то будут затруднения при письме.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221088"/>
            <a:ext cx="3233936" cy="2579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206812"/>
            <a:ext cx="3233936" cy="2579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100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60649"/>
            <a:ext cx="849694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игры можно предложить для развития фонематического восприятия?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700808"/>
            <a:ext cx="813690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Игра «Покажи картинку»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Ребенку предлагается правильно показать картинки, названия которых отличаются только одним звуком: коза-кожа, горка-корка, бочка-почка, мышка-мишка, лук-люк, крыша-крыса и т.д.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Игра «Хлопни в ладоши»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Дается задание «Хлопни, когда услышишь звук [Ш]». Взрослый произносит ряд звуков: С, Ш, Х, Ж, Ф … Ребенок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слышит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звук [Ш] – хлопает, слышит другой звук – не хлопает.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7660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1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692697"/>
            <a:ext cx="864096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Игра «Разложи»</a:t>
            </a:r>
          </a:p>
          <a:p>
            <a:r>
              <a:rPr lang="ru-RU" dirty="0" smtClean="0"/>
              <a:t>Предлагается разложить картинки: санки, самолет, шуба, сумка, шапка, собака, машина, кошка, посуда, шары…</a:t>
            </a:r>
          </a:p>
          <a:p>
            <a:pPr algn="ctr"/>
            <a:r>
              <a:rPr lang="ru-RU" dirty="0" smtClean="0"/>
              <a:t>На две группы:</a:t>
            </a:r>
          </a:p>
          <a:p>
            <a:r>
              <a:rPr lang="ru-RU" dirty="0" smtClean="0"/>
              <a:t>          </a:t>
            </a:r>
            <a:r>
              <a:rPr lang="ru-RU" u="sng" dirty="0" smtClean="0"/>
              <a:t>со звуком С                                                                                со звуком Ш___</a:t>
            </a:r>
          </a:p>
          <a:p>
            <a:r>
              <a:rPr lang="ru-RU" dirty="0" smtClean="0"/>
              <a:t>              санки                                                                                             шуба</a:t>
            </a:r>
          </a:p>
          <a:p>
            <a:r>
              <a:rPr lang="ru-RU" dirty="0" smtClean="0"/>
              <a:t>            самолет                                                                                         шапка</a:t>
            </a:r>
          </a:p>
          <a:p>
            <a:r>
              <a:rPr lang="ru-RU" dirty="0" smtClean="0"/>
              <a:t>              сумка                                                                                          машина</a:t>
            </a:r>
          </a:p>
          <a:p>
            <a:r>
              <a:rPr lang="ru-RU" dirty="0" smtClean="0"/>
              <a:t>             собака                                                                                           кошка</a:t>
            </a:r>
          </a:p>
          <a:p>
            <a:r>
              <a:rPr lang="ru-RU" dirty="0" smtClean="0"/>
              <a:t>             посуда                                                                                            шары</a:t>
            </a: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2420888"/>
            <a:ext cx="1152126" cy="64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60948"/>
            <a:ext cx="93610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986" y="3221893"/>
            <a:ext cx="763847" cy="76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64028"/>
            <a:ext cx="872684" cy="85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380" y="3710674"/>
            <a:ext cx="919157" cy="770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31" y="4096013"/>
            <a:ext cx="710295" cy="94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50272"/>
            <a:ext cx="1204897" cy="903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50272"/>
            <a:ext cx="841589" cy="8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737" y="4393711"/>
            <a:ext cx="843851" cy="103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441" y="4943784"/>
            <a:ext cx="1006301" cy="100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24324"/>
            <a:ext cx="1152126" cy="64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71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88"/>
            <a:ext cx="9141883" cy="685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764704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Игра «Повтори»</a:t>
            </a:r>
          </a:p>
          <a:p>
            <a:pPr marL="342900" indent="-342900">
              <a:buAutoNum type="arabicPeriod"/>
            </a:pPr>
            <a:r>
              <a:rPr lang="ru-RU" dirty="0" smtClean="0"/>
              <a:t>Воспроизведение (повторение) слогов:</a:t>
            </a:r>
          </a:p>
          <a:p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ru-RU" b="1" dirty="0" smtClean="0"/>
              <a:t>ПА-БА, ПА-БА-ПА, БА-ПА-ПА, СА-ША, ША-СА-СА…</a:t>
            </a:r>
          </a:p>
          <a:p>
            <a:r>
              <a:rPr lang="ru-RU" dirty="0" smtClean="0"/>
              <a:t>2. Воспроизведение (повторение) слов:</a:t>
            </a:r>
          </a:p>
          <a:p>
            <a:r>
              <a:rPr lang="ru-RU" dirty="0"/>
              <a:t> </a:t>
            </a:r>
            <a:r>
              <a:rPr lang="ru-RU" dirty="0" smtClean="0"/>
              <a:t>       </a:t>
            </a:r>
            <a:r>
              <a:rPr lang="ru-RU" b="1" dirty="0" smtClean="0"/>
              <a:t>ПОЛЕНО-КОЛЕНО, МАК-БАК-ТАК, БУДКА-УТКА-ДУДКА…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63523" y="2708920"/>
            <a:ext cx="113042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НУ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06323" y="3233127"/>
            <a:ext cx="91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49080" y="3238128"/>
            <a:ext cx="91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НО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49123" y="3765782"/>
            <a:ext cx="91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КУ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67481" y="3745777"/>
            <a:ext cx="914400" cy="477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КА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93947" y="3765782"/>
            <a:ext cx="91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ЛИ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49123" y="4347865"/>
            <a:ext cx="91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МУ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67481" y="4359858"/>
            <a:ext cx="914400" cy="468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БУ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393947" y="4370732"/>
            <a:ext cx="91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МО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349123" y="4869160"/>
            <a:ext cx="91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МА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367481" y="4901109"/>
            <a:ext cx="91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ЛО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406280" y="4901109"/>
            <a:ext cx="91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68403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08" y="0"/>
            <a:ext cx="9299509" cy="697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1" y="332656"/>
            <a:ext cx="885698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3-Й ПАРАМЕТР РЕЧЕВОЙ ГОТОВНОСТИ: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ГОТОВНОСТЬ К АНАЛИЗУ И СИНТЕЗУ ЗВУКОВОГО СОСТАВА СЛОВА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492896"/>
            <a:ext cx="68407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/>
              <a:t>Ребенку необходимо дать представление о том:</a:t>
            </a:r>
          </a:p>
          <a:p>
            <a:r>
              <a:rPr lang="ru-RU" dirty="0"/>
              <a:t> </a:t>
            </a:r>
            <a:r>
              <a:rPr lang="ru-RU" dirty="0" smtClean="0"/>
              <a:t>     - что такое «предложение», «слово», «слог», «звук»;</a:t>
            </a:r>
          </a:p>
          <a:p>
            <a:r>
              <a:rPr lang="ru-RU" dirty="0"/>
              <a:t> </a:t>
            </a:r>
            <a:r>
              <a:rPr lang="ru-RU" dirty="0" smtClean="0"/>
              <a:t>     - что предложение состоит из слов, слово состоит из слогов, слог состоит из звуков.</a:t>
            </a:r>
          </a:p>
          <a:p>
            <a:endParaRPr lang="ru-RU" dirty="0"/>
          </a:p>
          <a:p>
            <a:r>
              <a:rPr lang="ru-RU" dirty="0" smtClean="0"/>
              <a:t>2. </a:t>
            </a:r>
            <a:r>
              <a:rPr lang="ru-RU" b="1" dirty="0" smtClean="0"/>
              <a:t>Ребенка нужно научить:</a:t>
            </a:r>
          </a:p>
          <a:p>
            <a:r>
              <a:rPr lang="ru-RU" dirty="0"/>
              <a:t> </a:t>
            </a:r>
            <a:r>
              <a:rPr lang="ru-RU" dirty="0" smtClean="0"/>
              <a:t>      - анализировать предложения (делить предложения на слова, определять количество и последовательность слов в предложении);</a:t>
            </a:r>
          </a:p>
          <a:p>
            <a:r>
              <a:rPr lang="ru-RU" dirty="0"/>
              <a:t> </a:t>
            </a:r>
            <a:r>
              <a:rPr lang="ru-RU" dirty="0" smtClean="0"/>
              <a:t>      - делить слова на слоги, определять количество слогов в слове.</a:t>
            </a:r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383" y="4581127"/>
            <a:ext cx="2691480" cy="183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23286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970</Words>
  <Application>Microsoft Office PowerPoint</Application>
  <PresentationFormat>Экран (4:3)</PresentationFormat>
  <Paragraphs>109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юрий</cp:lastModifiedBy>
  <cp:revision>31</cp:revision>
  <dcterms:created xsi:type="dcterms:W3CDTF">2015-03-19T13:36:41Z</dcterms:created>
  <dcterms:modified xsi:type="dcterms:W3CDTF">2019-11-27T17:18:47Z</dcterms:modified>
</cp:coreProperties>
</file>