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5" r:id="rId3"/>
    <p:sldId id="303" r:id="rId4"/>
    <p:sldId id="352" r:id="rId5"/>
    <p:sldId id="262" r:id="rId6"/>
    <p:sldId id="261" r:id="rId7"/>
    <p:sldId id="263" r:id="rId8"/>
    <p:sldId id="327" r:id="rId9"/>
    <p:sldId id="346" r:id="rId10"/>
    <p:sldId id="290" r:id="rId11"/>
    <p:sldId id="297" r:id="rId12"/>
    <p:sldId id="299" r:id="rId13"/>
    <p:sldId id="347" r:id="rId14"/>
    <p:sldId id="322" r:id="rId15"/>
    <p:sldId id="323" r:id="rId16"/>
    <p:sldId id="349" r:id="rId17"/>
    <p:sldId id="350" r:id="rId18"/>
    <p:sldId id="351" r:id="rId19"/>
    <p:sldId id="293" r:id="rId20"/>
    <p:sldId id="302" r:id="rId21"/>
    <p:sldId id="304" r:id="rId22"/>
    <p:sldId id="305" r:id="rId23"/>
    <p:sldId id="307" r:id="rId24"/>
    <p:sldId id="308" r:id="rId25"/>
    <p:sldId id="329" r:id="rId26"/>
    <p:sldId id="332" r:id="rId27"/>
    <p:sldId id="335" r:id="rId28"/>
    <p:sldId id="336" r:id="rId29"/>
    <p:sldId id="344" r:id="rId30"/>
    <p:sldId id="34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CCFF"/>
    <a:srgbClr val="00FFFF"/>
    <a:srgbClr val="FFFF66"/>
    <a:srgbClr val="0033CC"/>
    <a:srgbClr val="3333FF"/>
    <a:srgbClr val="009900"/>
    <a:srgbClr val="006666"/>
    <a:srgbClr val="008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A7BB-B0E5-4F16-97F3-9B48F78C5F1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C0C0-0B9A-4AA0-9A12-D2086D83E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9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66AA-A08C-4CE5-9916-605035AD08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50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C8AF3-7D57-4F47-9620-07977F043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58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429D-166F-41C1-A017-02DBA2BAD5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68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DA348-912A-4E52-AEC6-26AA5B518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65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EF02A-471A-4AEF-8F4F-B5DBC2679A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77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0989E-4BA4-429F-9657-E1EE4C6468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501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6B8C-8E04-4554-8E8F-0AD5CBDC8E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83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0E04F-D117-42FB-B9DB-8BF0D48980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0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8D76-0071-455B-85C1-2C48320383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483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DABC-A9F3-4842-B563-1966AB6D20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20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F2AD6-4AE3-45D8-BF66-57DE1A64F0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3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2A14-34C6-4C24-8E08-A34D8AC010D3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CF07AFB3-C312-4134-A9D6-07DE4E63D2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19.jpeg"/><Relationship Id="rId5" Type="http://schemas.openxmlformats.org/officeDocument/2006/relationships/image" Target="../media/image15.gif"/><Relationship Id="rId10" Type="http://schemas.openxmlformats.org/officeDocument/2006/relationships/slide" Target="slide9.xml"/><Relationship Id="rId4" Type="http://schemas.openxmlformats.org/officeDocument/2006/relationships/image" Target="../media/image1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2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14818"/>
            <a:ext cx="1000132" cy="100013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ама\Мои рисунки\анимации\rul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0683">
            <a:off x="7874129" y="3732365"/>
            <a:ext cx="500034" cy="207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8762" t="7031" r="12383" b="12109"/>
          <a:stretch>
            <a:fillRect/>
          </a:stretch>
        </p:blipFill>
        <p:spPr bwMode="auto">
          <a:xfrm>
            <a:off x="5072066" y="3857628"/>
            <a:ext cx="3214710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snap0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186936" cy="1649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14205" t="20680" r="11931" b="25551"/>
          <a:stretch>
            <a:fillRect/>
          </a:stretch>
        </p:blipFill>
        <p:spPr bwMode="auto">
          <a:xfrm>
            <a:off x="571472" y="4143380"/>
            <a:ext cx="2857520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9" descr="http://www.dddgazeta.ru/i/2007/10/15.jpg"/>
          <p:cNvPicPr>
            <a:picLocks noChangeAspect="1" noChangeArrowheads="1"/>
          </p:cNvPicPr>
          <p:nvPr/>
        </p:nvPicPr>
        <p:blipFill>
          <a:blip r:embed="rId5"/>
          <a:srcRect l="6438" t="771" r="61373" b="70706"/>
          <a:stretch>
            <a:fillRect/>
          </a:stretch>
        </p:blipFill>
        <p:spPr bwMode="auto">
          <a:xfrm>
            <a:off x="428596" y="0"/>
            <a:ext cx="185738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0"/>
            <a:ext cx="52450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А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357298"/>
            <a:ext cx="260520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минус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280237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задача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000636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точка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9" descr="http://nazva.net/images/riddles/question_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186320" cy="1571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3643314"/>
            <a:ext cx="5857916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100</a:t>
            </a:r>
            <a:r>
              <a:rPr lang="ru-RU" sz="11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янка</a:t>
            </a:r>
            <a:endParaRPr lang="ru-RU" sz="1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500174"/>
            <a:ext cx="325121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скворец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929198"/>
            <a:ext cx="350929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стоянка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5" y="476672"/>
            <a:ext cx="8469885" cy="5919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3224" y="739856"/>
            <a:ext cx="78192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/>
              </a:rPr>
              <a:t>Игры с цифрами</a:t>
            </a:r>
            <a:endParaRPr lang="ru-RU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0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24863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Расставь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знаки действий и скобки так, чтобы равенства были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верными: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4 4 4 = 5 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400" b="1" dirty="0">
              <a:solidFill>
                <a:srgbClr val="9F2936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4 4 4 =32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4 4 4 =20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507" name="Рисунок 4" descr="вопроси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89363"/>
            <a:ext cx="16684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0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185627" y="1490663"/>
            <a:ext cx="464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  4  4  4 = 5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87538" y="1484313"/>
            <a:ext cx="60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6000" b="1" dirty="0">
                <a:solidFill>
                  <a:srgbClr val="FF0000"/>
                </a:solidFill>
              </a:rPr>
              <a:t>·</a:t>
            </a:r>
            <a:endParaRPr kumimoji="0" lang="ru-RU" alt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25738" y="1628800"/>
            <a:ext cx="58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87450" y="1484313"/>
            <a:ext cx="561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471863" y="1412875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687763" y="1484313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095375" y="2786063"/>
            <a:ext cx="53335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4  4  4  4  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32</a:t>
            </a:r>
            <a:endParaRPr kumimoji="0" lang="ru-RU" altLang="ru-RU" sz="6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763713" y="2781300"/>
            <a:ext cx="66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0" b="1" dirty="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419475" y="2708275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0" b="1" dirty="0">
                <a:solidFill>
                  <a:srgbClr val="FF0000"/>
                </a:solidFill>
              </a:rPr>
              <a:t>·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555875" y="2852738"/>
            <a:ext cx="75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879475" y="3716338"/>
            <a:ext cx="56367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4  4  4  4  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20</a:t>
            </a:r>
            <a:endParaRPr kumimoji="0" lang="ru-RU" altLang="ru-RU" sz="6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763713" y="3716338"/>
            <a:ext cx="561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125913" y="3765965"/>
            <a:ext cx="5762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327400" y="36449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443163" y="3787775"/>
            <a:ext cx="577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547812" y="3716338"/>
            <a:ext cx="536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0" b="1" dirty="0" smtClean="0">
                <a:solidFill>
                  <a:srgbClr val="FF0000"/>
                </a:solidFill>
              </a:rPr>
              <a:t>·</a:t>
            </a:r>
            <a:endParaRPr lang="ru-RU" altLang="ru-RU" sz="60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карандаш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97223" y="3565966"/>
            <a:ext cx="1419895" cy="233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0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1" grpId="0"/>
      <p:bldP spid="18450" grpId="0"/>
      <p:bldP spid="184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415935" cy="6120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4972" y="2348880"/>
            <a:ext cx="5179624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Магические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квадраты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0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47159"/>
            <a:ext cx="7536837" cy="565262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72946"/>
              </p:ext>
            </p:extLst>
          </p:nvPr>
        </p:nvGraphicFramePr>
        <p:xfrm>
          <a:off x="2267744" y="1047159"/>
          <a:ext cx="2628622" cy="23762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0430">
                  <a:extLst>
                    <a:ext uri="{9D8B030D-6E8A-4147-A177-3AD203B41FA5}">
                      <a16:colId xmlns:a16="http://schemas.microsoft.com/office/drawing/2014/main" val="29221829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430554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9430207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26</a:t>
                      </a:r>
                      <a:endParaRPr lang="ru-RU" sz="32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6125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>
                    <a:solidFill>
                      <a:srgbClr val="66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21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340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14</a:t>
                      </a:r>
                      <a:endParaRPr lang="ru-RU" sz="32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9467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15837"/>
              </p:ext>
            </p:extLst>
          </p:nvPr>
        </p:nvGraphicFramePr>
        <p:xfrm>
          <a:off x="3131840" y="4077072"/>
          <a:ext cx="2592288" cy="23762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9221829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430554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9430207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17</a:t>
                      </a:r>
                      <a:endParaRPr lang="ru-RU" sz="32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6125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>
                    <a:solidFill>
                      <a:srgbClr val="66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340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21</a:t>
                      </a:r>
                      <a:endParaRPr lang="ru-RU" sz="32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9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0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9" y="617209"/>
            <a:ext cx="7536837" cy="565262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33826"/>
              </p:ext>
            </p:extLst>
          </p:nvPr>
        </p:nvGraphicFramePr>
        <p:xfrm>
          <a:off x="3381222" y="3893573"/>
          <a:ext cx="2592288" cy="23762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9221829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430554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9430207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17</a:t>
                      </a:r>
                      <a:endParaRPr lang="ru-RU" sz="32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24</a:t>
                      </a:r>
                      <a:endParaRPr lang="ru-RU" sz="32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</a:t>
                      </a:r>
                      <a:endParaRPr lang="ru-RU" sz="32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6125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22</a:t>
                      </a:r>
                      <a:endParaRPr lang="ru-RU" sz="3200" b="1" dirty="0"/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>
                    <a:solidFill>
                      <a:srgbClr val="66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18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340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21</a:t>
                      </a:r>
                      <a:endParaRPr lang="ru-RU" sz="32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16</a:t>
                      </a:r>
                      <a:endParaRPr lang="ru-RU" sz="3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23</a:t>
                      </a:r>
                      <a:endParaRPr lang="ru-RU" sz="32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9467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55773"/>
              </p:ext>
            </p:extLst>
          </p:nvPr>
        </p:nvGraphicFramePr>
        <p:xfrm>
          <a:off x="2267744" y="1047159"/>
          <a:ext cx="2628622" cy="23762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0430">
                  <a:extLst>
                    <a:ext uri="{9D8B030D-6E8A-4147-A177-3AD203B41FA5}">
                      <a16:colId xmlns:a16="http://schemas.microsoft.com/office/drawing/2014/main" val="29221829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430554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9430207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27</a:t>
                      </a:r>
                      <a:endParaRPr lang="ru-RU" sz="32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26</a:t>
                      </a:r>
                      <a:endParaRPr lang="ru-RU" sz="32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6125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19</a:t>
                      </a:r>
                      <a:endParaRPr lang="ru-RU" sz="3200" b="1" dirty="0"/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>
                    <a:solidFill>
                      <a:srgbClr val="66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21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340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14</a:t>
                      </a:r>
                      <a:endParaRPr lang="ru-RU" sz="32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33</a:t>
                      </a:r>
                      <a:endParaRPr lang="ru-RU" sz="32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13</a:t>
                      </a:r>
                      <a:endParaRPr lang="ru-RU" sz="3200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9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745634"/>
            <a:ext cx="7218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Логические задачи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937406" cy="43204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3.metod-kopilka.ru/images/doc/53/47692/4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9034" r="6688" b="8517"/>
          <a:stretch/>
        </p:blipFill>
        <p:spPr bwMode="auto">
          <a:xfrm>
            <a:off x="240055" y="548118"/>
            <a:ext cx="8903945" cy="56886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31847" y="763861"/>
            <a:ext cx="4032448" cy="120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54" y="3212976"/>
            <a:ext cx="3700593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s03.metod-kopilka.ru/images/doc/58/5745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948264" y="2060848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60232" y="3284984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52247" y="4509120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2523" y="5949280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adb/00195f3a-e8eff03c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t="18900" r="847" b="-400"/>
          <a:stretch/>
        </p:blipFill>
        <p:spPr bwMode="auto">
          <a:xfrm>
            <a:off x="251520" y="1052736"/>
            <a:ext cx="8502388" cy="51970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64088" y="2715161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01.infourok.ru/images/doc/1/76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/>
          <a:stretch/>
        </p:blipFill>
        <p:spPr bwMode="auto">
          <a:xfrm>
            <a:off x="323528" y="476672"/>
            <a:ext cx="8663199" cy="56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844824"/>
            <a:ext cx="511256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2" t="19259" r="-362" b="-2266"/>
          <a:stretch/>
        </p:blipFill>
        <p:spPr>
          <a:xfrm>
            <a:off x="395536" y="764704"/>
            <a:ext cx="8385770" cy="5223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813690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2.infourok.ru/uploads/ex/0c89/00048ce0-d73a95a2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" t="15234" r="9252" b="590"/>
          <a:stretch/>
        </p:blipFill>
        <p:spPr bwMode="auto">
          <a:xfrm>
            <a:off x="323528" y="662281"/>
            <a:ext cx="7934137" cy="55018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437112"/>
            <a:ext cx="6192688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4.infourok.ru/uploads/ex/0e15/00031b54-5fe6d46c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6401" r="4380"/>
          <a:stretch/>
        </p:blipFill>
        <p:spPr bwMode="auto">
          <a:xfrm>
            <a:off x="323528" y="620688"/>
            <a:ext cx="8568952" cy="57332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764" y="1772816"/>
            <a:ext cx="34563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005064"/>
            <a:ext cx="18002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771"/>
          <a:stretch/>
        </p:blipFill>
        <p:spPr>
          <a:xfrm>
            <a:off x="323528" y="620688"/>
            <a:ext cx="8443473" cy="54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856" y="4581128"/>
            <a:ext cx="73448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3567"/>
          <a:stretch/>
        </p:blipFill>
        <p:spPr>
          <a:xfrm>
            <a:off x="332865" y="764704"/>
            <a:ext cx="7740352" cy="4437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633" y="3861048"/>
            <a:ext cx="73448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3" y="-99392"/>
            <a:ext cx="9505056" cy="7128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708920"/>
            <a:ext cx="63367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711" t="2953" r="2750" b="10424"/>
          <a:stretch/>
        </p:blipFill>
        <p:spPr>
          <a:xfrm>
            <a:off x="683568" y="221076"/>
            <a:ext cx="7128792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253524"/>
            <a:ext cx="61206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400" t="8000" r="2751" b="9051"/>
          <a:stretch/>
        </p:blipFill>
        <p:spPr>
          <a:xfrm>
            <a:off x="539552" y="332656"/>
            <a:ext cx="6768752" cy="5789064"/>
          </a:xfrm>
          <a:prstGeom prst="rect">
            <a:avLst/>
          </a:prstGeom>
        </p:spPr>
      </p:pic>
      <p:sp>
        <p:nvSpPr>
          <p:cNvPr id="3" name="5-конечная звезда 2"/>
          <p:cNvSpPr/>
          <p:nvPr/>
        </p:nvSpPr>
        <p:spPr>
          <a:xfrm>
            <a:off x="1835696" y="3645024"/>
            <a:ext cx="1152128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08" y="3573016"/>
            <a:ext cx="7066743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Математические</a:t>
            </a:r>
          </a:p>
          <a:p>
            <a:pPr algn="ctr"/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загадки</a:t>
            </a:r>
            <a:endParaRPr lang="ru-RU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5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707236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горело 50 свечей, 20 из них задули. Сколько останется?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останется 20 свечей,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 сгорят, а  задутые свечи не сгорят полностью.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92893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28802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8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0050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71810"/>
            <a:ext cx="1928826" cy="11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16448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071810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4 угла, в каждом углу по одной кошки, напротив каждой кошки по три кошки, на хвосте у каждой кошки, по одной кошки. Сколько кошек в комнате?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6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кошки.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00166" y="2071678"/>
            <a:ext cx="6429420" cy="3571900"/>
          </a:xfrm>
          <a:prstGeom prst="frame">
            <a:avLst>
              <a:gd name="adj1" fmla="val 823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71612"/>
            <a:ext cx="1285884" cy="1512375"/>
          </a:xfrm>
          <a:prstGeom prst="rect">
            <a:avLst/>
          </a:prstGeom>
          <a:noFill/>
        </p:spPr>
      </p:pic>
      <p:pic>
        <p:nvPicPr>
          <p:cNvPr id="2050" name="Picture 2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5242">
            <a:off x="6936660" y="4209748"/>
            <a:ext cx="1301226" cy="1514918"/>
          </a:xfrm>
          <a:prstGeom prst="rect">
            <a:avLst/>
          </a:prstGeom>
          <a:noFill/>
        </p:spPr>
      </p:pic>
      <p:pic>
        <p:nvPicPr>
          <p:cNvPr id="9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2976" y="1643050"/>
            <a:ext cx="1357322" cy="1512375"/>
          </a:xfrm>
          <a:prstGeom prst="rect">
            <a:avLst/>
          </a:prstGeom>
          <a:noFill/>
        </p:spPr>
      </p:pic>
      <p:pic>
        <p:nvPicPr>
          <p:cNvPr id="10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4214818"/>
            <a:ext cx="1357322" cy="1512375"/>
          </a:xfrm>
          <a:prstGeom prst="rect">
            <a:avLst/>
          </a:prstGeom>
          <a:noFill/>
        </p:spPr>
      </p:pic>
      <p:pic>
        <p:nvPicPr>
          <p:cNvPr id="11" name="Picture 14" descr="1803219295454357eb91aa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28572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мальчика столько сестер, сколько и братьев, а у его сестры вдвое меньше сестер, чем братьев. Сколько всех братьев и всех сестер?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000768"/>
            <a:ext cx="654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 брата, 3 сестры.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Добро пожаловать на сайт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9"/>
            <a:ext cx="937066" cy="1643074"/>
          </a:xfrm>
          <a:prstGeom prst="rect">
            <a:avLst/>
          </a:prstGeom>
          <a:noFill/>
        </p:spPr>
      </p:pic>
      <p:pic>
        <p:nvPicPr>
          <p:cNvPr id="9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928934"/>
            <a:ext cx="1143008" cy="2149537"/>
          </a:xfrm>
          <a:prstGeom prst="rect">
            <a:avLst/>
          </a:prstGeom>
          <a:noFill/>
        </p:spPr>
      </p:pic>
      <p:pic>
        <p:nvPicPr>
          <p:cNvPr id="10" name="Picture 2" descr="Добро пожаловать на сайт!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929066"/>
            <a:ext cx="1397700" cy="1785950"/>
          </a:xfrm>
          <a:prstGeom prst="rect">
            <a:avLst/>
          </a:prstGeom>
          <a:noFill/>
        </p:spPr>
      </p:pic>
      <p:pic>
        <p:nvPicPr>
          <p:cNvPr id="11" name="Picture 36" descr="human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857628"/>
            <a:ext cx="1143008" cy="1792577"/>
          </a:xfrm>
          <a:prstGeom prst="rect">
            <a:avLst/>
          </a:prstGeom>
          <a:noFill/>
        </p:spPr>
      </p:pic>
      <p:pic>
        <p:nvPicPr>
          <p:cNvPr id="12" name="Picture 9" descr="j028365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357430"/>
            <a:ext cx="1015289" cy="1285884"/>
          </a:xfrm>
          <a:prstGeom prst="rect">
            <a:avLst/>
          </a:prstGeom>
          <a:noFill/>
        </p:spPr>
      </p:pic>
      <p:pic>
        <p:nvPicPr>
          <p:cNvPr id="13" name="Picture 10" descr="j02836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357694"/>
            <a:ext cx="1214446" cy="1385529"/>
          </a:xfrm>
          <a:prstGeom prst="rect">
            <a:avLst/>
          </a:prstGeom>
          <a:noFill/>
        </p:spPr>
      </p:pic>
      <p:pic>
        <p:nvPicPr>
          <p:cNvPr id="14" name="Picture 52" descr="human17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071678"/>
            <a:ext cx="1350118" cy="2328463"/>
          </a:xfrm>
          <a:prstGeom prst="rect">
            <a:avLst/>
          </a:prstGeom>
          <a:noFill/>
        </p:spPr>
      </p:pic>
      <p:pic>
        <p:nvPicPr>
          <p:cNvPr id="16" name="Picture 14" descr="1803219295454357eb91aab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6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7074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 Томми 4 свитера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 трое брюк. Сколько костюмов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Томми может составить из этих вещей, если любой свитер подходит к любым брюкам?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Ответ: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может быть составлено 12 костюмов</a:t>
            </a:r>
          </a:p>
        </p:txBody>
      </p:sp>
      <p:pic>
        <p:nvPicPr>
          <p:cNvPr id="26628" name="Рисунок 5" descr="одежд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1"/>
          <a:stretch>
            <a:fillRect/>
          </a:stretch>
        </p:blipFill>
        <p:spPr bwMode="auto">
          <a:xfrm>
            <a:off x="7164388" y="3511550"/>
            <a:ext cx="15843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6" descr="детт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49675"/>
            <a:ext cx="33845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" y="692696"/>
            <a:ext cx="9143644" cy="4464670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21383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7500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 descr="snap0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2928958" cy="17000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1" name="Picture 5" descr="snap05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86124"/>
            <a:ext cx="3229533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0" name="Picture 2" descr="snap05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14290"/>
            <a:ext cx="2214578" cy="16470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7813" t="5984" r="6249" b="4255"/>
          <a:stretch>
            <a:fillRect/>
          </a:stretch>
        </p:blipFill>
        <p:spPr bwMode="auto">
          <a:xfrm>
            <a:off x="3643306" y="214290"/>
            <a:ext cx="2619359" cy="1785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Рисунок 94" descr="http://dob.1september.ru/2001/04/vkl/14.gif"/>
          <p:cNvPicPr>
            <a:picLocks noChangeAspect="1" noChangeArrowheads="1"/>
          </p:cNvPicPr>
          <p:nvPr/>
        </p:nvPicPr>
        <p:blipFill>
          <a:blip r:embed="rId7" cstate="print"/>
          <a:srcRect t="6156" r="-1589" b="4582"/>
          <a:stretch>
            <a:fillRect/>
          </a:stretch>
        </p:blipFill>
        <p:spPr bwMode="auto">
          <a:xfrm>
            <a:off x="7000892" y="3291416"/>
            <a:ext cx="1571636" cy="16880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1571612"/>
            <a:ext cx="241444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число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1571612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1500174"/>
            <a:ext cx="208422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счёт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072074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5072074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5000636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243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CordiaUPC</vt:lpstr>
      <vt:lpstr>Gabriola</vt:lpstr>
      <vt:lpstr>Times New Roman</vt:lpstr>
      <vt:lpstr>Verdana</vt:lpstr>
      <vt:lpstr>Wingdings 2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Пользователь Windows</cp:lastModifiedBy>
  <cp:revision>86</cp:revision>
  <dcterms:created xsi:type="dcterms:W3CDTF">2008-02-28T18:54:09Z</dcterms:created>
  <dcterms:modified xsi:type="dcterms:W3CDTF">2019-12-15T14:57:59Z</dcterms:modified>
</cp:coreProperties>
</file>