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24"/>
  </p:notesMasterIdLst>
  <p:sldIdLst>
    <p:sldId id="256" r:id="rId2"/>
    <p:sldId id="285" r:id="rId3"/>
    <p:sldId id="259" r:id="rId4"/>
    <p:sldId id="260" r:id="rId5"/>
    <p:sldId id="266" r:id="rId6"/>
    <p:sldId id="267" r:id="rId7"/>
    <p:sldId id="268" r:id="rId8"/>
    <p:sldId id="269" r:id="rId9"/>
    <p:sldId id="270" r:id="rId10"/>
    <p:sldId id="273" r:id="rId11"/>
    <p:sldId id="271" r:id="rId12"/>
    <p:sldId id="272" r:id="rId13"/>
    <p:sldId id="274" r:id="rId14"/>
    <p:sldId id="275" r:id="rId15"/>
    <p:sldId id="279" r:id="rId16"/>
    <p:sldId id="283" r:id="rId17"/>
    <p:sldId id="282" r:id="rId18"/>
    <p:sldId id="280" r:id="rId19"/>
    <p:sldId id="276" r:id="rId20"/>
    <p:sldId id="284" r:id="rId21"/>
    <p:sldId id="278" r:id="rId22"/>
    <p:sldId id="277"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1" d="100"/>
          <a:sy n="51" d="100"/>
        </p:scale>
        <p:origin x="-1842" y="-40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5FEE19-867B-4C91-BCA0-3A58B10942A3}" type="datetimeFigureOut">
              <a:rPr lang="ru-RU" smtClean="0"/>
              <a:pPr/>
              <a:t>17.02.2020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9C223F-26D7-42B2-80B9-6CA5BD4B1A0A}" type="slidenum">
              <a:rPr lang="ru-RU" smtClean="0"/>
              <a:pPr/>
              <a:t>‹#›</a:t>
            </a:fld>
            <a:endParaRPr lang="ru-RU"/>
          </a:p>
        </p:txBody>
      </p:sp>
    </p:spTree>
    <p:extLst>
      <p:ext uri="{BB962C8B-B14F-4D97-AF65-F5344CB8AC3E}">
        <p14:creationId xmlns:p14="http://schemas.microsoft.com/office/powerpoint/2010/main" xmlns="" val="2759060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D9C223F-26D7-42B2-80B9-6CA5BD4B1A0A}" type="slidenum">
              <a:rPr lang="ru-RU" smtClean="0"/>
              <a:pPr/>
              <a:t>22</a:t>
            </a:fld>
            <a:endParaRPr lang="ru-RU"/>
          </a:p>
        </p:txBody>
      </p:sp>
    </p:spTree>
    <p:extLst>
      <p:ext uri="{BB962C8B-B14F-4D97-AF65-F5344CB8AC3E}">
        <p14:creationId xmlns:p14="http://schemas.microsoft.com/office/powerpoint/2010/main" xmlns="" val="2765527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20C5775E-057F-4EF3-A84D-1E911D8A8AE7}" type="datetimeFigureOut">
              <a:rPr lang="ru-RU" smtClean="0"/>
              <a:pPr/>
              <a:t>17.02.2020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DAB3486-E86C-4DAD-A0D6-CD5FE273301E}" type="slidenum">
              <a:rPr lang="ru-RU" smtClean="0"/>
              <a:pPr/>
              <a:t>‹#›</a:t>
            </a:fld>
            <a:endParaRPr lang="ru-RU"/>
          </a:p>
        </p:txBody>
      </p:sp>
    </p:spTree>
    <p:extLst>
      <p:ext uri="{BB962C8B-B14F-4D97-AF65-F5344CB8AC3E}">
        <p14:creationId xmlns:p14="http://schemas.microsoft.com/office/powerpoint/2010/main" xmlns="" val="598735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0C5775E-057F-4EF3-A84D-1E911D8A8AE7}" type="datetimeFigureOut">
              <a:rPr lang="ru-RU" smtClean="0"/>
              <a:pPr/>
              <a:t>17.02.2020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DAB3486-E86C-4DAD-A0D6-CD5FE273301E}" type="slidenum">
              <a:rPr lang="ru-RU" smtClean="0"/>
              <a:pPr/>
              <a:t>‹#›</a:t>
            </a:fld>
            <a:endParaRPr lang="ru-RU"/>
          </a:p>
        </p:txBody>
      </p:sp>
    </p:spTree>
    <p:extLst>
      <p:ext uri="{BB962C8B-B14F-4D97-AF65-F5344CB8AC3E}">
        <p14:creationId xmlns:p14="http://schemas.microsoft.com/office/powerpoint/2010/main" xmlns="" val="1725406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0C5775E-057F-4EF3-A84D-1E911D8A8AE7}" type="datetimeFigureOut">
              <a:rPr lang="ru-RU" smtClean="0"/>
              <a:pPr/>
              <a:t>17.02.2020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DAB3486-E86C-4DAD-A0D6-CD5FE273301E}" type="slidenum">
              <a:rPr lang="ru-RU" smtClean="0"/>
              <a:pPr/>
              <a:t>‹#›</a:t>
            </a:fld>
            <a:endParaRPr lang="ru-RU"/>
          </a:p>
        </p:txBody>
      </p:sp>
    </p:spTree>
    <p:extLst>
      <p:ext uri="{BB962C8B-B14F-4D97-AF65-F5344CB8AC3E}">
        <p14:creationId xmlns:p14="http://schemas.microsoft.com/office/powerpoint/2010/main" xmlns="" val="3110435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0C5775E-057F-4EF3-A84D-1E911D8A8AE7}" type="datetimeFigureOut">
              <a:rPr lang="ru-RU" smtClean="0"/>
              <a:pPr/>
              <a:t>17.02.2020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DAB3486-E86C-4DAD-A0D6-CD5FE273301E}" type="slidenum">
              <a:rPr lang="ru-RU" smtClean="0"/>
              <a:pPr/>
              <a:t>‹#›</a:t>
            </a:fld>
            <a:endParaRPr lang="ru-RU"/>
          </a:p>
        </p:txBody>
      </p:sp>
    </p:spTree>
    <p:extLst>
      <p:ext uri="{BB962C8B-B14F-4D97-AF65-F5344CB8AC3E}">
        <p14:creationId xmlns:p14="http://schemas.microsoft.com/office/powerpoint/2010/main" xmlns="" val="235612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20C5775E-057F-4EF3-A84D-1E911D8A8AE7}" type="datetimeFigureOut">
              <a:rPr lang="ru-RU" smtClean="0"/>
              <a:pPr/>
              <a:t>17.02.2020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DAB3486-E86C-4DAD-A0D6-CD5FE273301E}" type="slidenum">
              <a:rPr lang="ru-RU" smtClean="0"/>
              <a:pPr/>
              <a:t>‹#›</a:t>
            </a:fld>
            <a:endParaRPr lang="ru-RU"/>
          </a:p>
        </p:txBody>
      </p:sp>
    </p:spTree>
    <p:extLst>
      <p:ext uri="{BB962C8B-B14F-4D97-AF65-F5344CB8AC3E}">
        <p14:creationId xmlns:p14="http://schemas.microsoft.com/office/powerpoint/2010/main" xmlns="" val="1120710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20C5775E-057F-4EF3-A84D-1E911D8A8AE7}" type="datetimeFigureOut">
              <a:rPr lang="ru-RU" smtClean="0"/>
              <a:pPr/>
              <a:t>17.02.2020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DAB3486-E86C-4DAD-A0D6-CD5FE273301E}" type="slidenum">
              <a:rPr lang="ru-RU" smtClean="0"/>
              <a:pPr/>
              <a:t>‹#›</a:t>
            </a:fld>
            <a:endParaRPr lang="ru-RU"/>
          </a:p>
        </p:txBody>
      </p:sp>
    </p:spTree>
    <p:extLst>
      <p:ext uri="{BB962C8B-B14F-4D97-AF65-F5344CB8AC3E}">
        <p14:creationId xmlns:p14="http://schemas.microsoft.com/office/powerpoint/2010/main" xmlns="" val="3805807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20C5775E-057F-4EF3-A84D-1E911D8A8AE7}" type="datetimeFigureOut">
              <a:rPr lang="ru-RU" smtClean="0"/>
              <a:pPr/>
              <a:t>17.02.2020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DAB3486-E86C-4DAD-A0D6-CD5FE273301E}" type="slidenum">
              <a:rPr lang="ru-RU" smtClean="0"/>
              <a:pPr/>
              <a:t>‹#›</a:t>
            </a:fld>
            <a:endParaRPr lang="ru-RU"/>
          </a:p>
        </p:txBody>
      </p:sp>
    </p:spTree>
    <p:extLst>
      <p:ext uri="{BB962C8B-B14F-4D97-AF65-F5344CB8AC3E}">
        <p14:creationId xmlns:p14="http://schemas.microsoft.com/office/powerpoint/2010/main" xmlns="" val="2379465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20C5775E-057F-4EF3-A84D-1E911D8A8AE7}" type="datetimeFigureOut">
              <a:rPr lang="ru-RU" smtClean="0"/>
              <a:pPr/>
              <a:t>17.02.2020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DAB3486-E86C-4DAD-A0D6-CD5FE273301E}" type="slidenum">
              <a:rPr lang="ru-RU" smtClean="0"/>
              <a:pPr/>
              <a:t>‹#›</a:t>
            </a:fld>
            <a:endParaRPr lang="ru-RU"/>
          </a:p>
        </p:txBody>
      </p:sp>
    </p:spTree>
    <p:extLst>
      <p:ext uri="{BB962C8B-B14F-4D97-AF65-F5344CB8AC3E}">
        <p14:creationId xmlns:p14="http://schemas.microsoft.com/office/powerpoint/2010/main" xmlns="" val="804544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0C5775E-057F-4EF3-A84D-1E911D8A8AE7}" type="datetimeFigureOut">
              <a:rPr lang="ru-RU" smtClean="0"/>
              <a:pPr/>
              <a:t>17.02.2020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DAB3486-E86C-4DAD-A0D6-CD5FE273301E}" type="slidenum">
              <a:rPr lang="ru-RU" smtClean="0"/>
              <a:pPr/>
              <a:t>‹#›</a:t>
            </a:fld>
            <a:endParaRPr lang="ru-RU"/>
          </a:p>
        </p:txBody>
      </p:sp>
    </p:spTree>
    <p:extLst>
      <p:ext uri="{BB962C8B-B14F-4D97-AF65-F5344CB8AC3E}">
        <p14:creationId xmlns:p14="http://schemas.microsoft.com/office/powerpoint/2010/main" xmlns="" val="2008119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20C5775E-057F-4EF3-A84D-1E911D8A8AE7}" type="datetimeFigureOut">
              <a:rPr lang="ru-RU" smtClean="0"/>
              <a:pPr/>
              <a:t>17.02.2020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DAB3486-E86C-4DAD-A0D6-CD5FE273301E}" type="slidenum">
              <a:rPr lang="ru-RU" smtClean="0"/>
              <a:pPr/>
              <a:t>‹#›</a:t>
            </a:fld>
            <a:endParaRPr lang="ru-RU"/>
          </a:p>
        </p:txBody>
      </p:sp>
    </p:spTree>
    <p:extLst>
      <p:ext uri="{BB962C8B-B14F-4D97-AF65-F5344CB8AC3E}">
        <p14:creationId xmlns:p14="http://schemas.microsoft.com/office/powerpoint/2010/main" xmlns="" val="3480885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20C5775E-057F-4EF3-A84D-1E911D8A8AE7}" type="datetimeFigureOut">
              <a:rPr lang="ru-RU" smtClean="0"/>
              <a:pPr/>
              <a:t>17.02.2020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DAB3486-E86C-4DAD-A0D6-CD5FE273301E}" type="slidenum">
              <a:rPr lang="ru-RU" smtClean="0"/>
              <a:pPr/>
              <a:t>‹#›</a:t>
            </a:fld>
            <a:endParaRPr lang="ru-RU"/>
          </a:p>
        </p:txBody>
      </p:sp>
    </p:spTree>
    <p:extLst>
      <p:ext uri="{BB962C8B-B14F-4D97-AF65-F5344CB8AC3E}">
        <p14:creationId xmlns:p14="http://schemas.microsoft.com/office/powerpoint/2010/main" xmlns="" val="302290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C5775E-057F-4EF3-A84D-1E911D8A8AE7}" type="datetimeFigureOut">
              <a:rPr lang="ru-RU" smtClean="0"/>
              <a:pPr/>
              <a:t>17.02.2020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AB3486-E86C-4DAD-A0D6-CD5FE273301E}" type="slidenum">
              <a:rPr lang="ru-RU" smtClean="0"/>
              <a:pPr/>
              <a:t>‹#›</a:t>
            </a:fld>
            <a:endParaRPr lang="ru-RU"/>
          </a:p>
        </p:txBody>
      </p:sp>
    </p:spTree>
    <p:extLst>
      <p:ext uri="{BB962C8B-B14F-4D97-AF65-F5344CB8AC3E}">
        <p14:creationId xmlns:p14="http://schemas.microsoft.com/office/powerpoint/2010/main" xmlns="" val="1384864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jpeg"/><Relationship Id="rId7" Type="http://schemas.openxmlformats.org/officeDocument/2006/relationships/image" Target="../media/image63.png"/><Relationship Id="rId2" Type="http://schemas.openxmlformats.org/officeDocument/2006/relationships/image" Target="../media/image59.jpeg"/><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10" Type="http://schemas.openxmlformats.org/officeDocument/2006/relationships/image" Target="../media/image66.png"/><Relationship Id="rId4" Type="http://schemas.openxmlformats.org/officeDocument/2006/relationships/image" Target="../media/image12.png"/><Relationship Id="rId9" Type="http://schemas.openxmlformats.org/officeDocument/2006/relationships/image" Target="../media/image65.png"/></Relationships>
</file>

<file path=ppt/slides/_rels/slide1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png"/><Relationship Id="rId7" Type="http://schemas.openxmlformats.org/officeDocument/2006/relationships/image" Target="../media/image69.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68.jpeg"/><Relationship Id="rId11" Type="http://schemas.openxmlformats.org/officeDocument/2006/relationships/image" Target="../media/image72.png"/><Relationship Id="rId5" Type="http://schemas.microsoft.com/office/2007/relationships/hdphoto" Target="../media/hdphoto19.wdp"/><Relationship Id="rId10" Type="http://schemas.openxmlformats.org/officeDocument/2006/relationships/image" Target="../media/image66.png"/><Relationship Id="rId4" Type="http://schemas.openxmlformats.org/officeDocument/2006/relationships/image" Target="../media/image67.jpeg"/><Relationship Id="rId9" Type="http://schemas.openxmlformats.org/officeDocument/2006/relationships/image" Target="../media/image71.png"/></Relationships>
</file>

<file path=ppt/slides/_rels/slide12.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8.png"/><Relationship Id="rId18" Type="http://schemas.openxmlformats.org/officeDocument/2006/relationships/image" Target="../media/image82.jpeg"/><Relationship Id="rId3" Type="http://schemas.openxmlformats.org/officeDocument/2006/relationships/image" Target="../media/image7.png"/><Relationship Id="rId7" Type="http://schemas.microsoft.com/office/2007/relationships/hdphoto" Target="../media/hdphoto21.wdp"/><Relationship Id="rId12" Type="http://schemas.microsoft.com/office/2007/relationships/hdphoto" Target="../media/hdphoto23.wdp"/><Relationship Id="rId17" Type="http://schemas.openxmlformats.org/officeDocument/2006/relationships/image" Target="../media/image81.png"/><Relationship Id="rId2" Type="http://schemas.openxmlformats.org/officeDocument/2006/relationships/image" Target="../media/image23.jpeg"/><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7.png"/><Relationship Id="rId5" Type="http://schemas.microsoft.com/office/2007/relationships/hdphoto" Target="../media/hdphoto20.wdp"/><Relationship Id="rId15" Type="http://schemas.openxmlformats.org/officeDocument/2006/relationships/image" Target="../media/image80.png"/><Relationship Id="rId10" Type="http://schemas.openxmlformats.org/officeDocument/2006/relationships/image" Target="../media/image76.png"/><Relationship Id="rId19" Type="http://schemas.microsoft.com/office/2007/relationships/hdphoto" Target="../media/hdphoto24.wdp"/><Relationship Id="rId4" Type="http://schemas.openxmlformats.org/officeDocument/2006/relationships/image" Target="../media/image73.png"/><Relationship Id="rId9" Type="http://schemas.microsoft.com/office/2007/relationships/hdphoto" Target="../media/hdphoto22.wdp"/><Relationship Id="rId14" Type="http://schemas.openxmlformats.org/officeDocument/2006/relationships/image" Target="../media/image79.png"/></Relationships>
</file>

<file path=ppt/slides/_rels/slide13.xml.rels><?xml version="1.0" encoding="UTF-8" standalone="yes"?>
<Relationships xmlns="http://schemas.openxmlformats.org/package/2006/relationships"><Relationship Id="rId8" Type="http://schemas.microsoft.com/office/2007/relationships/hdphoto" Target="../media/hdphoto25.wdp"/><Relationship Id="rId13" Type="http://schemas.openxmlformats.org/officeDocument/2006/relationships/image" Target="../media/image90.png"/><Relationship Id="rId3" Type="http://schemas.openxmlformats.org/officeDocument/2006/relationships/image" Target="../media/image83.jpeg"/><Relationship Id="rId7" Type="http://schemas.openxmlformats.org/officeDocument/2006/relationships/image" Target="../media/image86.png"/><Relationship Id="rId12" Type="http://schemas.openxmlformats.org/officeDocument/2006/relationships/image" Target="../media/image89.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88.png"/><Relationship Id="rId5" Type="http://schemas.openxmlformats.org/officeDocument/2006/relationships/image" Target="../media/image84.png"/><Relationship Id="rId10" Type="http://schemas.microsoft.com/office/2007/relationships/hdphoto" Target="../media/hdphoto26.wdp"/><Relationship Id="rId4" Type="http://schemas.openxmlformats.org/officeDocument/2006/relationships/image" Target="../media/image7.png"/><Relationship Id="rId9" Type="http://schemas.openxmlformats.org/officeDocument/2006/relationships/image" Target="../media/image87.png"/><Relationship Id="rId14" Type="http://schemas.openxmlformats.org/officeDocument/2006/relationships/image" Target="../media/image91.png"/></Relationships>
</file>

<file path=ppt/slides/_rels/slide14.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2.jpeg"/><Relationship Id="rId7" Type="http://schemas.openxmlformats.org/officeDocument/2006/relationships/image" Target="../media/image45.png"/><Relationship Id="rId12" Type="http://schemas.openxmlformats.org/officeDocument/2006/relationships/image" Target="../media/image97.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94.jpeg"/><Relationship Id="rId11" Type="http://schemas.openxmlformats.org/officeDocument/2006/relationships/image" Target="../media/image91.png"/><Relationship Id="rId5" Type="http://schemas.openxmlformats.org/officeDocument/2006/relationships/image" Target="../media/image93.jpeg"/><Relationship Id="rId10" Type="http://schemas.openxmlformats.org/officeDocument/2006/relationships/image" Target="../media/image69.png"/><Relationship Id="rId4" Type="http://schemas.openxmlformats.org/officeDocument/2006/relationships/image" Target="../media/image5.png"/><Relationship Id="rId9" Type="http://schemas.openxmlformats.org/officeDocument/2006/relationships/image" Target="../media/image96.png"/></Relationships>
</file>

<file path=ppt/slides/_rels/slide15.xml.rels><?xml version="1.0" encoding="UTF-8" standalone="yes"?>
<Relationships xmlns="http://schemas.openxmlformats.org/package/2006/relationships"><Relationship Id="rId8" Type="http://schemas.microsoft.com/office/2007/relationships/hdphoto" Target="../media/hdphoto28.wdp"/><Relationship Id="rId13" Type="http://schemas.microsoft.com/office/2007/relationships/hdphoto" Target="../media/hdphoto30.wdp"/><Relationship Id="rId18" Type="http://schemas.microsoft.com/office/2007/relationships/hdphoto" Target="../media/hdphoto31.wdp"/><Relationship Id="rId3" Type="http://schemas.openxmlformats.org/officeDocument/2006/relationships/image" Target="../media/image5.png"/><Relationship Id="rId21" Type="http://schemas.microsoft.com/office/2007/relationships/hdphoto" Target="../media/hdphoto32.wdp"/><Relationship Id="rId7" Type="http://schemas.openxmlformats.org/officeDocument/2006/relationships/image" Target="../media/image99.png"/><Relationship Id="rId12" Type="http://schemas.openxmlformats.org/officeDocument/2006/relationships/image" Target="../media/image102.png"/><Relationship Id="rId17" Type="http://schemas.openxmlformats.org/officeDocument/2006/relationships/image" Target="../media/image106.png"/><Relationship Id="rId2" Type="http://schemas.openxmlformats.org/officeDocument/2006/relationships/image" Target="../media/image23.jpeg"/><Relationship Id="rId16" Type="http://schemas.openxmlformats.org/officeDocument/2006/relationships/image" Target="../media/image105.png"/><Relationship Id="rId20" Type="http://schemas.openxmlformats.org/officeDocument/2006/relationships/image" Target="../media/image108.png"/><Relationship Id="rId1" Type="http://schemas.openxmlformats.org/officeDocument/2006/relationships/slideLayout" Target="../slideLayouts/slideLayout2.xml"/><Relationship Id="rId6" Type="http://schemas.microsoft.com/office/2007/relationships/hdphoto" Target="../media/hdphoto27.wdp"/><Relationship Id="rId11" Type="http://schemas.openxmlformats.org/officeDocument/2006/relationships/image" Target="../media/image101.png"/><Relationship Id="rId5" Type="http://schemas.openxmlformats.org/officeDocument/2006/relationships/image" Target="../media/image98.png"/><Relationship Id="rId15" Type="http://schemas.openxmlformats.org/officeDocument/2006/relationships/image" Target="../media/image104.png"/><Relationship Id="rId10" Type="http://schemas.microsoft.com/office/2007/relationships/hdphoto" Target="../media/hdphoto29.wdp"/><Relationship Id="rId19" Type="http://schemas.openxmlformats.org/officeDocument/2006/relationships/image" Target="../media/image107.png"/><Relationship Id="rId4" Type="http://schemas.openxmlformats.org/officeDocument/2006/relationships/image" Target="../media/image33.png"/><Relationship Id="rId9" Type="http://schemas.openxmlformats.org/officeDocument/2006/relationships/image" Target="../media/image100.png"/><Relationship Id="rId14" Type="http://schemas.openxmlformats.org/officeDocument/2006/relationships/image" Target="../media/image103.png"/><Relationship Id="rId22" Type="http://schemas.openxmlformats.org/officeDocument/2006/relationships/image" Target="../media/image109.png"/></Relationships>
</file>

<file path=ppt/slides/_rels/slide1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jpeg"/><Relationship Id="rId7" Type="http://schemas.openxmlformats.org/officeDocument/2006/relationships/image" Target="../media/image114.png"/><Relationship Id="rId12" Type="http://schemas.openxmlformats.org/officeDocument/2006/relationships/image" Target="../media/image6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3.png"/><Relationship Id="rId11" Type="http://schemas.openxmlformats.org/officeDocument/2006/relationships/hyperlink" Target="http://podvignaroda.ru/?" TargetMode="External"/><Relationship Id="rId5" Type="http://schemas.openxmlformats.org/officeDocument/2006/relationships/image" Target="../media/image112.jpe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s>
</file>

<file path=ppt/slides/_rels/slide17.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55.png"/><Relationship Id="rId3" Type="http://schemas.openxmlformats.org/officeDocument/2006/relationships/image" Target="../media/image118.jpeg"/><Relationship Id="rId7" Type="http://schemas.openxmlformats.org/officeDocument/2006/relationships/image" Target="../media/image122.png"/><Relationship Id="rId12" Type="http://schemas.openxmlformats.org/officeDocument/2006/relationships/image" Target="../media/image127.png"/><Relationship Id="rId17" Type="http://schemas.openxmlformats.org/officeDocument/2006/relationships/image" Target="../media/image131.png"/><Relationship Id="rId2" Type="http://schemas.openxmlformats.org/officeDocument/2006/relationships/image" Target="../media/image4.png"/><Relationship Id="rId16" Type="http://schemas.openxmlformats.org/officeDocument/2006/relationships/image" Target="../media/image130.jpeg"/><Relationship Id="rId1" Type="http://schemas.openxmlformats.org/officeDocument/2006/relationships/slideLayout" Target="../slideLayouts/slideLayout2.xml"/><Relationship Id="rId6" Type="http://schemas.openxmlformats.org/officeDocument/2006/relationships/image" Target="../media/image121.jpeg"/><Relationship Id="rId11" Type="http://schemas.openxmlformats.org/officeDocument/2006/relationships/image" Target="../media/image126.png"/><Relationship Id="rId5" Type="http://schemas.openxmlformats.org/officeDocument/2006/relationships/image" Target="../media/image120.jpeg"/><Relationship Id="rId15" Type="http://schemas.openxmlformats.org/officeDocument/2006/relationships/image" Target="../media/image129.jpeg"/><Relationship Id="rId10" Type="http://schemas.openxmlformats.org/officeDocument/2006/relationships/image" Target="../media/image125.png"/><Relationship Id="rId4" Type="http://schemas.openxmlformats.org/officeDocument/2006/relationships/image" Target="../media/image119.jpeg"/><Relationship Id="rId9" Type="http://schemas.openxmlformats.org/officeDocument/2006/relationships/image" Target="../media/image124.png"/><Relationship Id="rId14" Type="http://schemas.openxmlformats.org/officeDocument/2006/relationships/image" Target="../media/image128.jpeg"/></Relationships>
</file>

<file path=ppt/slides/_rels/slide1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5.png"/><Relationship Id="rId7" Type="http://schemas.openxmlformats.org/officeDocument/2006/relationships/image" Target="../media/image134.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133.png"/><Relationship Id="rId11" Type="http://schemas.openxmlformats.org/officeDocument/2006/relationships/image" Target="../media/image35.png"/><Relationship Id="rId5" Type="http://schemas.openxmlformats.org/officeDocument/2006/relationships/image" Target="../media/image132.png"/><Relationship Id="rId10" Type="http://schemas.openxmlformats.org/officeDocument/2006/relationships/image" Target="../media/image72.png"/><Relationship Id="rId4" Type="http://schemas.openxmlformats.org/officeDocument/2006/relationships/image" Target="../media/image33.png"/><Relationship Id="rId9" Type="http://schemas.openxmlformats.org/officeDocument/2006/relationships/image" Target="../media/image136.png"/></Relationships>
</file>

<file path=ppt/slides/_rels/slide19.xml.rels><?xml version="1.0" encoding="UTF-8" standalone="yes"?>
<Relationships xmlns="http://schemas.openxmlformats.org/package/2006/relationships"><Relationship Id="rId8" Type="http://schemas.microsoft.com/office/2007/relationships/hdphoto" Target="../media/hdphoto33.wdp"/><Relationship Id="rId13" Type="http://schemas.openxmlformats.org/officeDocument/2006/relationships/image" Target="../media/image144.png"/><Relationship Id="rId3" Type="http://schemas.openxmlformats.org/officeDocument/2006/relationships/image" Target="../media/image5.png"/><Relationship Id="rId7" Type="http://schemas.openxmlformats.org/officeDocument/2006/relationships/image" Target="../media/image140.png"/><Relationship Id="rId12" Type="http://schemas.openxmlformats.org/officeDocument/2006/relationships/image" Target="../media/image143.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139.png"/><Relationship Id="rId11" Type="http://schemas.microsoft.com/office/2007/relationships/hdphoto" Target="../media/hdphoto34.wdp"/><Relationship Id="rId5" Type="http://schemas.openxmlformats.org/officeDocument/2006/relationships/image" Target="../media/image138.png"/><Relationship Id="rId15" Type="http://schemas.openxmlformats.org/officeDocument/2006/relationships/image" Target="../media/image146.jpeg"/><Relationship Id="rId10" Type="http://schemas.openxmlformats.org/officeDocument/2006/relationships/image" Target="../media/image142.png"/><Relationship Id="rId4" Type="http://schemas.openxmlformats.org/officeDocument/2006/relationships/image" Target="../media/image137.png"/><Relationship Id="rId9" Type="http://schemas.openxmlformats.org/officeDocument/2006/relationships/image" Target="../media/image141.png"/><Relationship Id="rId14" Type="http://schemas.openxmlformats.org/officeDocument/2006/relationships/image" Target="../media/image14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5.png"/><Relationship Id="rId7" Type="http://schemas.openxmlformats.org/officeDocument/2006/relationships/image" Target="../media/image148.png"/><Relationship Id="rId12" Type="http://schemas.openxmlformats.org/officeDocument/2006/relationships/image" Target="../media/image153.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147.png"/><Relationship Id="rId11" Type="http://schemas.openxmlformats.org/officeDocument/2006/relationships/image" Target="../media/image152.png"/><Relationship Id="rId5" Type="http://schemas.openxmlformats.org/officeDocument/2006/relationships/image" Target="../media/image139.png"/><Relationship Id="rId10" Type="http://schemas.openxmlformats.org/officeDocument/2006/relationships/image" Target="../media/image151.png"/><Relationship Id="rId4" Type="http://schemas.openxmlformats.org/officeDocument/2006/relationships/image" Target="../media/image138.png"/><Relationship Id="rId9" Type="http://schemas.openxmlformats.org/officeDocument/2006/relationships/image" Target="../media/image150.png"/></Relationships>
</file>

<file path=ppt/slides/_rels/slide21.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5.png"/><Relationship Id="rId7" Type="http://schemas.openxmlformats.org/officeDocument/2006/relationships/image" Target="../media/image156.png"/><Relationship Id="rId2" Type="http://schemas.openxmlformats.org/officeDocument/2006/relationships/image" Target="../media/image23.jpeg"/><Relationship Id="rId1" Type="http://schemas.openxmlformats.org/officeDocument/2006/relationships/slideLayout" Target="../slideLayouts/slideLayout2.xml"/><Relationship Id="rId6" Type="http://schemas.microsoft.com/office/2007/relationships/hdphoto" Target="../media/hdphoto35.wdp"/><Relationship Id="rId5" Type="http://schemas.openxmlformats.org/officeDocument/2006/relationships/image" Target="../media/image155.png"/><Relationship Id="rId4" Type="http://schemas.openxmlformats.org/officeDocument/2006/relationships/image" Target="../media/image154.png"/></Relationships>
</file>

<file path=ppt/slides/_rels/slide22.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23.jpeg"/><Relationship Id="rId7" Type="http://schemas.openxmlformats.org/officeDocument/2006/relationships/image" Target="../media/image15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7.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4.jpeg"/><Relationship Id="rId7" Type="http://schemas.openxmlformats.org/officeDocument/2006/relationships/image" Target="../media/image26.jpeg"/><Relationship Id="rId12" Type="http://schemas.openxmlformats.org/officeDocument/2006/relationships/image" Target="../media/image29.png"/><Relationship Id="rId2" Type="http://schemas.openxmlformats.org/officeDocument/2006/relationships/image" Target="../media/image23.jpeg"/><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28.png"/><Relationship Id="rId5" Type="http://schemas.openxmlformats.org/officeDocument/2006/relationships/image" Target="../media/image25.jpeg"/><Relationship Id="rId10" Type="http://schemas.openxmlformats.org/officeDocument/2006/relationships/image" Target="../media/image27.png"/><Relationship Id="rId4" Type="http://schemas.microsoft.com/office/2007/relationships/hdphoto" Target="../media/hdphoto4.wdp"/><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jpeg"/><Relationship Id="rId7" Type="http://schemas.openxmlformats.org/officeDocument/2006/relationships/image" Target="../media/image32.png"/><Relationship Id="rId2" Type="http://schemas.openxmlformats.org/officeDocument/2006/relationships/image" Target="../media/image23.jpeg"/><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5.png"/><Relationship Id="rId4" Type="http://schemas.microsoft.com/office/2007/relationships/hdphoto" Target="../media/hdphoto7.wdp"/><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18" Type="http://schemas.openxmlformats.org/officeDocument/2006/relationships/image" Target="../media/image44.png"/><Relationship Id="rId3" Type="http://schemas.openxmlformats.org/officeDocument/2006/relationships/image" Target="../media/image37.jpeg"/><Relationship Id="rId7" Type="http://schemas.microsoft.com/office/2007/relationships/hdphoto" Target="../media/hdphoto10.wdp"/><Relationship Id="rId12" Type="http://schemas.microsoft.com/office/2007/relationships/hdphoto" Target="../media/hdphoto12.wdp"/><Relationship Id="rId17" Type="http://schemas.microsoft.com/office/2007/relationships/hdphoto" Target="../media/hdphoto14.wdp"/><Relationship Id="rId2" Type="http://schemas.openxmlformats.org/officeDocument/2006/relationships/image" Target="../media/image23.jpeg"/><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32.png"/><Relationship Id="rId15" Type="http://schemas.openxmlformats.org/officeDocument/2006/relationships/image" Target="../media/image27.png"/><Relationship Id="rId10" Type="http://schemas.microsoft.com/office/2007/relationships/hdphoto" Target="../media/hdphoto11.wdp"/><Relationship Id="rId4" Type="http://schemas.microsoft.com/office/2007/relationships/hdphoto" Target="../media/hdphoto9.wdp"/><Relationship Id="rId9" Type="http://schemas.openxmlformats.org/officeDocument/2006/relationships/image" Target="../media/image40.png"/><Relationship Id="rId14" Type="http://schemas.microsoft.com/office/2007/relationships/hdphoto" Target="../media/hdphoto13.wdp"/></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23.jpeg"/><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6.png"/><Relationship Id="rId3" Type="http://schemas.microsoft.com/office/2007/relationships/hdphoto" Target="../media/hdphoto16.wdp"/><Relationship Id="rId7" Type="http://schemas.openxmlformats.org/officeDocument/2006/relationships/image" Target="../media/image52.png"/><Relationship Id="rId12" Type="http://schemas.openxmlformats.org/officeDocument/2006/relationships/image" Target="../media/image55.png"/><Relationship Id="rId2" Type="http://schemas.openxmlformats.org/officeDocument/2006/relationships/image" Target="../media/image49.png"/><Relationship Id="rId16"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image" Target="../media/image7.png"/><Relationship Id="rId5" Type="http://schemas.microsoft.com/office/2007/relationships/hdphoto" Target="../media/hdphoto17.wdp"/><Relationship Id="rId15" Type="http://schemas.openxmlformats.org/officeDocument/2006/relationships/image" Target="../media/image57.png"/><Relationship Id="rId10" Type="http://schemas.openxmlformats.org/officeDocument/2006/relationships/image" Target="../media/image54.jpeg"/><Relationship Id="rId4" Type="http://schemas.openxmlformats.org/officeDocument/2006/relationships/image" Target="../media/image50.jpeg"/><Relationship Id="rId9" Type="http://schemas.microsoft.com/office/2007/relationships/hdphoto" Target="../media/hdphoto18.wdp"/><Relationship Id="rId1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27384"/>
            <a:ext cx="9144000" cy="6927273"/>
          </a:xfrm>
          <a:prstGeom prst="rect">
            <a:avLst/>
          </a:prstGeom>
        </p:spPr>
      </p:pic>
      <p:sp>
        <p:nvSpPr>
          <p:cNvPr id="3" name="Прямоугольник 2"/>
          <p:cNvSpPr/>
          <p:nvPr/>
        </p:nvSpPr>
        <p:spPr>
          <a:xfrm rot="20945333">
            <a:off x="1820227" y="612792"/>
            <a:ext cx="5616624" cy="3416320"/>
          </a:xfrm>
          <a:prstGeom prst="rect">
            <a:avLst/>
          </a:prstGeom>
        </p:spPr>
        <p:txBody>
          <a:bodyPr wrap="square">
            <a:spAutoFit/>
          </a:bodyPr>
          <a:lstStyle/>
          <a:p>
            <a:r>
              <a:rPr lang="ru-RU" sz="2400" b="1" dirty="0">
                <a:solidFill>
                  <a:schemeClr val="accent6">
                    <a:lumMod val="50000"/>
                  </a:schemeClr>
                </a:solidFill>
                <a:latin typeface="Times New Roman" panose="02020603050405020304" pitchFamily="18" charset="0"/>
                <a:cs typeface="Times New Roman" panose="02020603050405020304" pitchFamily="18" charset="0"/>
              </a:rPr>
              <a:t>Корни родословной глубоки,</a:t>
            </a:r>
          </a:p>
          <a:p>
            <a:r>
              <a:rPr lang="ru-RU" sz="2400" b="1" dirty="0">
                <a:solidFill>
                  <a:schemeClr val="accent6">
                    <a:lumMod val="50000"/>
                  </a:schemeClr>
                </a:solidFill>
                <a:latin typeface="Times New Roman" panose="02020603050405020304" pitchFamily="18" charset="0"/>
                <a:cs typeface="Times New Roman" panose="02020603050405020304" pitchFamily="18" charset="0"/>
              </a:rPr>
              <a:t>Я мечтаю знать о них побольше,</a:t>
            </a:r>
          </a:p>
          <a:p>
            <a:r>
              <a:rPr lang="ru-RU" sz="2400" b="1" dirty="0">
                <a:solidFill>
                  <a:schemeClr val="accent6">
                    <a:lumMod val="50000"/>
                  </a:schemeClr>
                </a:solidFill>
                <a:latin typeface="Times New Roman" panose="02020603050405020304" pitchFamily="18" charset="0"/>
                <a:cs typeface="Times New Roman" panose="02020603050405020304" pitchFamily="18" charset="0"/>
              </a:rPr>
              <a:t>Времена те были далеки,</a:t>
            </a:r>
          </a:p>
          <a:p>
            <a:r>
              <a:rPr lang="ru-RU" sz="2400" b="1" dirty="0">
                <a:solidFill>
                  <a:schemeClr val="accent6">
                    <a:lumMod val="50000"/>
                  </a:schemeClr>
                </a:solidFill>
                <a:latin typeface="Times New Roman" panose="02020603050405020304" pitchFamily="18" charset="0"/>
                <a:cs typeface="Times New Roman" panose="02020603050405020304" pitchFamily="18" charset="0"/>
              </a:rPr>
              <a:t>Хочется, чтоб помнили их дольше!</a:t>
            </a:r>
          </a:p>
          <a:p>
            <a:r>
              <a:rPr lang="ru-RU" sz="2400" b="1" dirty="0">
                <a:solidFill>
                  <a:schemeClr val="accent6">
                    <a:lumMod val="50000"/>
                  </a:schemeClr>
                </a:solidFill>
                <a:latin typeface="Times New Roman" panose="02020603050405020304" pitchFamily="18" charset="0"/>
                <a:cs typeface="Times New Roman" panose="02020603050405020304" pitchFamily="18" charset="0"/>
              </a:rPr>
              <a:t>Помнить всё и знать родной свой род</a:t>
            </a:r>
          </a:p>
          <a:p>
            <a:r>
              <a:rPr lang="ru-RU" sz="2400" b="1" dirty="0">
                <a:solidFill>
                  <a:schemeClr val="accent6">
                    <a:lumMod val="50000"/>
                  </a:schemeClr>
                </a:solidFill>
                <a:latin typeface="Times New Roman" panose="02020603050405020304" pitchFamily="18" charset="0"/>
                <a:cs typeface="Times New Roman" panose="02020603050405020304" pitchFamily="18" charset="0"/>
              </a:rPr>
              <a:t>Я считаю, что обязан каждый,</a:t>
            </a:r>
          </a:p>
          <a:p>
            <a:r>
              <a:rPr lang="ru-RU" sz="2400" b="1" dirty="0">
                <a:solidFill>
                  <a:schemeClr val="accent6">
                    <a:lumMod val="50000"/>
                  </a:schemeClr>
                </a:solidFill>
                <a:latin typeface="Times New Roman" panose="02020603050405020304" pitchFamily="18" charset="0"/>
                <a:cs typeface="Times New Roman" panose="02020603050405020304" pitchFamily="18" charset="0"/>
              </a:rPr>
              <a:t>Может это приведёт народ</a:t>
            </a:r>
          </a:p>
          <a:p>
            <a:r>
              <a:rPr lang="ru-RU" sz="2400" b="1" dirty="0">
                <a:solidFill>
                  <a:schemeClr val="accent6">
                    <a:lumMod val="50000"/>
                  </a:schemeClr>
                </a:solidFill>
                <a:latin typeface="Times New Roman" panose="02020603050405020304" pitchFamily="18" charset="0"/>
                <a:cs typeface="Times New Roman" panose="02020603050405020304" pitchFamily="18" charset="0"/>
              </a:rPr>
              <a:t>В век неравнодушия </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однажды!</a:t>
            </a:r>
          </a:p>
          <a:p>
            <a:r>
              <a:rPr lang="ru-RU" sz="2400" b="1" dirty="0">
                <a:solidFill>
                  <a:schemeClr val="accent6">
                    <a:lumMod val="50000"/>
                  </a:schemeClr>
                </a:solidFill>
                <a:latin typeface="Times New Roman" panose="02020603050405020304" pitchFamily="18" charset="0"/>
                <a:cs typeface="Times New Roman" panose="02020603050405020304" pitchFamily="18" charset="0"/>
              </a:rPr>
              <a:t> </a:t>
            </a:r>
            <a:r>
              <a:rPr lang="ru-RU" sz="2400" b="1" dirty="0" smtClean="0">
                <a:solidFill>
                  <a:schemeClr val="accent6">
                    <a:lumMod val="50000"/>
                  </a:schemeClr>
                </a:solidFill>
                <a:latin typeface="Times New Roman" panose="02020603050405020304" pitchFamily="18" charset="0"/>
                <a:cs typeface="Times New Roman" panose="02020603050405020304" pitchFamily="18" charset="0"/>
              </a:rPr>
              <a:t>                             Николай </a:t>
            </a:r>
            <a:r>
              <a:rPr lang="ru-RU" sz="2400" b="1" dirty="0" err="1">
                <a:solidFill>
                  <a:schemeClr val="accent6">
                    <a:lumMod val="50000"/>
                  </a:schemeClr>
                </a:solidFill>
                <a:latin typeface="Times New Roman" panose="02020603050405020304" pitchFamily="18" charset="0"/>
                <a:cs typeface="Times New Roman" panose="02020603050405020304" pitchFamily="18" charset="0"/>
              </a:rPr>
              <a:t>Рыленков</a:t>
            </a:r>
            <a:endParaRPr lang="ru-RU" sz="24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2911172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42925.jpg"/>
          <p:cNvPicPr>
            <a:picLocks noChangeAspect="1"/>
          </p:cNvPicPr>
          <p:nvPr/>
        </p:nvPicPr>
        <p:blipFill>
          <a:blip r:embed="rId2" cstate="print"/>
          <a:stretch>
            <a:fillRect/>
          </a:stretch>
        </p:blipFill>
        <p:spPr>
          <a:xfrm>
            <a:off x="0" y="-44624"/>
            <a:ext cx="9144000" cy="6858000"/>
          </a:xfrm>
          <a:prstGeom prst="rect">
            <a:avLst/>
          </a:prstGeom>
        </p:spPr>
      </p:pic>
      <p:pic>
        <p:nvPicPr>
          <p:cNvPr id="7" name="Рисунок 6" descr="d2cd7cac-90b8-4153-b745-93b70eaf16b4.jpg"/>
          <p:cNvPicPr>
            <a:picLocks noChangeAspect="1"/>
          </p:cNvPicPr>
          <p:nvPr/>
        </p:nvPicPr>
        <p:blipFill>
          <a:blip r:embed="rId3" cstate="print"/>
          <a:srcRect t="8953" r="8565" b="13960"/>
          <a:stretch>
            <a:fillRect/>
          </a:stretch>
        </p:blipFill>
        <p:spPr>
          <a:xfrm>
            <a:off x="539551" y="908721"/>
            <a:ext cx="1756535" cy="3098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55441" y="1652431"/>
            <a:ext cx="1228527" cy="22991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Рисунок 11" descr="651fc4b6-27e5-4685-99c5-7d739a3bf5ab.jpg"/>
          <p:cNvPicPr/>
          <p:nvPr/>
        </p:nvPicPr>
        <p:blipFill>
          <a:blip r:embed="rId5" cstate="print"/>
          <a:srcRect t="51466" b="38857"/>
          <a:stretch>
            <a:fillRect/>
          </a:stretch>
        </p:blipFill>
        <p:spPr>
          <a:xfrm>
            <a:off x="2843808" y="836712"/>
            <a:ext cx="5297115" cy="655983"/>
          </a:xfrm>
          <a:prstGeom prst="rect">
            <a:avLst/>
          </a:prstGeom>
        </p:spPr>
      </p:pic>
      <p:pic>
        <p:nvPicPr>
          <p:cNvPr id="13" name="Рисунок 12" descr="5bc90486-74b8-4cbb-b833-1b078c89c9f0.jpg"/>
          <p:cNvPicPr/>
          <p:nvPr/>
        </p:nvPicPr>
        <p:blipFill>
          <a:blip r:embed="rId6" cstate="print"/>
          <a:srcRect l="4962" b="16997"/>
          <a:stretch>
            <a:fillRect/>
          </a:stretch>
        </p:blipFill>
        <p:spPr>
          <a:xfrm>
            <a:off x="5292080" y="1663898"/>
            <a:ext cx="3484173" cy="43924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46"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778699" y="6117336"/>
            <a:ext cx="1321693" cy="6960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732240" y="6155580"/>
            <a:ext cx="1440160" cy="585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07504" y="4100534"/>
            <a:ext cx="4824536" cy="25832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39552" y="155888"/>
            <a:ext cx="8136904" cy="585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683568" y="165753"/>
            <a:ext cx="7601372" cy="584775"/>
          </a:xfrm>
          <a:prstGeom prst="rect">
            <a:avLst/>
          </a:prstGeom>
          <a:noFill/>
        </p:spPr>
        <p:txBody>
          <a:bodyPr wrap="square" rtlCol="0">
            <a:spAutoFit/>
          </a:bodyPr>
          <a:lstStyle/>
          <a:p>
            <a:r>
              <a:rPr lang="ru-RU" sz="3200" b="1" dirty="0" smtClean="0">
                <a:solidFill>
                  <a:srgbClr val="FF0000"/>
                </a:solidFill>
                <a:latin typeface="Times New Roman" panose="02020603050405020304" pitchFamily="18" charset="0"/>
                <a:cs typeface="Times New Roman" panose="02020603050405020304" pitchFamily="18" charset="0"/>
              </a:rPr>
              <a:t>ГЕРАСИМОВ ПАВЕЛ МИХАЙЛОВИЧ</a:t>
            </a:r>
            <a:endParaRPr lang="ru-RU"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 xmlns:a16="http://schemas.microsoft.com/office/drawing/2014/main" id="{09F5A096-AD33-4AE9-9911-6E4F2A9CCD83}"/>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9890" y="554"/>
            <a:ext cx="9163890" cy="6858000"/>
          </a:xfrm>
        </p:spPr>
      </p:pic>
      <p:pic>
        <p:nvPicPr>
          <p:cNvPr id="14" name="Picture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6200000">
            <a:off x="1593717" y="-329289"/>
            <a:ext cx="1944215" cy="44202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74" name="Rectangle 2"/>
          <p:cNvSpPr>
            <a:spLocks noChangeArrowheads="1"/>
          </p:cNvSpPr>
          <p:nvPr/>
        </p:nvSpPr>
        <p:spPr bwMode="auto">
          <a:xfrm>
            <a:off x="-155848" y="4967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Мой прапрадедушка</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73" name="Прямоугольник 1" descr="blob:https://web.whatsapp.com/38fdfcc6-fa89-474b-8930-8ae703ecbc9b"/>
          <p:cNvSpPr>
            <a:spLocks noChangeAspect="1" noChangeArrowheads="1"/>
          </p:cNvSpPr>
          <p:nvPr/>
        </p:nvSpPr>
        <p:spPr bwMode="auto">
          <a:xfrm>
            <a:off x="0" y="457200"/>
            <a:ext cx="304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3077" name="Rectangle 5"/>
          <p:cNvSpPr>
            <a:spLocks noChangeArrowheads="1"/>
          </p:cNvSpPr>
          <p:nvPr/>
        </p:nvSpPr>
        <p:spPr bwMode="auto">
          <a:xfrm>
            <a:off x="0" y="-40704"/>
            <a:ext cx="251992" cy="53860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а</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78" name="Rectangle 6"/>
          <p:cNvSpPr>
            <a:spLocks noChangeArrowheads="1"/>
          </p:cNvSpPr>
          <p:nvPr/>
        </p:nvSpPr>
        <p:spPr bwMode="auto">
          <a:xfrm>
            <a:off x="539552" y="980728"/>
            <a:ext cx="4104456"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accent2">
                    <a:lumMod val="50000"/>
                  </a:schemeClr>
                </a:solidFill>
                <a:effectLst/>
                <a:latin typeface="Times New Roman" pitchFamily="18" charset="0"/>
                <a:ea typeface="Calibri" pitchFamily="34" charset="0"/>
                <a:cs typeface="Times New Roman" pitchFamily="18" charset="0"/>
              </a:rPr>
              <a:t>Родился 21 ноября 1909 года. В армию </a:t>
            </a:r>
            <a:r>
              <a:rPr kumimoji="0" lang="ru-RU" sz="1600" b="1" i="0" u="none" strike="noStrike" cap="none" normalizeH="0" baseline="0" dirty="0" err="1" smtClean="0">
                <a:ln>
                  <a:noFill/>
                </a:ln>
                <a:solidFill>
                  <a:schemeClr val="accent2">
                    <a:lumMod val="50000"/>
                  </a:schemeClr>
                </a:solidFill>
                <a:effectLst/>
                <a:latin typeface="Times New Roman" pitchFamily="18" charset="0"/>
                <a:ea typeface="Calibri" pitchFamily="34" charset="0"/>
                <a:cs typeface="Times New Roman" pitchFamily="18" charset="0"/>
              </a:rPr>
              <a:t>призви</a:t>
            </a:r>
            <a:r>
              <a:rPr kumimoji="0" lang="ru-RU" sz="1600" b="1" i="0" u="none" strike="noStrike" cap="none" normalizeH="0" baseline="0" dirty="0" smtClean="0">
                <a:ln>
                  <a:noFill/>
                </a:ln>
                <a:solidFill>
                  <a:schemeClr val="accent2">
                    <a:lumMod val="50000"/>
                  </a:schemeClr>
                </a:solidFill>
                <a:effectLst/>
                <a:latin typeface="Times New Roman" pitchFamily="18" charset="0"/>
                <a:ea typeface="Calibri" pitchFamily="34" charset="0"/>
                <a:cs typeface="Times New Roman" pitchFamily="18" charset="0"/>
              </a:rPr>
              <a:t> в июне 1941 года. Служил рядовым на Дальнем Востоке. Прошел всю войну. И только в январе 1946 года, после Победы над Японией вернулся домой. Имеет награду</a:t>
            </a:r>
            <a:r>
              <a:rPr kumimoji="0" lang="ru-RU" sz="1600" b="1" i="0" u="none" strike="noStrike" cap="none" normalizeH="0" dirty="0" smtClean="0">
                <a:ln>
                  <a:noFill/>
                </a:ln>
                <a:solidFill>
                  <a:schemeClr val="accent2">
                    <a:lumMod val="50000"/>
                  </a:schemeClr>
                </a:solidFill>
                <a:effectLst/>
                <a:latin typeface="Times New Roman" pitchFamily="18" charset="0"/>
                <a:ea typeface="Calibri" pitchFamily="34" charset="0"/>
                <a:cs typeface="Times New Roman" pitchFamily="18" charset="0"/>
              </a:rPr>
              <a:t> «</a:t>
            </a:r>
            <a:r>
              <a:rPr lang="ru-RU" sz="1600" b="1" dirty="0" smtClean="0">
                <a:solidFill>
                  <a:schemeClr val="accent2">
                    <a:lumMod val="50000"/>
                  </a:schemeClr>
                </a:solidFill>
                <a:latin typeface="Times New Roman" pitchFamily="18" charset="0"/>
                <a:ea typeface="Calibri" pitchFamily="34" charset="0"/>
                <a:cs typeface="Times New Roman" pitchFamily="18" charset="0"/>
              </a:rPr>
              <a:t>М</a:t>
            </a:r>
            <a:r>
              <a:rPr kumimoji="0" lang="ru-RU" sz="1600" b="1" i="0" u="none" strike="noStrike" cap="none" normalizeH="0" baseline="0" dirty="0" smtClean="0">
                <a:ln>
                  <a:noFill/>
                </a:ln>
                <a:solidFill>
                  <a:schemeClr val="accent2">
                    <a:lumMod val="50000"/>
                  </a:schemeClr>
                </a:solidFill>
                <a:effectLst/>
                <a:latin typeface="Times New Roman" pitchFamily="18" charset="0"/>
                <a:ea typeface="Calibri" pitchFamily="34" charset="0"/>
                <a:cs typeface="Times New Roman" pitchFamily="18" charset="0"/>
              </a:rPr>
              <a:t>едаль за Победу в Великой Отечественной войне</a:t>
            </a:r>
            <a:r>
              <a:rPr lang="ru-RU" sz="1200" b="1" dirty="0" smtClean="0">
                <a:solidFill>
                  <a:schemeClr val="accent2">
                    <a:lumMod val="50000"/>
                  </a:schemeClr>
                </a:solidFill>
                <a:latin typeface="Times New Roman" pitchFamily="18" charset="0"/>
                <a:ea typeface="Calibri" pitchFamily="34" charset="0"/>
                <a:cs typeface="Times New Roman" pitchFamily="18" charset="0"/>
              </a:rPr>
              <a:t>»</a:t>
            </a:r>
            <a:r>
              <a:rPr kumimoji="0" lang="ru-RU" sz="1200" b="1" i="0" u="none" strike="noStrike" cap="none" normalizeH="0" baseline="0" dirty="0" smtClean="0">
                <a:ln>
                  <a:noFill/>
                </a:ln>
                <a:solidFill>
                  <a:schemeClr val="accent6">
                    <a:lumMod val="50000"/>
                  </a:schemeClr>
                </a:solidFill>
                <a:effectLst/>
                <a:latin typeface="Times New Roman" pitchFamily="18" charset="0"/>
                <a:ea typeface="Calibri" pitchFamily="34" charset="0"/>
                <a:cs typeface="Times New Roman" pitchFamily="18" charset="0"/>
              </a:rPr>
              <a:t>	</a:t>
            </a:r>
            <a:endParaRPr kumimoji="0" lang="ru-RU" sz="1200" b="1" i="0" u="none" strike="noStrike" cap="none" normalizeH="0" baseline="0" dirty="0" smtClean="0">
              <a:ln>
                <a:noFill/>
              </a:ln>
              <a:solidFill>
                <a:schemeClr val="accent6">
                  <a:lumMod val="50000"/>
                </a:schemeClr>
              </a:solidFill>
              <a:effectLst/>
              <a:latin typeface="Times New Roman" pitchFamily="18" charset="0"/>
              <a:cs typeface="Times New Roman" pitchFamily="18" charset="0"/>
            </a:endParaRPr>
          </a:p>
        </p:txBody>
      </p:sp>
      <p:pic>
        <p:nvPicPr>
          <p:cNvPr id="3081" name="Picture 9" descr="F:\ВЛАД 2\Даша Герасимова 5А\Сармин Арон Ермолаевич\38fdfcc6-fa89-474b-8930-8ae703ecbc9b.jpg"/>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sharpenSoften amount="50000"/>
                    </a14:imgEffect>
                  </a14:imgLayer>
                </a14:imgProps>
              </a:ext>
            </a:extLst>
          </a:blip>
          <a:srcRect/>
          <a:stretch>
            <a:fillRect/>
          </a:stretch>
        </p:blipFill>
        <p:spPr bwMode="auto">
          <a:xfrm>
            <a:off x="5724128" y="1101045"/>
            <a:ext cx="2592288" cy="339112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7" name="Picture 2" descr="C:\Users\S2_14\Desktop\медаль.jpg"/>
          <p:cNvPicPr>
            <a:picLocks noChangeAspect="1" noChangeArrowheads="1"/>
          </p:cNvPicPr>
          <p:nvPr/>
        </p:nvPicPr>
        <p:blipFill>
          <a:blip r:embed="rId6" cstate="print"/>
          <a:srcRect/>
          <a:stretch>
            <a:fillRect/>
          </a:stretch>
        </p:blipFill>
        <p:spPr bwMode="auto">
          <a:xfrm>
            <a:off x="6012272" y="4750567"/>
            <a:ext cx="2637531" cy="1656184"/>
          </a:xfrm>
          <a:prstGeom prst="rect">
            <a:avLst/>
          </a:prstGeom>
          <a:noFill/>
        </p:spPr>
      </p:pic>
      <p:pic>
        <p:nvPicPr>
          <p:cNvPr id="7170"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635896" y="5677619"/>
            <a:ext cx="1609725" cy="847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635896" y="5795540"/>
            <a:ext cx="1560513" cy="585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55707" y="2996952"/>
            <a:ext cx="4657262" cy="249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755650" y="116632"/>
            <a:ext cx="7632700" cy="585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Заголовок 2"/>
          <p:cNvSpPr>
            <a:spLocks noGrp="1"/>
          </p:cNvSpPr>
          <p:nvPr>
            <p:ph type="title"/>
          </p:nvPr>
        </p:nvSpPr>
        <p:spPr>
          <a:xfrm>
            <a:off x="457200" y="58614"/>
            <a:ext cx="8229600" cy="706090"/>
          </a:xfrm>
        </p:spPr>
        <p:txBody>
          <a:bodyPr>
            <a:normAutofit/>
          </a:bodyPr>
          <a:lstStyle/>
          <a:p>
            <a:r>
              <a:rPr lang="ru-RU" sz="3200" b="1" dirty="0" smtClean="0">
                <a:solidFill>
                  <a:srgbClr val="FF0000"/>
                </a:solidFill>
                <a:latin typeface="Times New Roman" panose="02020603050405020304" pitchFamily="18" charset="0"/>
                <a:cs typeface="Times New Roman" panose="02020603050405020304" pitchFamily="18" charset="0"/>
              </a:rPr>
              <a:t>САРМИН АРОН ЕРМОЛАЕВИЧ</a:t>
            </a:r>
            <a:endParaRPr lang="ru-RU" sz="320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524842" y="4764088"/>
            <a:ext cx="2967038" cy="2663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63562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 xmlns:a16="http://schemas.microsoft.com/office/drawing/2014/main" id="{09F5A096-AD33-4AE9-9911-6E4F2A9CCD83}"/>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9924" y="0"/>
            <a:ext cx="9180512" cy="6858000"/>
          </a:xfrm>
        </p:spPr>
      </p:pic>
      <p:pic>
        <p:nvPicPr>
          <p:cNvPr id="6" name="Picture 9"/>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239" r="2179" b="5626"/>
          <a:stretch/>
        </p:blipFill>
        <p:spPr bwMode="auto">
          <a:xfrm rot="16200000">
            <a:off x="4606890" y="-1720690"/>
            <a:ext cx="1946448" cy="69127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2195736" y="810578"/>
            <a:ext cx="6840760" cy="1754326"/>
          </a:xfrm>
          <a:prstGeom prst="rect">
            <a:avLst/>
          </a:prstGeom>
          <a:noFill/>
        </p:spPr>
        <p:txBody>
          <a:bodyPr wrap="square" rtlCol="0">
            <a:spAutoFit/>
          </a:bodyPr>
          <a:lstStyle/>
          <a:p>
            <a:pPr algn="just"/>
            <a:r>
              <a:rPr lang="ru-RU" sz="1200" b="1" dirty="0" smtClean="0"/>
              <a:t>Мой прадед Прасолов Николай </a:t>
            </a:r>
            <a:r>
              <a:rPr lang="ru-RU" sz="1200" b="1" dirty="0" err="1" smtClean="0"/>
              <a:t>Ксенофонтович</a:t>
            </a:r>
            <a:r>
              <a:rPr lang="ru-RU" sz="1200" b="1" dirty="0" smtClean="0"/>
              <a:t> – полный кавалер орденов Славы. Родился в 1923 году  в Орловской области. Ушел на фронт в 1941 году, когда ему было всего 18 лет. Прошел всю войну от Курска до Берлина в разведке. Воевал на Орловско-Курской дуге, Белорусском фронте, освобождал Чехословакию, Кёнигсберг, а потом Берлин. Трижды был ранен и 5 раз контужен. Мой прадед награжден высокими наградами: Орденом «Красной звезды»; тремя медалями «Славы»; медалями: «За взятие Берлина» и  «Победой над Германией».</a:t>
            </a:r>
          </a:p>
          <a:p>
            <a:pPr algn="just"/>
            <a:r>
              <a:rPr lang="ru-RU" sz="1200" b="1" dirty="0" smtClean="0"/>
              <a:t>После войны прадед  работал в </a:t>
            </a:r>
            <a:r>
              <a:rPr lang="ru-RU" sz="1200" b="1" dirty="0" err="1" smtClean="0"/>
              <a:t>Донбасе</a:t>
            </a:r>
            <a:r>
              <a:rPr lang="ru-RU" sz="1200" b="1" dirty="0" smtClean="0"/>
              <a:t> </a:t>
            </a:r>
            <a:r>
              <a:rPr lang="ru-RU" sz="1200" b="1" dirty="0" err="1" smtClean="0"/>
              <a:t>в</a:t>
            </a:r>
            <a:r>
              <a:rPr lang="ru-RU" sz="1200" b="1" dirty="0" smtClean="0"/>
              <a:t> народном хозяйстве.  С войны в голове у деда оставался осколок, поэтому он умер рано, когда ему было 59 лет. Похоронен в городе Комсомольске Донецкой области. Я горжусь своим дедом! Спасибо деду за Победу!</a:t>
            </a:r>
          </a:p>
        </p:txBody>
      </p:sp>
      <p:pic>
        <p:nvPicPr>
          <p:cNvPr id="8194" name="Picture 2"/>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107504" y="3517304"/>
            <a:ext cx="2719389" cy="13596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BEBA8EAE-BF5A-486C-A8C5-ECC9F3942E4B}">
                <a14:imgProps xmlns:a14="http://schemas.microsoft.com/office/drawing/2010/main" xmlns="">
                  <a14:imgLayer r:embed="rId7">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107504" y="4869160"/>
            <a:ext cx="2719389" cy="15498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8" cstate="print">
            <a:extLst>
              <a:ext uri="{BEBA8EAE-BF5A-486C-A8C5-ECC9F3942E4B}">
                <a14:imgProps xmlns:a14="http://schemas.microsoft.com/office/drawing/2010/main" xmlns="">
                  <a14:imgLayer r:embed="rId9">
                    <a14:imgEffect>
                      <a14:sharpenSoften amount="50000"/>
                    </a14:imgEffect>
                    <a14:imgEffect>
                      <a14:brightnessContrast bright="20000" contrast="-20000"/>
                    </a14:imgEffect>
                  </a14:imgLayer>
                </a14:imgProps>
              </a:ext>
              <a:ext uri="{28A0092B-C50C-407E-A947-70E740481C1C}">
                <a14:useLocalDpi xmlns:a14="http://schemas.microsoft.com/office/drawing/2010/main" xmlns="" val="0"/>
              </a:ext>
            </a:extLst>
          </a:blip>
          <a:srcRect/>
          <a:stretch>
            <a:fillRect/>
          </a:stretch>
        </p:blipFill>
        <p:spPr bwMode="auto">
          <a:xfrm>
            <a:off x="2987824" y="4197151"/>
            <a:ext cx="2420368" cy="13220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581455" y="2567136"/>
            <a:ext cx="1078777" cy="15730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11" cstate="print">
            <a:extLst>
              <a:ext uri="{BEBA8EAE-BF5A-486C-A8C5-ECC9F3942E4B}">
                <a14:imgProps xmlns:a14="http://schemas.microsoft.com/office/drawing/2010/main" xmlns="">
                  <a14:imgLayer r:embed="rId12">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5446105" y="4197151"/>
            <a:ext cx="3570741" cy="12480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308304" y="2567137"/>
            <a:ext cx="1247932" cy="15730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201" name="Picture 9"/>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572000" y="5517232"/>
            <a:ext cx="4355908" cy="13123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202" name="Picture 10"/>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3902229" y="2561589"/>
            <a:ext cx="771617" cy="15785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2987824" y="5741163"/>
            <a:ext cx="1390650" cy="9281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3156626" y="5786680"/>
            <a:ext cx="1053045" cy="738664"/>
          </a:xfrm>
          <a:prstGeom prst="rect">
            <a:avLst/>
          </a:prstGeom>
          <a:noFill/>
        </p:spPr>
        <p:txBody>
          <a:bodyPr wrap="none" rtlCol="0">
            <a:spAutoFit/>
          </a:bodyPr>
          <a:lstStyle/>
          <a:p>
            <a:pPr algn="ctr"/>
            <a:r>
              <a:rPr lang="ru-RU" sz="1400" b="1" dirty="0" err="1" smtClean="0">
                <a:solidFill>
                  <a:schemeClr val="accent2">
                    <a:lumMod val="50000"/>
                  </a:schemeClr>
                </a:solidFill>
                <a:latin typeface="Times New Roman" panose="02020603050405020304" pitchFamily="18" charset="0"/>
                <a:cs typeface="Times New Roman" panose="02020603050405020304" pitchFamily="18" charset="0"/>
              </a:rPr>
              <a:t>Прасолова</a:t>
            </a:r>
            <a:endParaRPr lang="ru-RU" sz="1400" b="1" dirty="0" smtClean="0">
              <a:solidFill>
                <a:schemeClr val="accent2">
                  <a:lumMod val="50000"/>
                </a:schemeClr>
              </a:solidFill>
              <a:latin typeface="Times New Roman" panose="02020603050405020304" pitchFamily="18" charset="0"/>
              <a:cs typeface="Times New Roman" panose="02020603050405020304" pitchFamily="18" charset="0"/>
            </a:endParaRPr>
          </a:p>
          <a:p>
            <a:pPr algn="ctr"/>
            <a:r>
              <a:rPr lang="ru-RU" sz="1400" b="1" dirty="0" smtClean="0">
                <a:solidFill>
                  <a:schemeClr val="accent2">
                    <a:lumMod val="50000"/>
                  </a:schemeClr>
                </a:solidFill>
                <a:latin typeface="Times New Roman" panose="02020603050405020304" pitchFamily="18" charset="0"/>
                <a:cs typeface="Times New Roman" panose="02020603050405020304" pitchFamily="18" charset="0"/>
              </a:rPr>
              <a:t> Дарья</a:t>
            </a:r>
          </a:p>
          <a:p>
            <a:pPr algn="ctr"/>
            <a:r>
              <a:rPr lang="ru-RU" sz="1400" b="1" dirty="0" smtClean="0">
                <a:solidFill>
                  <a:schemeClr val="accent2">
                    <a:lumMod val="50000"/>
                  </a:schemeClr>
                </a:solidFill>
                <a:latin typeface="Times New Roman" panose="02020603050405020304" pitchFamily="18" charset="0"/>
                <a:cs typeface="Times New Roman" panose="02020603050405020304" pitchFamily="18" charset="0"/>
              </a:rPr>
              <a:t>1А класс</a:t>
            </a:r>
            <a:endParaRPr lang="ru-RU" sz="1400" b="1"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1029" name="Picture 5"/>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395536" y="44624"/>
            <a:ext cx="8333278" cy="719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a:extLst>
              <a:ext uri="{FF2B5EF4-FFF2-40B4-BE49-F238E27FC236}">
                <a16:creationId xmlns="" xmlns:a16="http://schemas.microsoft.com/office/drawing/2014/main" id="{9B6DF3BE-35AA-4ABA-AA5B-CDE08FC3DB79}"/>
              </a:ext>
            </a:extLst>
          </p:cNvPr>
          <p:cNvSpPr>
            <a:spLocks noGrp="1"/>
          </p:cNvSpPr>
          <p:nvPr>
            <p:ph type="title"/>
          </p:nvPr>
        </p:nvSpPr>
        <p:spPr>
          <a:xfrm>
            <a:off x="395536" y="-27384"/>
            <a:ext cx="8333278" cy="831422"/>
          </a:xfrm>
          <a:ln>
            <a:solidFill>
              <a:schemeClr val="accent1"/>
            </a:solidFill>
          </a:ln>
        </p:spPr>
        <p:txBody>
          <a:bodyPr>
            <a:normAutofit fontScale="90000"/>
          </a:bodyPr>
          <a:lstStyle/>
          <a:p>
            <a:r>
              <a:rPr lang="ru-RU" sz="3200" b="1" dirty="0" smtClean="0">
                <a:ln>
                  <a:solidFill>
                    <a:schemeClr val="tx1">
                      <a:lumMod val="75000"/>
                      <a:lumOff val="25000"/>
                    </a:schemeClr>
                  </a:solidFill>
                </a:ln>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ПРАСОЛОВ НИКОЛАЙ КСЕНОФОНТОВИЧ</a:t>
            </a:r>
            <a:endParaRPr lang="ru-RU" sz="3200" dirty="0">
              <a:ln>
                <a:solidFill>
                  <a:schemeClr val="tx1">
                    <a:lumMod val="75000"/>
                    <a:lumOff val="25000"/>
                  </a:schemeClr>
                </a:solidFill>
              </a:ln>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rotWithShape="1">
          <a:blip r:embed="rId18" cstate="print">
            <a:lum contrast="30000"/>
            <a:extLst>
              <a:ext uri="{BEBA8EAE-BF5A-486C-A8C5-ECC9F3942E4B}">
                <a14:imgProps xmlns:a14="http://schemas.microsoft.com/office/drawing/2010/main" xmlns="">
                  <a14:imgLayer r:embed="rId19">
                    <a14:imgEffect>
                      <a14:sharpenSoften amount="50000"/>
                    </a14:imgEffect>
                  </a14:imgLayer>
                </a14:imgProps>
              </a:ext>
            </a:extLst>
          </a:blip>
          <a:srcRect l="31269" t="9334" r="29890" b="57640"/>
          <a:stretch/>
        </p:blipFill>
        <p:spPr bwMode="auto">
          <a:xfrm>
            <a:off x="94251" y="802084"/>
            <a:ext cx="1935816" cy="25549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4163562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 xmlns:a16="http://schemas.microsoft.com/office/drawing/2014/main" id="{09F5A096-AD33-4AE9-9911-6E4F2A9CCD83}"/>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2907"/>
            <a:ext cx="9180512" cy="6858000"/>
          </a:xfrm>
        </p:spPr>
      </p:pic>
      <p:pic>
        <p:nvPicPr>
          <p:cNvPr id="6" name="Содержимое 3" descr="belyaev.jpg"/>
          <p:cNvPicPr>
            <a:picLocks noChangeAspect="1"/>
          </p:cNvPicPr>
          <p:nvPr/>
        </p:nvPicPr>
        <p:blipFill>
          <a:blip r:embed="rId3" cstate="print"/>
          <a:stretch>
            <a:fillRect/>
          </a:stretch>
        </p:blipFill>
        <p:spPr>
          <a:xfrm>
            <a:off x="7370833" y="764704"/>
            <a:ext cx="1593655" cy="208823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Picture 9"/>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2158" r="2439" b="3290"/>
          <a:stretch/>
        </p:blipFill>
        <p:spPr bwMode="auto">
          <a:xfrm rot="16200000">
            <a:off x="2632653" y="-1534683"/>
            <a:ext cx="2160242" cy="69030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323528" y="764704"/>
            <a:ext cx="6840760" cy="2739211"/>
          </a:xfrm>
          <a:prstGeom prst="rect">
            <a:avLst/>
          </a:prstGeom>
          <a:noFill/>
        </p:spPr>
        <p:txBody>
          <a:bodyPr wrap="square" rtlCol="0">
            <a:spAutoFit/>
          </a:bodyPr>
          <a:lstStyle/>
          <a:p>
            <a:pPr algn="just"/>
            <a:r>
              <a:rPr lang="ru-RU" sz="1400" b="1" dirty="0" smtClean="0">
                <a:solidFill>
                  <a:schemeClr val="accent2">
                    <a:lumMod val="50000"/>
                  </a:schemeClr>
                </a:solidFill>
              </a:rPr>
              <a:t>Доктор юридических наук, профессор, заслуженный деятель науки РФ. Николай Александрович Беляев родился 23 августа 1923 г. в дер. </a:t>
            </a:r>
            <a:r>
              <a:rPr lang="ru-RU" sz="1400" b="1" dirty="0" err="1" smtClean="0">
                <a:solidFill>
                  <a:schemeClr val="accent2">
                    <a:lumMod val="50000"/>
                  </a:schemeClr>
                </a:solidFill>
              </a:rPr>
              <a:t>Дор</a:t>
            </a:r>
            <a:r>
              <a:rPr lang="ru-RU" sz="1400" b="1" dirty="0" smtClean="0">
                <a:solidFill>
                  <a:schemeClr val="accent2">
                    <a:lumMod val="50000"/>
                  </a:schemeClr>
                </a:solidFill>
              </a:rPr>
              <a:t> Ярославской области в семье крестьян, которая в середине 1920-х годов переехала в Ленинград. В 1940 г. Н. А. Беляев окончил среднюю школу. В самом начале ВОВ был призван в ряды Красной Армии и направлен в 286-ю стрелковую дивизию (</a:t>
            </a:r>
            <a:r>
              <a:rPr lang="ru-RU" sz="1400" b="1" dirty="0" err="1" smtClean="0">
                <a:solidFill>
                  <a:schemeClr val="accent2">
                    <a:lumMod val="50000"/>
                  </a:schemeClr>
                </a:solidFill>
              </a:rPr>
              <a:t>Волховский</a:t>
            </a:r>
            <a:r>
              <a:rPr lang="ru-RU" sz="1400" b="1" dirty="0" smtClean="0">
                <a:solidFill>
                  <a:schemeClr val="accent2">
                    <a:lumMod val="50000"/>
                  </a:schemeClr>
                </a:solidFill>
              </a:rPr>
              <a:t> фронт), в составе которой воевал до 9 мая 1945 г. Войну Николай Александрович закончил в Праге в звании сержанта. За мужество и доблесть, проявленные в годы войны награжден Орденом Отечественной войны II степени, медалями «За отвагу» (дважды), «За боевые заслуги», «За оборону Ленинграда», «За освобождение Праги».</a:t>
            </a:r>
            <a:br>
              <a:rPr lang="ru-RU" sz="1400" b="1" dirty="0" smtClean="0">
                <a:solidFill>
                  <a:schemeClr val="accent2">
                    <a:lumMod val="50000"/>
                  </a:schemeClr>
                </a:solidFill>
              </a:rPr>
            </a:br>
            <a:endParaRPr lang="ru-RU" sz="1400" b="1" dirty="0" smtClean="0">
              <a:solidFill>
                <a:schemeClr val="accent2">
                  <a:lumMod val="50000"/>
                </a:schemeClr>
              </a:solidFill>
            </a:endParaRPr>
          </a:p>
          <a:p>
            <a:endParaRPr lang="ru-RU" b="1" dirty="0">
              <a:solidFill>
                <a:srgbClr val="FFFF00"/>
              </a:solidFill>
            </a:endParaRPr>
          </a:p>
        </p:txBody>
      </p:sp>
      <p:sp>
        <p:nvSpPr>
          <p:cNvPr id="9" name="TextBox 8"/>
          <p:cNvSpPr txBox="1"/>
          <p:nvPr/>
        </p:nvSpPr>
        <p:spPr>
          <a:xfrm>
            <a:off x="5868144" y="6444044"/>
            <a:ext cx="3003323" cy="369332"/>
          </a:xfrm>
          <a:prstGeom prst="rect">
            <a:avLst/>
          </a:prstGeom>
          <a:noFill/>
        </p:spPr>
        <p:txBody>
          <a:bodyPr wrap="none" rtlCol="0">
            <a:spAutoFit/>
          </a:bodyPr>
          <a:lstStyle/>
          <a:p>
            <a:r>
              <a:rPr lang="ru-RU" b="1" dirty="0" smtClean="0">
                <a:solidFill>
                  <a:srgbClr val="FFFF00"/>
                </a:solidFill>
              </a:rPr>
              <a:t>Герасимов Евгений 7А класс</a:t>
            </a:r>
            <a:endParaRPr lang="ru-RU" b="1" dirty="0">
              <a:solidFill>
                <a:srgbClr val="FFFF00"/>
              </a:solidFill>
            </a:endParaRPr>
          </a:p>
        </p:txBody>
      </p:sp>
      <p:pic>
        <p:nvPicPr>
          <p:cNvPr id="9218"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11560" y="3068960"/>
            <a:ext cx="689199" cy="15029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619672" y="3130050"/>
            <a:ext cx="3070342" cy="14136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6123857" y="3447176"/>
            <a:ext cx="2927381" cy="156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9" cstate="print">
            <a:extLst>
              <a:ext uri="{BEBA8EAE-BF5A-486C-A8C5-ECC9F3942E4B}">
                <a14:imgProps xmlns:a14="http://schemas.microsoft.com/office/drawing/2010/main" xmlns="">
                  <a14:imgLayer r:embed="rId10">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6061512" y="4960318"/>
            <a:ext cx="2989726" cy="1419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5043534" y="3130050"/>
            <a:ext cx="752602" cy="14136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2555776" y="4715949"/>
            <a:ext cx="3390392" cy="1737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25" name="Picture 9"/>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139177" y="4725145"/>
            <a:ext cx="2344591" cy="17281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539553" y="45567"/>
            <a:ext cx="8331914" cy="719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611561" y="70206"/>
            <a:ext cx="8259906" cy="584775"/>
          </a:xfrm>
          <a:prstGeom prst="rect">
            <a:avLst/>
          </a:prstGeom>
          <a:noFill/>
        </p:spPr>
        <p:txBody>
          <a:bodyPr wrap="square" rtlCol="0">
            <a:spAutoFit/>
          </a:bodyPr>
          <a:lstStyle/>
          <a:p>
            <a:pPr algn="ctr"/>
            <a:r>
              <a:rPr lang="ru-RU" sz="3200" b="1" dirty="0" smtClean="0">
                <a:solidFill>
                  <a:srgbClr val="FF0000"/>
                </a:solidFill>
                <a:latin typeface="Times New Roman" panose="02020603050405020304" pitchFamily="18" charset="0"/>
                <a:cs typeface="Times New Roman" panose="02020603050405020304" pitchFamily="18" charset="0"/>
              </a:rPr>
              <a:t>БЕЛЯЕВ НИКОЛАЙ АЛЕКСАНДРОВИЧ</a:t>
            </a:r>
            <a:endParaRPr lang="ru-RU"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163562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 xmlns:a16="http://schemas.microsoft.com/office/drawing/2014/main" id="{09F5A096-AD33-4AE9-9911-6E4F2A9CCD83}"/>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9163890" cy="6858000"/>
          </a:xfrm>
        </p:spPr>
      </p:pic>
      <p:pic>
        <p:nvPicPr>
          <p:cNvPr id="6" name="Рисунок 5" descr="C:\Users\S2_44\AppData\Local\Microsoft\Windows\INetCache\Content.Word\IMG-20200121-WA0004.jpg"/>
          <p:cNvPicPr/>
          <p:nvPr/>
        </p:nvPicPr>
        <p:blipFill rotWithShape="1">
          <a:blip r:embed="rId3" cstate="print">
            <a:extLst>
              <a:ext uri="{28A0092B-C50C-407E-A947-70E740481C1C}">
                <a14:useLocalDpi xmlns:a14="http://schemas.microsoft.com/office/drawing/2010/main" xmlns="" val="0"/>
              </a:ext>
            </a:extLst>
          </a:blip>
          <a:srcRect l="10932" t="13119" r="11079" b="22137"/>
          <a:stretch/>
        </p:blipFill>
        <p:spPr bwMode="auto">
          <a:xfrm>
            <a:off x="359532" y="117575"/>
            <a:ext cx="1944216" cy="2036186"/>
          </a:xfrm>
          <a:prstGeom prst="rect">
            <a:avLst/>
          </a:prstGeom>
          <a:noFill/>
          <a:ln>
            <a:noFill/>
          </a:ln>
          <a:extLst>
            <a:ext uri="{53640926-AAD7-44D8-BBD7-CCE9431645EC}">
              <a14:shadowObscured xmlns:a14="http://schemas.microsoft.com/office/drawing/2010/main" xmlns=""/>
            </a:ext>
          </a:extLst>
        </p:spPr>
      </p:pic>
      <p:pic>
        <p:nvPicPr>
          <p:cNvPr id="9" name="Picture 4"/>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1643"/>
          <a:stretch/>
        </p:blipFill>
        <p:spPr bwMode="auto">
          <a:xfrm rot="16200000">
            <a:off x="5129811" y="278903"/>
            <a:ext cx="3384376" cy="46440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9612560" y="2780928"/>
            <a:ext cx="1440160" cy="369332"/>
          </a:xfrm>
          <a:prstGeom prst="rect">
            <a:avLst/>
          </a:prstGeom>
          <a:noFill/>
        </p:spPr>
        <p:txBody>
          <a:bodyPr wrap="square" rtlCol="0">
            <a:spAutoFit/>
          </a:bodyPr>
          <a:lstStyle/>
          <a:p>
            <a:endParaRPr lang="ru-RU" dirty="0"/>
          </a:p>
        </p:txBody>
      </p:sp>
      <p:sp>
        <p:nvSpPr>
          <p:cNvPr id="15" name="Прямоугольник 14"/>
          <p:cNvSpPr/>
          <p:nvPr/>
        </p:nvSpPr>
        <p:spPr>
          <a:xfrm>
            <a:off x="4499995" y="1102092"/>
            <a:ext cx="4464493" cy="3046988"/>
          </a:xfrm>
          <a:prstGeom prst="rect">
            <a:avLst/>
          </a:prstGeom>
        </p:spPr>
        <p:txBody>
          <a:bodyPr wrap="square">
            <a:spAutoFit/>
          </a:bodyPr>
          <a:lstStyle/>
          <a:p>
            <a:pPr lvl="0" algn="just" fontAlgn="base">
              <a:spcBef>
                <a:spcPct val="0"/>
              </a:spcBef>
              <a:spcAft>
                <a:spcPct val="0"/>
              </a:spcAft>
            </a:pPr>
            <a:r>
              <a:rPr lang="ru-RU" sz="1200" b="1" dirty="0" smtClean="0">
                <a:solidFill>
                  <a:schemeClr val="accent2">
                    <a:lumMod val="50000"/>
                  </a:schemeClr>
                </a:solidFill>
                <a:latin typeface="Calibri" pitchFamily="34" charset="0"/>
                <a:ea typeface="Calibri" pitchFamily="34" charset="0"/>
                <a:cs typeface="Cambria" pitchFamily="18" charset="0"/>
              </a:rPr>
              <a:t>Мой</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прадед</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libri" pitchFamily="34" charset="0"/>
              </a:rPr>
              <a:t>Зубов </a:t>
            </a:r>
            <a:r>
              <a:rPr lang="ru-RU" sz="1200" b="1" dirty="0" smtClean="0">
                <a:solidFill>
                  <a:schemeClr val="accent2">
                    <a:lumMod val="50000"/>
                  </a:schemeClr>
                </a:solidFill>
                <a:latin typeface="Calibri" pitchFamily="34" charset="0"/>
                <a:ea typeface="Calibri" pitchFamily="34" charset="0"/>
                <a:cs typeface="Cambria" pitchFamily="18" charset="0"/>
              </a:rPr>
              <a:t>Алексей</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err="1" smtClean="0">
                <a:solidFill>
                  <a:schemeClr val="accent2">
                    <a:lumMod val="50000"/>
                  </a:schemeClr>
                </a:solidFill>
                <a:latin typeface="Calibri" pitchFamily="34" charset="0"/>
                <a:ea typeface="Calibri" pitchFamily="34" charset="0"/>
                <a:cs typeface="Cambria" pitchFamily="18" charset="0"/>
              </a:rPr>
              <a:t>Пиманович</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родился</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в</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12 </a:t>
            </a:r>
            <a:r>
              <a:rPr lang="ru-RU" sz="1200" b="1" dirty="0" smtClean="0">
                <a:solidFill>
                  <a:schemeClr val="accent2">
                    <a:lumMod val="50000"/>
                  </a:schemeClr>
                </a:solidFill>
                <a:latin typeface="Calibri" pitchFamily="34" charset="0"/>
                <a:ea typeface="Calibri" pitchFamily="34" charset="0"/>
                <a:cs typeface="Cambria" pitchFamily="18" charset="0"/>
              </a:rPr>
              <a:t>апреля</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1918 </a:t>
            </a:r>
            <a:r>
              <a:rPr lang="ru-RU" sz="1200" b="1" dirty="0" smtClean="0">
                <a:solidFill>
                  <a:schemeClr val="accent2">
                    <a:lumMod val="50000"/>
                  </a:schemeClr>
                </a:solidFill>
                <a:latin typeface="Calibri" pitchFamily="34" charset="0"/>
                <a:ea typeface="Calibri" pitchFamily="34" charset="0"/>
                <a:cs typeface="Cambria" pitchFamily="18" charset="0"/>
              </a:rPr>
              <a:t>года</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в</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селе</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Нижнее</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err="1" smtClean="0">
                <a:solidFill>
                  <a:schemeClr val="accent2">
                    <a:lumMod val="50000"/>
                  </a:schemeClr>
                </a:solidFill>
                <a:latin typeface="Calibri" pitchFamily="34" charset="0"/>
                <a:ea typeface="Calibri" pitchFamily="34" charset="0"/>
                <a:cs typeface="Cambria" pitchFamily="18" charset="0"/>
              </a:rPr>
              <a:t>Куртамышского</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района</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Курганской</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области</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endParaRPr lang="ru-RU" sz="1200" b="1" dirty="0" smtClean="0">
              <a:solidFill>
                <a:schemeClr val="accent2">
                  <a:lumMod val="50000"/>
                </a:schemeClr>
              </a:solidFill>
              <a:latin typeface="Arial" pitchFamily="34" charset="0"/>
              <a:cs typeface="Arial" pitchFamily="34" charset="0"/>
            </a:endParaRPr>
          </a:p>
          <a:p>
            <a:pPr lvl="0" algn="just" eaLnBrk="0" fontAlgn="base" hangingPunct="0">
              <a:spcBef>
                <a:spcPct val="0"/>
              </a:spcBef>
              <a:spcAft>
                <a:spcPct val="0"/>
              </a:spcAft>
            </a:pP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Ушел</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на</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фронт</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в</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1941 </a:t>
            </a:r>
            <a:r>
              <a:rPr lang="ru-RU" sz="1200" b="1" dirty="0" smtClean="0">
                <a:solidFill>
                  <a:schemeClr val="accent2">
                    <a:lumMod val="50000"/>
                  </a:schemeClr>
                </a:solidFill>
                <a:latin typeface="Calibri" pitchFamily="34" charset="0"/>
                <a:ea typeface="Calibri" pitchFamily="34" charset="0"/>
                <a:cs typeface="Cambria" pitchFamily="18" charset="0"/>
              </a:rPr>
              <a:t>году</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Служил</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в</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71-</a:t>
            </a:r>
            <a:r>
              <a:rPr lang="ru-RU" sz="1200" b="1" dirty="0" smtClean="0">
                <a:solidFill>
                  <a:schemeClr val="accent2">
                    <a:lumMod val="50000"/>
                  </a:schemeClr>
                </a:solidFill>
                <a:latin typeface="Calibri" pitchFamily="34" charset="0"/>
                <a:ea typeface="Calibri" pitchFamily="34" charset="0"/>
                <a:cs typeface="Cambria" pitchFamily="18" charset="0"/>
              </a:rPr>
              <a:t>ом</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полку</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переведен</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в</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600-</a:t>
            </a:r>
            <a:r>
              <a:rPr lang="ru-RU" sz="1200" b="1" dirty="0" smtClean="0">
                <a:solidFill>
                  <a:schemeClr val="accent2">
                    <a:lumMod val="50000"/>
                  </a:schemeClr>
                </a:solidFill>
                <a:latin typeface="Calibri" pitchFamily="34" charset="0"/>
                <a:ea typeface="Calibri" pitchFamily="34" charset="0"/>
                <a:cs typeface="Cambria" pitchFamily="18" charset="0"/>
              </a:rPr>
              <a:t>ый</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артиллерийский</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полк</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С</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1941-1944 </a:t>
            </a:r>
            <a:r>
              <a:rPr lang="ru-RU" sz="1200" b="1" dirty="0" smtClean="0">
                <a:solidFill>
                  <a:schemeClr val="accent2">
                    <a:lumMod val="50000"/>
                  </a:schemeClr>
                </a:solidFill>
                <a:latin typeface="Calibri" pitchFamily="34" charset="0"/>
                <a:ea typeface="Calibri" pitchFamily="34" charset="0"/>
                <a:cs typeface="Cambria" pitchFamily="18" charset="0"/>
              </a:rPr>
              <a:t>командир</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орудия</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За</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боевые</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заслуги</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награжден</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медалью</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ea typeface="Calibri" pitchFamily="34" charset="0"/>
                <a:cs typeface="Times New Roman" pitchFamily="18" charset="0"/>
              </a:rPr>
              <a:t>«</a:t>
            </a:r>
            <a:r>
              <a:rPr lang="ru-RU" sz="1200" b="1" dirty="0" smtClean="0">
                <a:solidFill>
                  <a:schemeClr val="accent2">
                    <a:lumMod val="50000"/>
                  </a:schemeClr>
                </a:solidFill>
                <a:latin typeface="Calibri" pitchFamily="34" charset="0"/>
                <a:ea typeface="Calibri" pitchFamily="34" charset="0"/>
                <a:cs typeface="Cambria" pitchFamily="18" charset="0"/>
              </a:rPr>
              <a:t>За</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боевые</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заслуги</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над</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Германией</a:t>
            </a:r>
            <a:r>
              <a:rPr lang="ru-RU" sz="1200" b="1" dirty="0" smtClean="0">
                <a:solidFill>
                  <a:schemeClr val="accent2">
                    <a:lumMod val="50000"/>
                  </a:schemeClr>
                </a:solidFill>
                <a:ea typeface="Calibri" pitchFamily="34" charset="0"/>
                <a:cs typeface="Times New Roman" pitchFamily="18" charset="0"/>
              </a:rPr>
              <a:t>»</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28.07.1943 </a:t>
            </a:r>
            <a:r>
              <a:rPr lang="ru-RU" sz="1200" b="1" dirty="0" smtClean="0">
                <a:solidFill>
                  <a:schemeClr val="accent2">
                    <a:lumMod val="50000"/>
                  </a:schemeClr>
                </a:solidFill>
                <a:latin typeface="Calibri" pitchFamily="34" charset="0"/>
                <a:ea typeface="Calibri" pitchFamily="34" charset="0"/>
                <a:cs typeface="Cambria" pitchFamily="18" charset="0"/>
              </a:rPr>
              <a:t>году</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и</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ea typeface="Calibri" pitchFamily="34" charset="0"/>
                <a:cs typeface="Times New Roman" pitchFamily="18" charset="0"/>
              </a:rPr>
              <a:t>«</a:t>
            </a:r>
            <a:r>
              <a:rPr lang="ru-RU" sz="1200" b="1" dirty="0" smtClean="0">
                <a:solidFill>
                  <a:schemeClr val="accent2">
                    <a:lumMod val="50000"/>
                  </a:schemeClr>
                </a:solidFill>
                <a:latin typeface="Calibri" pitchFamily="34" charset="0"/>
                <a:ea typeface="Calibri" pitchFamily="34" charset="0"/>
                <a:cs typeface="Cambria" pitchFamily="18" charset="0"/>
              </a:rPr>
              <a:t>Орденом</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красной</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звезды</a:t>
            </a:r>
            <a:r>
              <a:rPr lang="ru-RU" sz="1200" b="1" dirty="0" smtClean="0">
                <a:solidFill>
                  <a:schemeClr val="accent2">
                    <a:lumMod val="50000"/>
                  </a:schemeClr>
                </a:solidFill>
                <a:ea typeface="Calibri" pitchFamily="34" charset="0"/>
                <a:cs typeface="Times New Roman" pitchFamily="18" charset="0"/>
              </a:rPr>
              <a:t>»</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30.01.1944 </a:t>
            </a:r>
            <a:r>
              <a:rPr lang="ru-RU" sz="1200" b="1" dirty="0" smtClean="0">
                <a:solidFill>
                  <a:schemeClr val="accent2">
                    <a:lumMod val="50000"/>
                  </a:schemeClr>
                </a:solidFill>
                <a:latin typeface="Calibri" pitchFamily="34" charset="0"/>
                <a:ea typeface="Calibri" pitchFamily="34" charset="0"/>
                <a:cs typeface="Cambria" pitchFamily="18" charset="0"/>
              </a:rPr>
              <a:t>году</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Был</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тяжело</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ранен</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демобилизовали</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из</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действующей</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армии</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по</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состоянию</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здоровья</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endParaRPr lang="ru-RU" sz="1200" b="1" dirty="0" smtClean="0">
              <a:solidFill>
                <a:schemeClr val="accent2">
                  <a:lumMod val="50000"/>
                </a:schemeClr>
              </a:solidFill>
              <a:latin typeface="Arial" pitchFamily="34" charset="0"/>
              <a:cs typeface="Arial" pitchFamily="34" charset="0"/>
            </a:endParaRPr>
          </a:p>
          <a:p>
            <a:pPr lvl="0" algn="just" eaLnBrk="0" fontAlgn="base" hangingPunct="0">
              <a:spcBef>
                <a:spcPct val="0"/>
              </a:spcBef>
              <a:spcAft>
                <a:spcPct val="0"/>
              </a:spcAft>
            </a:pP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До</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окончания</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войны</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и</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в</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послевоенное</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время</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работал</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механизатором</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в</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колхозе</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В</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свободное</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от</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работы</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время</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со</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своим</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отцом</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err="1" smtClean="0">
                <a:solidFill>
                  <a:schemeClr val="accent2">
                    <a:lumMod val="50000"/>
                  </a:schemeClr>
                </a:solidFill>
                <a:latin typeface="Calibri" pitchFamily="34" charset="0"/>
                <a:ea typeface="Calibri" pitchFamily="34" charset="0"/>
                <a:cs typeface="Cambria" pitchFamily="18" charset="0"/>
              </a:rPr>
              <a:t>Пиманом</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катал</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валенки</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Женился</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воспитывал</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восьмерых</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детей</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endParaRPr lang="ru-RU" sz="1200" b="1" dirty="0" smtClean="0">
              <a:solidFill>
                <a:schemeClr val="accent2">
                  <a:lumMod val="50000"/>
                </a:schemeClr>
              </a:solidFill>
              <a:latin typeface="Arial" pitchFamily="34" charset="0"/>
              <a:cs typeface="Arial" pitchFamily="34" charset="0"/>
            </a:endParaRPr>
          </a:p>
          <a:p>
            <a:pPr lvl="0" algn="just" eaLnBrk="0" fontAlgn="base" hangingPunct="0">
              <a:spcBef>
                <a:spcPct val="0"/>
              </a:spcBef>
              <a:spcAft>
                <a:spcPct val="0"/>
              </a:spcAft>
            </a:pP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Умер</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прадед</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в</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1986 </a:t>
            </a:r>
            <a:r>
              <a:rPr lang="ru-RU" sz="1200" b="1" dirty="0" smtClean="0">
                <a:solidFill>
                  <a:schemeClr val="accent2">
                    <a:lumMod val="50000"/>
                  </a:schemeClr>
                </a:solidFill>
                <a:latin typeface="Calibri" pitchFamily="34" charset="0"/>
                <a:ea typeface="Calibri" pitchFamily="34" charset="0"/>
                <a:cs typeface="Cambria" pitchFamily="18" charset="0"/>
              </a:rPr>
              <a:t>году</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Похоронен</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на</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кладбище</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села</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Нижнее</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с</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надписью на могильной плите</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ea typeface="Calibri" pitchFamily="34" charset="0"/>
                <a:cs typeface="Times New Roman" pitchFamily="18" charset="0"/>
              </a:rPr>
              <a:t>«</a:t>
            </a:r>
            <a:r>
              <a:rPr lang="ru-RU" sz="1200" b="1" dirty="0" smtClean="0">
                <a:solidFill>
                  <a:schemeClr val="accent2">
                    <a:lumMod val="50000"/>
                  </a:schemeClr>
                </a:solidFill>
                <a:latin typeface="Calibri" pitchFamily="34" charset="0"/>
                <a:ea typeface="Calibri" pitchFamily="34" charset="0"/>
                <a:cs typeface="Cambria" pitchFamily="18" charset="0"/>
              </a:rPr>
              <a:t>Ветеран</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Великой Отечественной</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r>
              <a:rPr lang="ru-RU" sz="1200" b="1" dirty="0" smtClean="0">
                <a:solidFill>
                  <a:schemeClr val="accent2">
                    <a:lumMod val="50000"/>
                  </a:schemeClr>
                </a:solidFill>
                <a:latin typeface="Calibri" pitchFamily="34" charset="0"/>
                <a:ea typeface="Calibri" pitchFamily="34" charset="0"/>
                <a:cs typeface="Cambria" pitchFamily="18" charset="0"/>
              </a:rPr>
              <a:t>войны</a:t>
            </a:r>
            <a:r>
              <a:rPr lang="ru-RU" sz="1200" b="1" dirty="0" smtClean="0">
                <a:solidFill>
                  <a:schemeClr val="accent2">
                    <a:lumMod val="50000"/>
                  </a:schemeClr>
                </a:solidFill>
                <a:ea typeface="Calibri" pitchFamily="34" charset="0"/>
                <a:cs typeface="Times New Roman" pitchFamily="18" charset="0"/>
              </a:rPr>
              <a:t>»</a:t>
            </a:r>
            <a:r>
              <a:rPr lang="ru-RU" sz="1200" b="1" dirty="0" smtClean="0">
                <a:solidFill>
                  <a:schemeClr val="accent2">
                    <a:lumMod val="50000"/>
                  </a:schemeClr>
                </a:solidFill>
                <a:latin typeface="Baskerville Old Face" pitchFamily="18" charset="0"/>
                <a:ea typeface="Calibri" pitchFamily="34" charset="0"/>
                <a:cs typeface="Times New Roman" pitchFamily="18" charset="0"/>
              </a:rPr>
              <a:t>. </a:t>
            </a:r>
            <a:endParaRPr lang="ru-RU" sz="1200" b="1" dirty="0" smtClean="0">
              <a:solidFill>
                <a:schemeClr val="accent2">
                  <a:lumMod val="50000"/>
                </a:schemeClr>
              </a:solidFill>
              <a:latin typeface="Arial" pitchFamily="34" charset="0"/>
              <a:cs typeface="Arial" pitchFamily="34" charset="0"/>
            </a:endParaRPr>
          </a:p>
        </p:txBody>
      </p:sp>
      <p:pic>
        <p:nvPicPr>
          <p:cNvPr id="14" name="Picture 2" descr="C:\Users\S2_14\Desktop\ПРОЕКТ ВОВ\00000489.jpg"/>
          <p:cNvPicPr>
            <a:picLocks noChangeAspect="1" noChangeArrowheads="1"/>
          </p:cNvPicPr>
          <p:nvPr/>
        </p:nvPicPr>
        <p:blipFill>
          <a:blip r:embed="rId5" cstate="print"/>
          <a:srcRect l="549" t="3854" r="1912" b="73020"/>
          <a:stretch>
            <a:fillRect/>
          </a:stretch>
        </p:blipFill>
        <p:spPr bwMode="auto">
          <a:xfrm>
            <a:off x="323528" y="3068960"/>
            <a:ext cx="3962847" cy="1440160"/>
          </a:xfrm>
          <a:prstGeom prst="rect">
            <a:avLst/>
          </a:prstGeom>
          <a:noFill/>
        </p:spPr>
      </p:pic>
      <p:pic>
        <p:nvPicPr>
          <p:cNvPr id="16" name="Picture 2" descr="C:\Users\S2_14\Desktop\ПРОЕКТ ВОВ\00000489.jpg"/>
          <p:cNvPicPr>
            <a:picLocks noChangeAspect="1" noChangeArrowheads="1"/>
          </p:cNvPicPr>
          <p:nvPr/>
        </p:nvPicPr>
        <p:blipFill>
          <a:blip r:embed="rId6" cstate="print"/>
          <a:srcRect l="1786" t="59100" b="36655"/>
          <a:stretch>
            <a:fillRect/>
          </a:stretch>
        </p:blipFill>
        <p:spPr bwMode="auto">
          <a:xfrm>
            <a:off x="323528" y="4509120"/>
            <a:ext cx="3960440" cy="262398"/>
          </a:xfrm>
          <a:prstGeom prst="rect">
            <a:avLst/>
          </a:prstGeom>
          <a:noFill/>
        </p:spPr>
      </p:pic>
      <p:pic>
        <p:nvPicPr>
          <p:cNvPr id="17" name="Picture 4" descr="http://podvignaroda.ru/img/awards/new/Orden_Krasnoj_Zvezdy.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699792" y="1772816"/>
            <a:ext cx="1152128" cy="1152128"/>
          </a:xfrm>
          <a:prstGeom prst="rect">
            <a:avLst/>
          </a:prstGeom>
          <a:extLst>
            <a:ext uri="{909E8E84-426E-40DD-AFC4-6F175D3DCCD1}">
              <a14:hiddenFill xmlns:a14="http://schemas.microsoft.com/office/drawing/2010/main" xmlns="">
                <a:solidFill>
                  <a:srgbClr val="FFFFFF"/>
                </a:solidFill>
              </a14:hiddenFill>
            </a:ext>
          </a:extLst>
        </p:spPr>
      </p:pic>
      <p:pic>
        <p:nvPicPr>
          <p:cNvPr id="18" name="Picture 4" descr="C:\Users\S2_14\Desktop\ПРОЕКТ ВОВ\00000503_1.jpg"/>
          <p:cNvPicPr>
            <a:picLocks noChangeAspect="1" noChangeArrowheads="1"/>
          </p:cNvPicPr>
          <p:nvPr/>
        </p:nvPicPr>
        <p:blipFill rotWithShape="1">
          <a:blip r:embed="rId8" cstate="print"/>
          <a:srcRect l="5756" r="2456"/>
          <a:stretch/>
        </p:blipFill>
        <p:spPr bwMode="auto">
          <a:xfrm>
            <a:off x="4894729" y="4253106"/>
            <a:ext cx="3998260" cy="2632278"/>
          </a:xfrm>
          <a:prstGeom prst="rect">
            <a:avLst/>
          </a:prstGeom>
          <a:noFill/>
        </p:spPr>
      </p:pic>
      <p:pic>
        <p:nvPicPr>
          <p:cNvPr id="19" name="Рисунок 18" descr="https://pamyat-naroda.ru/bitrix/templates/pn/img/awards/new/Medal_Za_Boevye_zaslugi.png"/>
          <p:cNvPicPr/>
          <p:nvPr/>
        </p:nvPicPr>
        <p:blipFill>
          <a:blip r:embed="rId9" cstate="print"/>
          <a:srcRect/>
          <a:stretch>
            <a:fillRect/>
          </a:stretch>
        </p:blipFill>
        <p:spPr bwMode="auto">
          <a:xfrm>
            <a:off x="539552" y="4869160"/>
            <a:ext cx="867764" cy="1656184"/>
          </a:xfrm>
          <a:prstGeom prst="rect">
            <a:avLst/>
          </a:prstGeom>
          <a:noFill/>
          <a:ln w="9525">
            <a:noFill/>
            <a:miter lim="800000"/>
            <a:headEnd/>
            <a:tailEnd/>
          </a:ln>
        </p:spPr>
      </p:pic>
      <p:sp>
        <p:nvSpPr>
          <p:cNvPr id="20" name="TextBox 19"/>
          <p:cNvSpPr txBox="1"/>
          <p:nvPr/>
        </p:nvSpPr>
        <p:spPr>
          <a:xfrm>
            <a:off x="1475656" y="5013176"/>
            <a:ext cx="2592288" cy="923330"/>
          </a:xfrm>
          <a:prstGeom prst="rect">
            <a:avLst/>
          </a:prstGeom>
          <a:noFill/>
        </p:spPr>
        <p:txBody>
          <a:bodyPr wrap="square" rtlCol="0">
            <a:spAutoFit/>
          </a:bodyPr>
          <a:lstStyle/>
          <a:p>
            <a:pPr algn="ctr"/>
            <a:r>
              <a:rPr lang="ru-RU" b="1" dirty="0" smtClean="0">
                <a:solidFill>
                  <a:srgbClr val="FFFF00"/>
                </a:solidFill>
                <a:latin typeface="Times New Roman" pitchFamily="18" charset="0"/>
                <a:cs typeface="Times New Roman" pitchFamily="18" charset="0"/>
              </a:rPr>
              <a:t>Медаль</a:t>
            </a:r>
          </a:p>
          <a:p>
            <a:r>
              <a:rPr lang="ru-RU" b="1" dirty="0" smtClean="0">
                <a:solidFill>
                  <a:srgbClr val="FFFF00"/>
                </a:solidFill>
                <a:latin typeface="Times New Roman" pitchFamily="18" charset="0"/>
                <a:cs typeface="Times New Roman" pitchFamily="18" charset="0"/>
              </a:rPr>
              <a:t> «За боевые заслуги»</a:t>
            </a:r>
          </a:p>
          <a:p>
            <a:endParaRPr lang="ru-RU" dirty="0"/>
          </a:p>
        </p:txBody>
      </p:sp>
      <p:sp>
        <p:nvSpPr>
          <p:cNvPr id="24" name="Прямоугольник 23"/>
          <p:cNvSpPr/>
          <p:nvPr/>
        </p:nvSpPr>
        <p:spPr>
          <a:xfrm>
            <a:off x="2123728" y="1076543"/>
            <a:ext cx="2520280" cy="1077218"/>
          </a:xfrm>
          <a:prstGeom prst="rect">
            <a:avLst/>
          </a:prstGeom>
        </p:spPr>
        <p:txBody>
          <a:bodyPr wrap="square">
            <a:spAutoFit/>
          </a:bodyPr>
          <a:lstStyle/>
          <a:p>
            <a:pPr algn="ctr"/>
            <a:r>
              <a:rPr lang="ru-RU" sz="2000" b="1" dirty="0" smtClean="0">
                <a:solidFill>
                  <a:srgbClr val="FFFF00"/>
                </a:solidFill>
              </a:rPr>
              <a:t>Орден «Красной</a:t>
            </a:r>
          </a:p>
          <a:p>
            <a:pPr algn="ctr"/>
            <a:r>
              <a:rPr lang="ru-RU" sz="2000" b="1" dirty="0" smtClean="0">
                <a:solidFill>
                  <a:srgbClr val="FFFF00"/>
                </a:solidFill>
              </a:rPr>
              <a:t>Звезды»</a:t>
            </a:r>
          </a:p>
          <a:p>
            <a:r>
              <a:rPr lang="ru-RU" sz="2400" b="1" dirty="0" smtClean="0">
                <a:solidFill>
                  <a:srgbClr val="C00000"/>
                </a:solidFill>
              </a:rPr>
              <a:t> </a:t>
            </a:r>
            <a:endParaRPr lang="ru-RU" sz="2400" dirty="0">
              <a:solidFill>
                <a:srgbClr val="C00000"/>
              </a:solidFill>
            </a:endParaRPr>
          </a:p>
        </p:txBody>
      </p:sp>
      <p:pic>
        <p:nvPicPr>
          <p:cNvPr id="22" name="Picture 2"/>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483768" y="5877272"/>
            <a:ext cx="1584176" cy="792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 name="TextBox 20"/>
          <p:cNvSpPr txBox="1"/>
          <p:nvPr/>
        </p:nvSpPr>
        <p:spPr>
          <a:xfrm>
            <a:off x="2483768" y="5858688"/>
            <a:ext cx="1584176" cy="738664"/>
          </a:xfrm>
          <a:prstGeom prst="rect">
            <a:avLst/>
          </a:prstGeom>
          <a:noFill/>
        </p:spPr>
        <p:txBody>
          <a:bodyPr wrap="square" rtlCol="0">
            <a:spAutoFit/>
          </a:bodyPr>
          <a:lstStyle/>
          <a:p>
            <a:pPr algn="ctr"/>
            <a:r>
              <a:rPr lang="ru-RU" sz="1400" b="1" dirty="0" smtClean="0">
                <a:solidFill>
                  <a:schemeClr val="accent2">
                    <a:lumMod val="50000"/>
                  </a:schemeClr>
                </a:solidFill>
                <a:latin typeface="Times New Roman" pitchFamily="18" charset="0"/>
                <a:cs typeface="Times New Roman" pitchFamily="18" charset="0"/>
              </a:rPr>
              <a:t>Материал подготовила семья Зубовых</a:t>
            </a:r>
          </a:p>
        </p:txBody>
      </p:sp>
      <p:pic>
        <p:nvPicPr>
          <p:cNvPr id="16386" name="Picture 2"/>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2304951" y="44624"/>
            <a:ext cx="6875561" cy="8631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a:extLst>
              <a:ext uri="{FF2B5EF4-FFF2-40B4-BE49-F238E27FC236}">
                <a16:creationId xmlns="" xmlns:a16="http://schemas.microsoft.com/office/drawing/2014/main" id="{9B6DF3BE-35AA-4ABA-AA5B-CDE08FC3DB79}"/>
              </a:ext>
            </a:extLst>
          </p:cNvPr>
          <p:cNvSpPr>
            <a:spLocks noGrp="1"/>
          </p:cNvSpPr>
          <p:nvPr>
            <p:ph type="title"/>
          </p:nvPr>
        </p:nvSpPr>
        <p:spPr>
          <a:xfrm>
            <a:off x="2195736" y="116632"/>
            <a:ext cx="7019577" cy="648072"/>
          </a:xfrm>
        </p:spPr>
        <p:txBody>
          <a:bodyPr>
            <a:normAutofit fontScale="90000"/>
          </a:bodyPr>
          <a:lstStyle/>
          <a:p>
            <a:r>
              <a:rPr lang="ru-RU" sz="3600" b="1" dirty="0" smtClean="0">
                <a:ln>
                  <a:solidFill>
                    <a:schemeClr val="tx1">
                      <a:lumMod val="75000"/>
                      <a:lumOff val="25000"/>
                    </a:schemeClr>
                  </a:solidFill>
                </a:ln>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ЗУБОВ АЛЕКСЕЙ ПИМАНОВИЧ</a:t>
            </a:r>
            <a:r>
              <a:rPr lang="ru-RU" sz="3200" b="1" dirty="0" smtClean="0">
                <a:ln>
                  <a:solidFill>
                    <a:schemeClr val="tx1">
                      <a:lumMod val="75000"/>
                      <a:lumOff val="25000"/>
                    </a:schemeClr>
                  </a:solidFill>
                </a:ln>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r>
            <a:br>
              <a:rPr lang="ru-RU" sz="3200" b="1" dirty="0" smtClean="0">
                <a:ln>
                  <a:solidFill>
                    <a:schemeClr val="tx1">
                      <a:lumMod val="75000"/>
                      <a:lumOff val="25000"/>
                    </a:schemeClr>
                  </a:solidFill>
                </a:ln>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br>
            <a:r>
              <a:rPr lang="ru-RU" sz="3100" b="1" dirty="0" smtClean="0">
                <a:ln>
                  <a:solidFill>
                    <a:schemeClr val="tx1">
                      <a:lumMod val="75000"/>
                      <a:lumOff val="25000"/>
                    </a:schemeClr>
                  </a:solidFill>
                </a:ln>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(1918-1986г.г.)</a:t>
            </a:r>
            <a:endParaRPr lang="ru-RU" sz="3100" dirty="0">
              <a:ln>
                <a:solidFill>
                  <a:schemeClr val="tx1">
                    <a:lumMod val="75000"/>
                    <a:lumOff val="25000"/>
                  </a:schemeClr>
                </a:solidFill>
              </a:ln>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endParaRPr>
          </a:p>
        </p:txBody>
      </p:sp>
      <p:pic>
        <p:nvPicPr>
          <p:cNvPr id="16387" name="Picture 3" descr="C:\Users\Виктория\Desktop\лента.jp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3230" y="1268760"/>
            <a:ext cx="2664296" cy="26642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63562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 xmlns:a16="http://schemas.microsoft.com/office/drawing/2014/main" id="{09F5A096-AD33-4AE9-9911-6E4F2A9CCD83}"/>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8323" y="-40567"/>
            <a:ext cx="9180512" cy="6858000"/>
          </a:xfrm>
        </p:spPr>
      </p:pic>
      <p:pic>
        <p:nvPicPr>
          <p:cNvPr id="9" name="Picture 4"/>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2265" b="2883"/>
          <a:stretch/>
        </p:blipFill>
        <p:spPr bwMode="auto">
          <a:xfrm rot="16200000">
            <a:off x="3877328" y="430645"/>
            <a:ext cx="4629714" cy="55446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9612560" y="2780928"/>
            <a:ext cx="1440160" cy="369332"/>
          </a:xfrm>
          <a:prstGeom prst="rect">
            <a:avLst/>
          </a:prstGeom>
          <a:noFill/>
        </p:spPr>
        <p:txBody>
          <a:bodyPr wrap="square" rtlCol="0">
            <a:spAutoFit/>
          </a:bodyPr>
          <a:lstStyle/>
          <a:p>
            <a:endParaRPr lang="ru-RU" dirty="0"/>
          </a:p>
        </p:txBody>
      </p:sp>
      <p:sp>
        <p:nvSpPr>
          <p:cNvPr id="13" name="TextBox 12"/>
          <p:cNvSpPr txBox="1"/>
          <p:nvPr/>
        </p:nvSpPr>
        <p:spPr>
          <a:xfrm>
            <a:off x="9764960" y="2933328"/>
            <a:ext cx="1440160" cy="369332"/>
          </a:xfrm>
          <a:prstGeom prst="rect">
            <a:avLst/>
          </a:prstGeom>
          <a:noFill/>
        </p:spPr>
        <p:txBody>
          <a:bodyPr wrap="square" rtlCol="0">
            <a:spAutoFit/>
          </a:bodyPr>
          <a:lstStyle/>
          <a:p>
            <a:endParaRPr lang="ru-RU" dirty="0"/>
          </a:p>
        </p:txBody>
      </p:sp>
      <p:sp>
        <p:nvSpPr>
          <p:cNvPr id="15" name="Прямоугольник 14"/>
          <p:cNvSpPr/>
          <p:nvPr/>
        </p:nvSpPr>
        <p:spPr>
          <a:xfrm>
            <a:off x="3521003" y="972592"/>
            <a:ext cx="5443487" cy="4616648"/>
          </a:xfrm>
          <a:prstGeom prst="rect">
            <a:avLst/>
          </a:prstGeom>
        </p:spPr>
        <p:txBody>
          <a:bodyPr wrap="square">
            <a:spAutoFit/>
          </a:bodyPr>
          <a:lstStyle/>
          <a:p>
            <a:pPr lvl="0" algn="just" fontAlgn="base">
              <a:spcBef>
                <a:spcPct val="0"/>
              </a:spcBef>
              <a:spcAft>
                <a:spcPct val="0"/>
              </a:spcAft>
            </a:pPr>
            <a:r>
              <a:rPr lang="ru-RU" sz="1400" dirty="0" smtClean="0">
                <a:latin typeface="Calibri" pitchFamily="34" charset="0"/>
                <a:ea typeface="Calibri" pitchFamily="34" charset="0"/>
                <a:cs typeface="Cambria" pitchFamily="18" charset="0"/>
              </a:rPr>
              <a:t>Мой прадед родился в </a:t>
            </a:r>
            <a:r>
              <a:rPr lang="ru-RU" sz="1400" dirty="0">
                <a:latin typeface="Calibri" pitchFamily="34" charset="0"/>
                <a:ea typeface="Calibri" pitchFamily="34" charset="0"/>
                <a:cs typeface="Cambria" pitchFamily="18" charset="0"/>
              </a:rPr>
              <a:t>Воронежской области, </a:t>
            </a:r>
            <a:r>
              <a:rPr lang="ru-RU" sz="1400" dirty="0" err="1">
                <a:latin typeface="Calibri" pitchFamily="34" charset="0"/>
                <a:ea typeface="Calibri" pitchFamily="34" charset="0"/>
                <a:cs typeface="Cambria" pitchFamily="18" charset="0"/>
              </a:rPr>
              <a:t>Шаталовском</a:t>
            </a:r>
            <a:r>
              <a:rPr lang="ru-RU" sz="1400" dirty="0">
                <a:latin typeface="Calibri" pitchFamily="34" charset="0"/>
                <a:ea typeface="Calibri" pitchFamily="34" charset="0"/>
                <a:cs typeface="Cambria" pitchFamily="18" charset="0"/>
              </a:rPr>
              <a:t> районе, с. Городище. Окончил 3 класса. </a:t>
            </a:r>
            <a:r>
              <a:rPr lang="ru-RU" sz="1400" dirty="0" smtClean="0">
                <a:latin typeface="Calibri" pitchFamily="34" charset="0"/>
                <a:ea typeface="Calibri" pitchFamily="34" charset="0"/>
                <a:cs typeface="Cambria" pitchFamily="18" charset="0"/>
              </a:rPr>
              <a:t>До войны работал в колхозе. Жена  </a:t>
            </a:r>
            <a:r>
              <a:rPr lang="ru-RU" sz="1400" dirty="0">
                <a:latin typeface="Calibri" pitchFamily="34" charset="0"/>
                <a:ea typeface="Calibri" pitchFamily="34" charset="0"/>
                <a:cs typeface="Cambria" pitchFamily="18" charset="0"/>
              </a:rPr>
              <a:t>Пелагея Ивановна и три </a:t>
            </a:r>
            <a:r>
              <a:rPr lang="ru-RU" sz="1400" dirty="0" smtClean="0">
                <a:latin typeface="Calibri" pitchFamily="34" charset="0"/>
                <a:ea typeface="Calibri" pitchFamily="34" charset="0"/>
                <a:cs typeface="Cambria" pitchFamily="18" charset="0"/>
              </a:rPr>
              <a:t>сына:  Владимир, Александр и Анатолий.</a:t>
            </a:r>
            <a:endParaRPr lang="ru-RU" sz="1400" dirty="0">
              <a:latin typeface="Calibri" pitchFamily="34" charset="0"/>
              <a:ea typeface="Calibri" pitchFamily="34" charset="0"/>
              <a:cs typeface="Cambria" pitchFamily="18" charset="0"/>
            </a:endParaRPr>
          </a:p>
          <a:p>
            <a:pPr lvl="0" algn="just" fontAlgn="base">
              <a:spcBef>
                <a:spcPct val="0"/>
              </a:spcBef>
              <a:spcAft>
                <a:spcPct val="0"/>
              </a:spcAft>
            </a:pPr>
            <a:r>
              <a:rPr lang="ru-RU" sz="1400" dirty="0">
                <a:latin typeface="Calibri" pitchFamily="34" charset="0"/>
                <a:ea typeface="Calibri" pitchFamily="34" charset="0"/>
                <a:cs typeface="Cambria" pitchFamily="18" charset="0"/>
              </a:rPr>
              <a:t>Был призван в ряды Советской армии </a:t>
            </a:r>
            <a:r>
              <a:rPr lang="ru-RU" sz="1400" dirty="0" err="1">
                <a:latin typeface="Calibri" pitchFamily="34" charset="0"/>
                <a:ea typeface="Calibri" pitchFamily="34" charset="0"/>
                <a:cs typeface="Cambria" pitchFamily="18" charset="0"/>
              </a:rPr>
              <a:t>Шаталовским</a:t>
            </a:r>
            <a:r>
              <a:rPr lang="ru-RU" sz="1400" dirty="0">
                <a:latin typeface="Calibri" pitchFamily="34" charset="0"/>
                <a:ea typeface="Calibri" pitchFamily="34" charset="0"/>
                <a:cs typeface="Cambria" pitchFamily="18" charset="0"/>
              </a:rPr>
              <a:t> военкоматом в ноябре 1941 года. Проходил службу воинской части № 316, взвод особого отдела НКВД «СМЕРШ» ( Народный Комиссариат Внутренних Дел Советского Союза). Служил в звании Младший Сержант. Получил много наград:</a:t>
            </a:r>
          </a:p>
          <a:p>
            <a:pPr marL="342900" lvl="0" indent="-342900" algn="just" fontAlgn="base">
              <a:spcBef>
                <a:spcPct val="0"/>
              </a:spcBef>
              <a:spcAft>
                <a:spcPct val="0"/>
              </a:spcAft>
              <a:buAutoNum type="arabicPeriod"/>
            </a:pPr>
            <a:r>
              <a:rPr lang="ru-RU" sz="1400" dirty="0" smtClean="0">
                <a:latin typeface="Calibri" pitchFamily="34" charset="0"/>
                <a:ea typeface="Calibri" pitchFamily="34" charset="0"/>
                <a:cs typeface="Cambria" pitchFamily="18" charset="0"/>
              </a:rPr>
              <a:t>Медаль </a:t>
            </a:r>
            <a:r>
              <a:rPr lang="ru-RU" sz="1400" dirty="0">
                <a:latin typeface="Calibri" pitchFamily="34" charset="0"/>
                <a:ea typeface="Calibri" pitchFamily="34" charset="0"/>
                <a:cs typeface="Cambria" pitchFamily="18" charset="0"/>
              </a:rPr>
              <a:t>« ЗА ОБОРОНУ ЛЕНИНГРАДА» была вручена 04 августа 1943 года </a:t>
            </a:r>
            <a:r>
              <a:rPr lang="ru-RU" sz="1400" dirty="0" smtClean="0">
                <a:latin typeface="Calibri" pitchFamily="34" charset="0"/>
                <a:ea typeface="Calibri" pitchFamily="34" charset="0"/>
                <a:cs typeface="Cambria" pitchFamily="18" charset="0"/>
              </a:rPr>
              <a:t>.</a:t>
            </a:r>
          </a:p>
          <a:p>
            <a:pPr marL="342900" lvl="0" indent="-342900" algn="just" fontAlgn="base">
              <a:spcBef>
                <a:spcPct val="0"/>
              </a:spcBef>
              <a:spcAft>
                <a:spcPct val="0"/>
              </a:spcAft>
              <a:buAutoNum type="arabicPeriod"/>
            </a:pPr>
            <a:r>
              <a:rPr lang="ru-RU" sz="1400" dirty="0" smtClean="0">
                <a:latin typeface="Calibri" pitchFamily="34" charset="0"/>
                <a:ea typeface="Calibri" pitchFamily="34" charset="0"/>
                <a:cs typeface="Cambria" pitchFamily="18" charset="0"/>
              </a:rPr>
              <a:t>Медаль </a:t>
            </a:r>
            <a:r>
              <a:rPr lang="ru-RU" sz="1400" dirty="0">
                <a:latin typeface="Calibri" pitchFamily="34" charset="0"/>
                <a:ea typeface="Calibri" pitchFamily="34" charset="0"/>
                <a:cs typeface="Cambria" pitchFamily="18" charset="0"/>
              </a:rPr>
              <a:t>«ЗА ПОБЕДУ НАД ГЕРМАНИЕЙ В ВЕЛИКОЙ ОТЕЧЕСТВЕННОЙ ВОЙНЕ 1941-1945 гг. была вручена от 27 апреля </a:t>
            </a:r>
            <a:r>
              <a:rPr lang="ru-RU" sz="1400" dirty="0" smtClean="0">
                <a:latin typeface="Calibri" pitchFamily="34" charset="0"/>
                <a:ea typeface="Calibri" pitchFamily="34" charset="0"/>
                <a:cs typeface="Cambria" pitchFamily="18" charset="0"/>
              </a:rPr>
              <a:t>1946.</a:t>
            </a:r>
            <a:endParaRPr lang="ru-RU" sz="1400" dirty="0">
              <a:latin typeface="Calibri" pitchFamily="34" charset="0"/>
              <a:ea typeface="Calibri" pitchFamily="34" charset="0"/>
              <a:cs typeface="Cambria" pitchFamily="18" charset="0"/>
            </a:endParaRPr>
          </a:p>
          <a:p>
            <a:pPr marL="342900" lvl="0" indent="-342900" algn="just" fontAlgn="base">
              <a:spcBef>
                <a:spcPct val="0"/>
              </a:spcBef>
              <a:spcAft>
                <a:spcPct val="0"/>
              </a:spcAft>
              <a:buAutoNum type="arabicPeriod" startAt="3"/>
            </a:pPr>
            <a:r>
              <a:rPr lang="ru-RU" sz="1400" dirty="0" smtClean="0">
                <a:latin typeface="Calibri" pitchFamily="34" charset="0"/>
                <a:ea typeface="Calibri" pitchFamily="34" charset="0"/>
                <a:cs typeface="Cambria" pitchFamily="18" charset="0"/>
              </a:rPr>
              <a:t>Медаль </a:t>
            </a:r>
            <a:r>
              <a:rPr lang="ru-RU" sz="1400" dirty="0">
                <a:latin typeface="Calibri" pitchFamily="34" charset="0"/>
                <a:ea typeface="Calibri" pitchFamily="34" charset="0"/>
                <a:cs typeface="Cambria" pitchFamily="18" charset="0"/>
              </a:rPr>
              <a:t>« ЗА ВЗЯТИЕ БЕРЛИНА» была вручена 31 октября 1946 </a:t>
            </a:r>
            <a:r>
              <a:rPr lang="ru-RU" sz="1400" dirty="0" smtClean="0">
                <a:latin typeface="Calibri" pitchFamily="34" charset="0"/>
                <a:ea typeface="Calibri" pitchFamily="34" charset="0"/>
                <a:cs typeface="Cambria" pitchFamily="18" charset="0"/>
              </a:rPr>
              <a:t>года. </a:t>
            </a:r>
          </a:p>
          <a:p>
            <a:pPr marL="342900" lvl="0" indent="-342900" algn="just" fontAlgn="base">
              <a:spcBef>
                <a:spcPct val="0"/>
              </a:spcBef>
              <a:spcAft>
                <a:spcPct val="0"/>
              </a:spcAft>
              <a:buAutoNum type="arabicPeriod" startAt="3"/>
            </a:pPr>
            <a:r>
              <a:rPr lang="ru-RU" sz="1400" dirty="0" smtClean="0">
                <a:latin typeface="Calibri" pitchFamily="34" charset="0"/>
                <a:ea typeface="Calibri" pitchFamily="34" charset="0"/>
                <a:cs typeface="Cambria" pitchFamily="18" charset="0"/>
              </a:rPr>
              <a:t>Медаль </a:t>
            </a:r>
            <a:r>
              <a:rPr lang="ru-RU" sz="1400" dirty="0">
                <a:latin typeface="Calibri" pitchFamily="34" charset="0"/>
                <a:ea typeface="Calibri" pitchFamily="34" charset="0"/>
                <a:cs typeface="Cambria" pitchFamily="18" charset="0"/>
              </a:rPr>
              <a:t>« ЗА ОТВАГУ» </a:t>
            </a:r>
            <a:r>
              <a:rPr lang="ru-RU" sz="1400" dirty="0" smtClean="0">
                <a:latin typeface="Calibri" pitchFamily="34" charset="0"/>
                <a:ea typeface="Calibri" pitchFamily="34" charset="0"/>
                <a:cs typeface="Cambria" pitchFamily="18" charset="0"/>
              </a:rPr>
              <a:t>от </a:t>
            </a:r>
            <a:r>
              <a:rPr lang="ru-RU" sz="1400" dirty="0">
                <a:latin typeface="Calibri" pitchFamily="34" charset="0"/>
                <a:ea typeface="Calibri" pitchFamily="34" charset="0"/>
                <a:cs typeface="Cambria" pitchFamily="18" charset="0"/>
              </a:rPr>
              <a:t>31 </a:t>
            </a:r>
            <a:r>
              <a:rPr lang="ru-RU" sz="1400" dirty="0" smtClean="0">
                <a:latin typeface="Calibri" pitchFamily="34" charset="0"/>
                <a:ea typeface="Calibri" pitchFamily="34" charset="0"/>
                <a:cs typeface="Cambria" pitchFamily="18" charset="0"/>
              </a:rPr>
              <a:t>июня </a:t>
            </a:r>
            <a:r>
              <a:rPr lang="ru-RU" sz="1400" dirty="0">
                <a:latin typeface="Calibri" pitchFamily="34" charset="0"/>
                <a:ea typeface="Calibri" pitchFamily="34" charset="0"/>
                <a:cs typeface="Cambria" pitchFamily="18" charset="0"/>
              </a:rPr>
              <a:t>1944 </a:t>
            </a:r>
            <a:r>
              <a:rPr lang="ru-RU" sz="1400" dirty="0" smtClean="0">
                <a:latin typeface="Calibri" pitchFamily="34" charset="0"/>
                <a:ea typeface="Calibri" pitchFamily="34" charset="0"/>
                <a:cs typeface="Cambria" pitchFamily="18" charset="0"/>
              </a:rPr>
              <a:t>года.</a:t>
            </a:r>
            <a:endParaRPr lang="ru-RU" sz="1400" dirty="0">
              <a:latin typeface="Calibri" pitchFamily="34" charset="0"/>
              <a:ea typeface="Calibri" pitchFamily="34" charset="0"/>
              <a:cs typeface="Cambria" pitchFamily="18" charset="0"/>
            </a:endParaRPr>
          </a:p>
          <a:p>
            <a:pPr lvl="0" algn="just" fontAlgn="base">
              <a:spcBef>
                <a:spcPct val="0"/>
              </a:spcBef>
              <a:spcAft>
                <a:spcPct val="0"/>
              </a:spcAft>
            </a:pPr>
            <a:r>
              <a:rPr lang="ru-RU" sz="1400" dirty="0" smtClean="0">
                <a:latin typeface="Calibri" pitchFamily="34" charset="0"/>
                <a:ea typeface="Calibri" pitchFamily="34" charset="0"/>
                <a:cs typeface="Cambria" pitchFamily="18" charset="0"/>
              </a:rPr>
              <a:t>5.     Награжден </a:t>
            </a:r>
            <a:r>
              <a:rPr lang="ru-RU" sz="1400" dirty="0">
                <a:latin typeface="Calibri" pitchFamily="34" charset="0"/>
                <a:ea typeface="Calibri" pitchFamily="34" charset="0"/>
                <a:cs typeface="Cambria" pitchFamily="18" charset="0"/>
              </a:rPr>
              <a:t>орденом « ОТЕЧЕСТВЕННОЙ ВОЙНЫ II СЕПЕНИ» </a:t>
            </a:r>
            <a:endParaRPr lang="ru-RU" sz="1400" dirty="0" smtClean="0">
              <a:latin typeface="Calibri" pitchFamily="34" charset="0"/>
              <a:ea typeface="Calibri" pitchFamily="34" charset="0"/>
              <a:cs typeface="Cambria" pitchFamily="18" charset="0"/>
            </a:endParaRPr>
          </a:p>
          <a:p>
            <a:pPr marL="342900" lvl="0" indent="-342900" algn="just" fontAlgn="base">
              <a:spcBef>
                <a:spcPct val="0"/>
              </a:spcBef>
              <a:spcAft>
                <a:spcPct val="0"/>
              </a:spcAft>
              <a:buAutoNum type="arabicPeriod" startAt="6"/>
            </a:pPr>
            <a:r>
              <a:rPr lang="ru-RU" sz="1400" dirty="0" smtClean="0">
                <a:latin typeface="Calibri" pitchFamily="34" charset="0"/>
                <a:ea typeface="Calibri" pitchFamily="34" charset="0"/>
                <a:cs typeface="Cambria" pitchFamily="18" charset="0"/>
              </a:rPr>
              <a:t>Была </a:t>
            </a:r>
            <a:r>
              <a:rPr lang="ru-RU" sz="1400" dirty="0">
                <a:latin typeface="Calibri" pitchFamily="34" charset="0"/>
                <a:ea typeface="Calibri" pitchFamily="34" charset="0"/>
                <a:cs typeface="Cambria" pitchFamily="18" charset="0"/>
              </a:rPr>
              <a:t>объявлена благодарность от Главнокомандующего Маршала Советского Союза </a:t>
            </a:r>
            <a:r>
              <a:rPr lang="ru-RU" sz="1400" dirty="0" smtClean="0">
                <a:latin typeface="Calibri" pitchFamily="34" charset="0"/>
                <a:ea typeface="Calibri" pitchFamily="34" charset="0"/>
                <a:cs typeface="Cambria" pitchFamily="18" charset="0"/>
              </a:rPr>
              <a:t>Жукова.</a:t>
            </a:r>
          </a:p>
          <a:p>
            <a:pPr lvl="0" algn="just" fontAlgn="base">
              <a:spcBef>
                <a:spcPct val="0"/>
              </a:spcBef>
              <a:spcAft>
                <a:spcPct val="0"/>
              </a:spcAft>
            </a:pPr>
            <a:r>
              <a:rPr lang="ru-RU" sz="1400" dirty="0" smtClean="0">
                <a:latin typeface="Calibri" pitchFamily="34" charset="0"/>
                <a:ea typeface="Calibri" pitchFamily="34" charset="0"/>
                <a:cs typeface="Cambria" pitchFamily="18" charset="0"/>
              </a:rPr>
              <a:t>        Есть благодарности за многие боевые операции. </a:t>
            </a:r>
            <a:endParaRPr lang="ru-RU" sz="1400" dirty="0">
              <a:latin typeface="Calibri" pitchFamily="34" charset="0"/>
              <a:ea typeface="Calibri" pitchFamily="34" charset="0"/>
              <a:cs typeface="Cambria" pitchFamily="18" charset="0"/>
            </a:endParaRPr>
          </a:p>
          <a:p>
            <a:pPr lvl="0" algn="just" fontAlgn="base">
              <a:spcBef>
                <a:spcPct val="0"/>
              </a:spcBef>
              <a:spcAft>
                <a:spcPct val="0"/>
              </a:spcAft>
            </a:pPr>
            <a:endParaRPr lang="ru-RU" sz="1400" dirty="0" smtClean="0">
              <a:latin typeface="Arial" pitchFamily="34" charset="0"/>
              <a:cs typeface="Arial" pitchFamily="34" charset="0"/>
            </a:endParaRP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85806" y="5776982"/>
            <a:ext cx="1390650" cy="8826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7380312" y="5805264"/>
            <a:ext cx="1252385" cy="738664"/>
          </a:xfrm>
          <a:prstGeom prst="rect">
            <a:avLst/>
          </a:prstGeom>
          <a:noFill/>
        </p:spPr>
        <p:txBody>
          <a:bodyPr wrap="square" rtlCol="0">
            <a:spAutoFit/>
          </a:bodyPr>
          <a:lstStyle/>
          <a:p>
            <a:pPr algn="ctr"/>
            <a:r>
              <a:rPr lang="ru-RU" sz="1400" b="1" dirty="0" smtClean="0">
                <a:solidFill>
                  <a:schemeClr val="accent2">
                    <a:lumMod val="75000"/>
                  </a:schemeClr>
                </a:solidFill>
                <a:latin typeface="Times New Roman" panose="02020603050405020304" pitchFamily="18" charset="0"/>
                <a:cs typeface="Times New Roman" panose="02020603050405020304" pitchFamily="18" charset="0"/>
              </a:rPr>
              <a:t>Сидоров Кирилл</a:t>
            </a:r>
          </a:p>
          <a:p>
            <a:pPr algn="ctr"/>
            <a:r>
              <a:rPr lang="ru-RU" sz="1400" b="1" dirty="0" smtClean="0">
                <a:solidFill>
                  <a:schemeClr val="accent2">
                    <a:lumMod val="75000"/>
                  </a:schemeClr>
                </a:solidFill>
                <a:latin typeface="Times New Roman" panose="02020603050405020304" pitchFamily="18" charset="0"/>
                <a:cs typeface="Times New Roman" panose="02020603050405020304" pitchFamily="18" charset="0"/>
              </a:rPr>
              <a:t>2А класс</a:t>
            </a:r>
            <a:endParaRPr lang="ru-RU" sz="14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076" name="Picture 4"/>
          <p:cNvPicPr>
            <a:picLocks noChangeAspect="1" noChangeArrowheads="1"/>
          </p:cNvPicPr>
          <p:nvPr/>
        </p:nvPicPr>
        <p:blipFill rotWithShape="1">
          <a:blip r:embed="rId5" cstate="print">
            <a:extLst>
              <a:ext uri="{BEBA8EAE-BF5A-486C-A8C5-ECC9F3942E4B}">
                <a14:imgProps xmlns:a14="http://schemas.microsoft.com/office/drawing/2010/main" xmlns="">
                  <a14:imgLayer r:embed="rId6">
                    <a14:imgEffect>
                      <a14:sharpenSoften amount="50000"/>
                    </a14:imgEffect>
                  </a14:imgLayer>
                </a14:imgProps>
              </a:ext>
              <a:ext uri="{28A0092B-C50C-407E-A947-70E740481C1C}">
                <a14:useLocalDpi xmlns:a14="http://schemas.microsoft.com/office/drawing/2010/main" xmlns="" val="0"/>
              </a:ext>
            </a:extLst>
          </a:blip>
          <a:srcRect l="6140" t="5252" r="6689" b="5468"/>
          <a:stretch/>
        </p:blipFill>
        <p:spPr bwMode="auto">
          <a:xfrm>
            <a:off x="255119" y="152763"/>
            <a:ext cx="2588689" cy="26321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brightnessContrast bright="20000" contrast="-20000"/>
                    </a14:imgEffect>
                  </a14:imgLayer>
                </a14:imgProps>
              </a:ext>
              <a:ext uri="{28A0092B-C50C-407E-A947-70E740481C1C}">
                <a14:useLocalDpi xmlns:a14="http://schemas.microsoft.com/office/drawing/2010/main" xmlns="" val="0"/>
              </a:ext>
            </a:extLst>
          </a:blip>
          <a:srcRect/>
          <a:stretch>
            <a:fillRect/>
          </a:stretch>
        </p:blipFill>
        <p:spPr bwMode="auto">
          <a:xfrm>
            <a:off x="16134" y="2784862"/>
            <a:ext cx="1669240" cy="11481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9" cstate="print">
            <a:extLst>
              <a:ext uri="{BEBA8EAE-BF5A-486C-A8C5-ECC9F3942E4B}">
                <a14:imgProps xmlns:a14="http://schemas.microsoft.com/office/drawing/2010/main" xmlns="">
                  <a14:imgLayer r:embed="rId10">
                    <a14:imgEffect>
                      <a14:brightnessContrast bright="20000" contrast="-20000"/>
                    </a14:imgEffect>
                  </a14:imgLayer>
                </a14:imgProps>
              </a:ext>
              <a:ext uri="{28A0092B-C50C-407E-A947-70E740481C1C}">
                <a14:useLocalDpi xmlns:a14="http://schemas.microsoft.com/office/drawing/2010/main" xmlns="" val="0"/>
              </a:ext>
            </a:extLst>
          </a:blip>
          <a:srcRect/>
          <a:stretch>
            <a:fillRect/>
          </a:stretch>
        </p:blipFill>
        <p:spPr bwMode="auto">
          <a:xfrm>
            <a:off x="1679671" y="2780927"/>
            <a:ext cx="1777114" cy="11521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251520" y="4653136"/>
            <a:ext cx="514674" cy="9242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12" cstate="print">
            <a:extLst>
              <a:ext uri="{BEBA8EAE-BF5A-486C-A8C5-ECC9F3942E4B}">
                <a14:imgProps xmlns:a14="http://schemas.microsoft.com/office/drawing/2010/main" xmlns="">
                  <a14:imgLayer r:embed="rId13">
                    <a14:imgEffect>
                      <a14:brightnessContrast bright="20000" contrast="-20000"/>
                    </a14:imgEffect>
                  </a14:imgLayer>
                </a14:imgProps>
              </a:ext>
              <a:ext uri="{28A0092B-C50C-407E-A947-70E740481C1C}">
                <a14:useLocalDpi xmlns:a14="http://schemas.microsoft.com/office/drawing/2010/main" xmlns="" val="0"/>
              </a:ext>
            </a:extLst>
          </a:blip>
          <a:srcRect/>
          <a:stretch>
            <a:fillRect/>
          </a:stretch>
        </p:blipFill>
        <p:spPr bwMode="auto">
          <a:xfrm>
            <a:off x="15347" y="5661248"/>
            <a:ext cx="905076" cy="10840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199302" y="4005064"/>
            <a:ext cx="3220574" cy="4901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337384" y="4005064"/>
            <a:ext cx="2864855" cy="4901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858795" y="4653136"/>
            <a:ext cx="991930" cy="9919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17" cstate="print">
            <a:extLst>
              <a:ext uri="{BEBA8EAE-BF5A-486C-A8C5-ECC9F3942E4B}">
                <a14:imgProps xmlns:a14="http://schemas.microsoft.com/office/drawing/2010/main" xmlns="">
                  <a14:imgLayer r:embed="rId18">
                    <a14:imgEffect>
                      <a14:brightnessContrast bright="20000" contrast="-20000"/>
                    </a14:imgEffect>
                  </a14:imgLayer>
                </a14:imgProps>
              </a:ext>
              <a:ext uri="{28A0092B-C50C-407E-A947-70E740481C1C}">
                <a14:useLocalDpi xmlns:a14="http://schemas.microsoft.com/office/drawing/2010/main" xmlns="" val="0"/>
              </a:ext>
            </a:extLst>
          </a:blip>
          <a:srcRect/>
          <a:stretch>
            <a:fillRect/>
          </a:stretch>
        </p:blipFill>
        <p:spPr bwMode="auto">
          <a:xfrm>
            <a:off x="1043608" y="5712829"/>
            <a:ext cx="1378047" cy="10285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1888074" y="4581128"/>
            <a:ext cx="1395413" cy="877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Прямоугольник 3"/>
          <p:cNvSpPr/>
          <p:nvPr/>
        </p:nvSpPr>
        <p:spPr>
          <a:xfrm>
            <a:off x="1968845" y="4581128"/>
            <a:ext cx="1235003" cy="830997"/>
          </a:xfrm>
          <a:prstGeom prst="rect">
            <a:avLst/>
          </a:prstGeom>
        </p:spPr>
        <p:txBody>
          <a:bodyPr wrap="square">
            <a:spAutoFit/>
          </a:bodyPr>
          <a:lstStyle/>
          <a:p>
            <a:pPr algn="ctr"/>
            <a:r>
              <a:rPr lang="ru-RU" sz="1200" b="1" dirty="0">
                <a:solidFill>
                  <a:schemeClr val="accent2">
                    <a:lumMod val="75000"/>
                  </a:schemeClr>
                </a:solidFill>
              </a:rPr>
              <a:t>Медаль </a:t>
            </a:r>
            <a:endParaRPr lang="ru-RU" sz="1200" b="1" dirty="0" smtClean="0">
              <a:solidFill>
                <a:schemeClr val="accent2">
                  <a:lumMod val="75000"/>
                </a:schemeClr>
              </a:solidFill>
            </a:endParaRPr>
          </a:p>
          <a:p>
            <a:pPr algn="ctr"/>
            <a:r>
              <a:rPr lang="ru-RU" sz="1200" b="1" dirty="0" smtClean="0">
                <a:solidFill>
                  <a:schemeClr val="accent2">
                    <a:lumMod val="75000"/>
                  </a:schemeClr>
                </a:solidFill>
              </a:rPr>
              <a:t>«ЗА </a:t>
            </a:r>
            <a:r>
              <a:rPr lang="ru-RU" sz="1200" b="1" dirty="0">
                <a:solidFill>
                  <a:schemeClr val="accent2">
                    <a:lumMod val="75000"/>
                  </a:schemeClr>
                </a:solidFill>
              </a:rPr>
              <a:t>ПОБЕДУ НАД </a:t>
            </a:r>
            <a:r>
              <a:rPr lang="ru-RU" sz="1200" b="1" dirty="0" smtClean="0">
                <a:solidFill>
                  <a:schemeClr val="accent2">
                    <a:lumMod val="75000"/>
                  </a:schemeClr>
                </a:solidFill>
              </a:rPr>
              <a:t>ГЕРМАНИЕЙ»</a:t>
            </a:r>
            <a:endParaRPr lang="ru-RU" sz="1200" b="1" dirty="0">
              <a:solidFill>
                <a:schemeClr val="accent2">
                  <a:lumMod val="75000"/>
                </a:schemeClr>
              </a:solidFill>
            </a:endParaRPr>
          </a:p>
        </p:txBody>
      </p:sp>
      <p:pic>
        <p:nvPicPr>
          <p:cNvPr id="3086" name="Picture 14"/>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3707904" y="5661248"/>
            <a:ext cx="1395413" cy="9912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87" name="Picture 15"/>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2536623" y="5661249"/>
            <a:ext cx="1048493" cy="10801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Прямоугольник 5"/>
          <p:cNvSpPr/>
          <p:nvPr/>
        </p:nvSpPr>
        <p:spPr>
          <a:xfrm>
            <a:off x="3766666" y="5697542"/>
            <a:ext cx="1277888" cy="954107"/>
          </a:xfrm>
          <a:prstGeom prst="rect">
            <a:avLst/>
          </a:prstGeom>
        </p:spPr>
        <p:txBody>
          <a:bodyPr wrap="square">
            <a:spAutoFit/>
          </a:bodyPr>
          <a:lstStyle/>
          <a:p>
            <a:pPr algn="ctr"/>
            <a:r>
              <a:rPr lang="ru-RU" sz="1400" b="1" dirty="0" smtClean="0">
                <a:solidFill>
                  <a:schemeClr val="accent2">
                    <a:lumMod val="75000"/>
                  </a:schemeClr>
                </a:solidFill>
                <a:latin typeface="Times New Roman" panose="02020603050405020304" pitchFamily="18" charset="0"/>
                <a:cs typeface="Times New Roman" panose="02020603050405020304" pitchFamily="18" charset="0"/>
              </a:rPr>
              <a:t>Орден «Отечественной войны </a:t>
            </a:r>
            <a:r>
              <a:rPr lang="en-US" sz="1400" b="1" dirty="0" smtClean="0">
                <a:solidFill>
                  <a:schemeClr val="accent2">
                    <a:lumMod val="75000"/>
                  </a:schemeClr>
                </a:solidFill>
                <a:latin typeface="Times New Roman" panose="02020603050405020304" pitchFamily="18" charset="0"/>
                <a:cs typeface="Times New Roman" panose="02020603050405020304" pitchFamily="18" charset="0"/>
              </a:rPr>
              <a:t>II </a:t>
            </a:r>
            <a:r>
              <a:rPr lang="ru-RU" sz="1400" b="1" dirty="0" smtClean="0">
                <a:solidFill>
                  <a:schemeClr val="accent2">
                    <a:lumMod val="75000"/>
                  </a:schemeClr>
                </a:solidFill>
                <a:latin typeface="Times New Roman" panose="02020603050405020304" pitchFamily="18" charset="0"/>
                <a:cs typeface="Times New Roman" panose="02020603050405020304" pitchFamily="18" charset="0"/>
              </a:rPr>
              <a:t>степени»</a:t>
            </a:r>
            <a:endParaRPr lang="ru-RU" sz="1400" dirty="0"/>
          </a:p>
        </p:txBody>
      </p:sp>
      <p:pic>
        <p:nvPicPr>
          <p:cNvPr id="3088" name="Picture 16"/>
          <p:cNvPicPr>
            <a:picLocks noChangeAspect="1" noChangeArrowheads="1"/>
          </p:cNvPicPr>
          <p:nvPr/>
        </p:nvPicPr>
        <p:blipFill>
          <a:blip r:embed="rId20" cstate="print">
            <a:extLst>
              <a:ext uri="{BEBA8EAE-BF5A-486C-A8C5-ECC9F3942E4B}">
                <a14:imgProps xmlns:a14="http://schemas.microsoft.com/office/drawing/2010/main" xmlns="">
                  <a14:imgLayer r:embed="rId21">
                    <a14:imgEffect>
                      <a14:brightnessContrast bright="20000" contrast="-20000"/>
                    </a14:imgEffect>
                  </a14:imgLayer>
                </a14:imgProps>
              </a:ext>
              <a:ext uri="{28A0092B-C50C-407E-A947-70E740481C1C}">
                <a14:useLocalDpi xmlns:a14="http://schemas.microsoft.com/office/drawing/2010/main" xmlns="" val="0"/>
              </a:ext>
            </a:extLst>
          </a:blip>
          <a:srcRect/>
          <a:stretch>
            <a:fillRect/>
          </a:stretch>
        </p:blipFill>
        <p:spPr bwMode="auto">
          <a:xfrm>
            <a:off x="5316869" y="5585183"/>
            <a:ext cx="1604711" cy="12281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89" name="Picture 17"/>
          <p:cNvPicPr>
            <a:picLocks noChangeAspect="1" noChangeArrowheads="1"/>
          </p:cNvPicPr>
          <p:nvPr/>
        </p:nvPicPr>
        <p:blipFill rotWithShape="1">
          <a:blip r:embed="rId22" cstate="print">
            <a:extLst>
              <a:ext uri="{28A0092B-C50C-407E-A947-70E740481C1C}">
                <a14:useLocalDpi xmlns:a14="http://schemas.microsoft.com/office/drawing/2010/main" xmlns="" val="0"/>
              </a:ext>
            </a:extLst>
          </a:blip>
          <a:srcRect r="3428"/>
          <a:stretch/>
        </p:blipFill>
        <p:spPr bwMode="auto">
          <a:xfrm>
            <a:off x="2806886" y="-27384"/>
            <a:ext cx="6085594" cy="877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Заголовок 6"/>
          <p:cNvSpPr>
            <a:spLocks noGrp="1"/>
          </p:cNvSpPr>
          <p:nvPr>
            <p:ph type="title"/>
          </p:nvPr>
        </p:nvSpPr>
        <p:spPr>
          <a:xfrm>
            <a:off x="3006684" y="116632"/>
            <a:ext cx="5680115" cy="576064"/>
          </a:xfrm>
        </p:spPr>
        <p:txBody>
          <a:bodyPr>
            <a:normAutofit fontScale="90000"/>
          </a:bodyPr>
          <a:lstStyle/>
          <a:p>
            <a:r>
              <a:rPr lang="ru-RU" sz="3100" b="1" dirty="0" smtClean="0">
                <a:solidFill>
                  <a:srgbClr val="FF0000"/>
                </a:solidFill>
                <a:latin typeface="Times New Roman" panose="02020603050405020304" pitchFamily="18" charset="0"/>
                <a:cs typeface="Times New Roman" panose="02020603050405020304" pitchFamily="18" charset="0"/>
              </a:rPr>
              <a:t>Сидоров </a:t>
            </a:r>
            <a:r>
              <a:rPr lang="ru-RU" sz="3100" b="1" dirty="0">
                <a:solidFill>
                  <a:srgbClr val="FF0000"/>
                </a:solidFill>
                <a:latin typeface="Times New Roman" panose="02020603050405020304" pitchFamily="18" charset="0"/>
                <a:cs typeface="Times New Roman" panose="02020603050405020304" pitchFamily="18" charset="0"/>
              </a:rPr>
              <a:t>М</a:t>
            </a:r>
            <a:r>
              <a:rPr lang="ru-RU" sz="3100" b="1" dirty="0" smtClean="0">
                <a:solidFill>
                  <a:srgbClr val="FF0000"/>
                </a:solidFill>
                <a:latin typeface="Times New Roman" panose="02020603050405020304" pitchFamily="18" charset="0"/>
                <a:cs typeface="Times New Roman" panose="02020603050405020304" pitchFamily="18" charset="0"/>
              </a:rPr>
              <a:t>итрофан Иванович</a:t>
            </a:r>
            <a:r>
              <a:rPr lang="ru-RU" sz="3200" b="1" dirty="0" smtClean="0">
                <a:solidFill>
                  <a:srgbClr val="FF0000"/>
                </a:solidFill>
                <a:latin typeface="Times New Roman" panose="02020603050405020304" pitchFamily="18" charset="0"/>
                <a:cs typeface="Times New Roman" panose="02020603050405020304" pitchFamily="18" charset="0"/>
              </a:rPr>
              <a:t/>
            </a:r>
            <a:br>
              <a:rPr lang="ru-RU" sz="3200" b="1" dirty="0" smtClean="0">
                <a:solidFill>
                  <a:srgbClr val="FF0000"/>
                </a:solidFill>
                <a:latin typeface="Times New Roman" panose="02020603050405020304" pitchFamily="18" charset="0"/>
                <a:cs typeface="Times New Roman" panose="02020603050405020304" pitchFamily="18" charset="0"/>
              </a:rPr>
            </a:br>
            <a:r>
              <a:rPr lang="ru-RU" sz="3200" b="1" dirty="0" smtClean="0">
                <a:solidFill>
                  <a:srgbClr val="FF0000"/>
                </a:solidFill>
                <a:latin typeface="Times New Roman" panose="02020603050405020304" pitchFamily="18" charset="0"/>
                <a:cs typeface="Times New Roman" panose="02020603050405020304" pitchFamily="18" charset="0"/>
              </a:rPr>
              <a:t>1913-1995 </a:t>
            </a:r>
            <a:r>
              <a:rPr lang="ru-RU" sz="3200" b="1" dirty="0" err="1" smtClean="0">
                <a:solidFill>
                  <a:srgbClr val="FF0000"/>
                </a:solidFill>
                <a:latin typeface="Times New Roman" panose="02020603050405020304" pitchFamily="18" charset="0"/>
                <a:cs typeface="Times New Roman" panose="02020603050405020304" pitchFamily="18" charset="0"/>
              </a:rPr>
              <a:t>г.г</a:t>
            </a:r>
            <a:r>
              <a:rPr lang="ru-RU" sz="3200" b="1" dirty="0" smtClean="0">
                <a:solidFill>
                  <a:srgbClr val="FF0000"/>
                </a:solidFill>
                <a:latin typeface="Times New Roman" panose="02020603050405020304" pitchFamily="18" charset="0"/>
                <a:cs typeface="Times New Roman" panose="02020603050405020304" pitchFamily="18" charset="0"/>
              </a:rPr>
              <a:t>.</a:t>
            </a:r>
            <a:endParaRPr lang="ru-RU"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163562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512" y="-27384"/>
            <a:ext cx="9180512" cy="69127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457200" y="1600201"/>
            <a:ext cx="3970784" cy="532656"/>
          </a:xfrm>
        </p:spPr>
        <p:txBody>
          <a:bodyPr>
            <a:normAutofit fontScale="77500" lnSpcReduction="20000"/>
          </a:bodyPr>
          <a:lstStyle/>
          <a:p>
            <a:r>
              <a:rPr lang="ru-RU" sz="1200" dirty="0"/>
              <a:t>Перед вами любимая фотография моей мамы. На ней прадедушка Пётр с прабабушкой Прасковьей, три дочери с мужьями и детьми, сын Петр. Моя мама сидит на коленках у бабушки с дедушкой… </a:t>
            </a:r>
          </a:p>
        </p:txBody>
      </p:sp>
      <p:sp>
        <p:nvSpPr>
          <p:cNvPr id="4" name="Объект 2"/>
          <p:cNvSpPr txBox="1">
            <a:spLocks/>
          </p:cNvSpPr>
          <p:nvPr/>
        </p:nvSpPr>
        <p:spPr>
          <a:xfrm>
            <a:off x="1187624" y="3861048"/>
            <a:ext cx="4392488" cy="16561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ru-RU" sz="1200" dirty="0" smtClean="0"/>
              <a:t>Перед вами любимая фотография моей мамы. На ней прадедушка Пётр с прабабушкой Прасковьей, три дочери с мужьями и детьми, сын Петр. Моя мама сидит на коленках у бабушки с дедушкой… </a:t>
            </a:r>
            <a:endParaRPr lang="ru-RU" sz="1200" dirty="0"/>
          </a:p>
        </p:txBody>
      </p:sp>
      <p:pic>
        <p:nvPicPr>
          <p:cNvPr id="8" name="Рисунок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67744" y="1124744"/>
            <a:ext cx="5506664" cy="3939394"/>
          </a:xfrm>
          <a:prstGeom prst="rect">
            <a:avLst/>
          </a:prstGeom>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8326" y="117438"/>
            <a:ext cx="2109509" cy="35275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Рисунок 11"/>
          <p:cNvPicPr>
            <a:picLocks noChangeAspect="1"/>
          </p:cNvPicPr>
          <p:nvPr/>
        </p:nvPicPr>
        <p:blipFill rotWithShape="1">
          <a:blip r:embed="rId5" cstate="print">
            <a:extLst>
              <a:ext uri="{28A0092B-C50C-407E-A947-70E740481C1C}">
                <a14:useLocalDpi xmlns:a14="http://schemas.microsoft.com/office/drawing/2010/main" xmlns="" val="0"/>
              </a:ext>
            </a:extLst>
          </a:blip>
          <a:srcRect l="11487"/>
          <a:stretch/>
        </p:blipFill>
        <p:spPr>
          <a:xfrm>
            <a:off x="2339752" y="5229200"/>
            <a:ext cx="3379241" cy="1306562"/>
          </a:xfrm>
          <a:prstGeom prst="rect">
            <a:avLst/>
          </a:prstGeom>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339751" y="23853"/>
            <a:ext cx="6654757" cy="10288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TextBox 12"/>
          <p:cNvSpPr txBox="1"/>
          <p:nvPr/>
        </p:nvSpPr>
        <p:spPr>
          <a:xfrm>
            <a:off x="2411760" y="44624"/>
            <a:ext cx="6264696" cy="584775"/>
          </a:xfrm>
          <a:prstGeom prst="rect">
            <a:avLst/>
          </a:prstGeom>
          <a:noFill/>
        </p:spPr>
        <p:txBody>
          <a:bodyPr wrap="square" rtlCol="0">
            <a:spAutoFit/>
          </a:bodyPr>
          <a:lstStyle/>
          <a:p>
            <a:pPr algn="ctr"/>
            <a:r>
              <a:rPr lang="ru-RU" sz="3200" b="1" dirty="0" smtClean="0">
                <a:solidFill>
                  <a:srgbClr val="FF0000"/>
                </a:solidFill>
                <a:latin typeface="Times New Roman" panose="02020603050405020304" pitchFamily="18" charset="0"/>
                <a:cs typeface="Times New Roman" panose="02020603050405020304" pitchFamily="18" charset="0"/>
              </a:rPr>
              <a:t>Евграфов Максим Михайлович</a:t>
            </a:r>
            <a:endParaRPr lang="ru-RU" sz="3200" b="1" dirty="0">
              <a:solidFill>
                <a:srgbClr val="FF0000"/>
              </a:solidFill>
              <a:latin typeface="Times New Roman" panose="02020603050405020304" pitchFamily="18" charset="0"/>
              <a:cs typeface="Times New Roman" panose="02020603050405020304" pitchFamily="18" charset="0"/>
            </a:endParaRPr>
          </a:p>
        </p:txBody>
      </p:sp>
      <p:sp>
        <p:nvSpPr>
          <p:cNvPr id="14" name="Прямоугольник 13"/>
          <p:cNvSpPr/>
          <p:nvPr/>
        </p:nvSpPr>
        <p:spPr>
          <a:xfrm>
            <a:off x="2483768" y="476672"/>
            <a:ext cx="6336703" cy="523220"/>
          </a:xfrm>
          <a:prstGeom prst="rect">
            <a:avLst/>
          </a:prstGeom>
        </p:spPr>
        <p:txBody>
          <a:bodyPr wrap="square">
            <a:spAutoFit/>
          </a:bodyPr>
          <a:lstStyle/>
          <a:p>
            <a:pPr algn="ctr"/>
            <a:r>
              <a:rPr lang="ru-RU" sz="2800" b="1" dirty="0" smtClean="0">
                <a:solidFill>
                  <a:srgbClr val="FF0000"/>
                </a:solidFill>
                <a:latin typeface="Times New Roman" panose="02020603050405020304" pitchFamily="18" charset="0"/>
                <a:cs typeface="Times New Roman" panose="02020603050405020304" pitchFamily="18" charset="0"/>
              </a:rPr>
              <a:t>(9 </a:t>
            </a:r>
            <a:r>
              <a:rPr lang="ru-RU" sz="2800" b="1" dirty="0">
                <a:solidFill>
                  <a:srgbClr val="FF0000"/>
                </a:solidFill>
                <a:latin typeface="Times New Roman" panose="02020603050405020304" pitchFamily="18" charset="0"/>
                <a:cs typeface="Times New Roman" panose="02020603050405020304" pitchFamily="18" charset="0"/>
              </a:rPr>
              <a:t>августа </a:t>
            </a:r>
            <a:r>
              <a:rPr lang="ru-RU" sz="2800" b="1" dirty="0" smtClean="0">
                <a:solidFill>
                  <a:srgbClr val="FF0000"/>
                </a:solidFill>
                <a:latin typeface="Times New Roman" panose="02020603050405020304" pitchFamily="18" charset="0"/>
                <a:cs typeface="Times New Roman" panose="02020603050405020304" pitchFamily="18" charset="0"/>
              </a:rPr>
              <a:t>1913г. – 27 мая 2002г.)</a:t>
            </a:r>
            <a:endParaRPr lang="ru-RU" sz="2800" b="1" dirty="0">
              <a:solidFill>
                <a:srgbClr val="FF0000"/>
              </a:solidFill>
              <a:latin typeface="Times New Roman" panose="02020603050405020304" pitchFamily="18" charset="0"/>
              <a:cs typeface="Times New Roman" panose="02020603050405020304" pitchFamily="18" charset="0"/>
            </a:endParaRPr>
          </a:p>
        </p:txBody>
      </p:sp>
      <p:pic>
        <p:nvPicPr>
          <p:cNvPr id="2054" name="Picture 6"/>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12833"/>
          <a:stretch/>
        </p:blipFill>
        <p:spPr bwMode="auto">
          <a:xfrm>
            <a:off x="188488" y="3539849"/>
            <a:ext cx="1979345" cy="3288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253739" y="4172744"/>
            <a:ext cx="1782757" cy="2548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905769" y="1412776"/>
            <a:ext cx="2157413" cy="1438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7242800" y="1807837"/>
            <a:ext cx="329930" cy="5547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Прямоугольник 14"/>
          <p:cNvSpPr/>
          <p:nvPr/>
        </p:nvSpPr>
        <p:spPr>
          <a:xfrm>
            <a:off x="6905769" y="2376517"/>
            <a:ext cx="2104799" cy="577081"/>
          </a:xfrm>
          <a:prstGeom prst="rect">
            <a:avLst/>
          </a:prstGeom>
        </p:spPr>
        <p:txBody>
          <a:bodyPr wrap="square">
            <a:spAutoFit/>
          </a:bodyPr>
          <a:lstStyle/>
          <a:p>
            <a:r>
              <a:rPr lang="en-US" sz="1050" b="1" dirty="0">
                <a:solidFill>
                  <a:srgbClr val="FFFF00"/>
                </a:solidFill>
                <a:hlinkClick r:id="rId11"/>
              </a:rPr>
              <a:t>http://podvignaroda.ru/?#</a:t>
            </a:r>
            <a:r>
              <a:rPr lang="en-US" sz="1050" b="1" dirty="0" smtClean="0">
                <a:solidFill>
                  <a:srgbClr val="FFFF00"/>
                </a:solidFill>
                <a:hlinkClick r:id="rId11"/>
              </a:rPr>
              <a:t>id=36463144&amp;tab=navDetailManAward</a:t>
            </a:r>
            <a:endParaRPr lang="ru-RU" sz="1050" b="1" dirty="0" smtClean="0">
              <a:solidFill>
                <a:srgbClr val="FFFF00"/>
              </a:solidFill>
            </a:endParaRPr>
          </a:p>
          <a:p>
            <a:endParaRPr lang="ru-RU" sz="1050" b="1" dirty="0">
              <a:solidFill>
                <a:srgbClr val="FFFF00"/>
              </a:solidFill>
            </a:endParaRPr>
          </a:p>
        </p:txBody>
      </p:sp>
      <p:pic>
        <p:nvPicPr>
          <p:cNvPr id="17" name="Picture 2"/>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5796136" y="5301208"/>
            <a:ext cx="1393701" cy="11521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 name="TextBox 17"/>
          <p:cNvSpPr txBox="1"/>
          <p:nvPr/>
        </p:nvSpPr>
        <p:spPr>
          <a:xfrm>
            <a:off x="5796136" y="5373216"/>
            <a:ext cx="1368152" cy="954107"/>
          </a:xfrm>
          <a:prstGeom prst="rect">
            <a:avLst/>
          </a:prstGeom>
          <a:noFill/>
        </p:spPr>
        <p:txBody>
          <a:bodyPr wrap="square" rtlCol="0">
            <a:spAutoFit/>
          </a:bodyPr>
          <a:lstStyle/>
          <a:p>
            <a:pPr algn="ctr"/>
            <a:r>
              <a:rPr lang="ru-RU" sz="1400" b="1" dirty="0" smtClean="0">
                <a:solidFill>
                  <a:schemeClr val="accent2">
                    <a:lumMod val="50000"/>
                  </a:schemeClr>
                </a:solidFill>
                <a:latin typeface="Times New Roman" panose="02020603050405020304" pitchFamily="18" charset="0"/>
                <a:cs typeface="Times New Roman" panose="02020603050405020304" pitchFamily="18" charset="0"/>
              </a:rPr>
              <a:t>Материал подготовила </a:t>
            </a:r>
          </a:p>
          <a:p>
            <a:pPr algn="ctr"/>
            <a:r>
              <a:rPr lang="ru-RU" sz="1400" b="1" dirty="0" smtClean="0">
                <a:solidFill>
                  <a:schemeClr val="accent2">
                    <a:lumMod val="50000"/>
                  </a:schemeClr>
                </a:solidFill>
                <a:latin typeface="Times New Roman" panose="02020603050405020304" pitchFamily="18" charset="0"/>
                <a:cs typeface="Times New Roman" panose="02020603050405020304" pitchFamily="18" charset="0"/>
              </a:rPr>
              <a:t>семья </a:t>
            </a:r>
          </a:p>
          <a:p>
            <a:pPr algn="ctr"/>
            <a:r>
              <a:rPr lang="ru-RU" sz="1400" b="1" dirty="0" smtClean="0">
                <a:solidFill>
                  <a:schemeClr val="accent2">
                    <a:lumMod val="50000"/>
                  </a:schemeClr>
                </a:solidFill>
                <a:latin typeface="Times New Roman" panose="02020603050405020304" pitchFamily="18" charset="0"/>
                <a:cs typeface="Times New Roman" panose="02020603050405020304" pitchFamily="18" charset="0"/>
              </a:rPr>
              <a:t>Черкасовых</a:t>
            </a:r>
            <a:endParaRPr lang="ru-RU" sz="1400" b="1"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9658053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57200" y="1600201"/>
            <a:ext cx="3970784" cy="532656"/>
          </a:xfrm>
        </p:spPr>
        <p:txBody>
          <a:bodyPr>
            <a:normAutofit fontScale="77500" lnSpcReduction="20000"/>
          </a:bodyPr>
          <a:lstStyle/>
          <a:p>
            <a:r>
              <a:rPr lang="ru-RU" sz="1200" dirty="0"/>
              <a:t>Перед вами любимая фотография моей мамы. На ней прадедушка Пётр с прабабушкой Прасковьей, три дочери с мужьями и детьми, сын Петр. Моя мама сидит на коленках у бабушки с дедушкой… </a:t>
            </a:r>
          </a:p>
        </p:txBody>
      </p:sp>
      <p:sp>
        <p:nvSpPr>
          <p:cNvPr id="4" name="Объект 2"/>
          <p:cNvSpPr txBox="1">
            <a:spLocks/>
          </p:cNvSpPr>
          <p:nvPr/>
        </p:nvSpPr>
        <p:spPr>
          <a:xfrm>
            <a:off x="1187624" y="3861048"/>
            <a:ext cx="4392488" cy="16561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ru-RU" sz="1200" dirty="0" smtClean="0"/>
              <a:t>Перед вами любимая фотография моей мамы. На ней прадедушка Пётр с прабабушкой Прасковьей, три дочери с мужьями и детьми, сын Петр. Моя мама сидит на коленках у бабушки с дедушкой… </a:t>
            </a:r>
            <a:endParaRPr lang="ru-RU" sz="12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80512"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Рисунок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343206" y="1124744"/>
            <a:ext cx="4712953" cy="2207751"/>
          </a:xfrm>
          <a:prstGeom prst="rect">
            <a:avLst/>
          </a:prstGeom>
        </p:spPr>
      </p:pic>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xmlns="" val="0"/>
              </a:ext>
            </a:extLst>
          </a:blip>
          <a:srcRect l="7424" t="2791" b="43124"/>
          <a:stretch/>
        </p:blipFill>
        <p:spPr>
          <a:xfrm>
            <a:off x="6588224" y="129483"/>
            <a:ext cx="2483768" cy="2027447"/>
          </a:xfrm>
          <a:prstGeom prst="rect">
            <a:avLst/>
          </a:prstGeom>
        </p:spPr>
      </p:pic>
      <p:pic>
        <p:nvPicPr>
          <p:cNvPr id="13" name="Рисунок 1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804248" y="2373506"/>
            <a:ext cx="2254096" cy="3183621"/>
          </a:xfrm>
          <a:prstGeom prst="rect">
            <a:avLst/>
          </a:prstGeom>
        </p:spPr>
      </p:pic>
      <p:pic>
        <p:nvPicPr>
          <p:cNvPr id="16" name="Рисунок 1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462477" y="5519336"/>
            <a:ext cx="3646027" cy="1294040"/>
          </a:xfrm>
          <a:prstGeom prst="rect">
            <a:avLst/>
          </a:prstGeom>
        </p:spPr>
      </p:pic>
      <p:pic>
        <p:nvPicPr>
          <p:cNvPr id="1026" name="Picture 2"/>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r="1131"/>
          <a:stretch/>
        </p:blipFill>
        <p:spPr bwMode="auto">
          <a:xfrm>
            <a:off x="291391" y="3343259"/>
            <a:ext cx="6296834" cy="17521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 name="TextBox 17"/>
          <p:cNvSpPr txBox="1"/>
          <p:nvPr/>
        </p:nvSpPr>
        <p:spPr>
          <a:xfrm>
            <a:off x="1691680" y="3429000"/>
            <a:ext cx="3384376" cy="646331"/>
          </a:xfrm>
          <a:prstGeom prst="rect">
            <a:avLst/>
          </a:prstGeom>
          <a:noFill/>
        </p:spPr>
        <p:txBody>
          <a:bodyPr wrap="square" rtlCol="0">
            <a:spAutoFit/>
          </a:bodyPr>
          <a:lstStyle/>
          <a:p>
            <a:pPr algn="ctr"/>
            <a:r>
              <a:rPr lang="ru-RU" b="1" dirty="0" smtClean="0">
                <a:solidFill>
                  <a:srgbClr val="FF0000"/>
                </a:solidFill>
              </a:rPr>
              <a:t>Боевые Награды</a:t>
            </a:r>
          </a:p>
          <a:p>
            <a:pPr algn="ctr"/>
            <a:endParaRPr lang="ru-RU" b="1" dirty="0">
              <a:solidFill>
                <a:srgbClr val="FF0000"/>
              </a:solidFill>
            </a:endParaRPr>
          </a:p>
        </p:txBody>
      </p:sp>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309197" y="3603338"/>
            <a:ext cx="1097849" cy="11938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132341" y="3634640"/>
            <a:ext cx="1069063" cy="1162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1457581" y="3611776"/>
            <a:ext cx="1115397" cy="11237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539552" y="3424824"/>
            <a:ext cx="877430" cy="15355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2334961" y="44624"/>
            <a:ext cx="4663825" cy="8826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TextBox 18"/>
          <p:cNvSpPr txBox="1"/>
          <p:nvPr/>
        </p:nvSpPr>
        <p:spPr>
          <a:xfrm>
            <a:off x="2339752" y="44624"/>
            <a:ext cx="4392488" cy="523220"/>
          </a:xfrm>
          <a:prstGeom prst="rect">
            <a:avLst/>
          </a:prstGeom>
          <a:noFill/>
        </p:spPr>
        <p:txBody>
          <a:bodyPr wrap="square" rtlCol="0">
            <a:spAutoFit/>
          </a:bodyPr>
          <a:lstStyle/>
          <a:p>
            <a:pPr algn="r"/>
            <a:r>
              <a:rPr lang="ru-RU" sz="2800" b="1" dirty="0" err="1" smtClean="0">
                <a:solidFill>
                  <a:srgbClr val="FF0000"/>
                </a:solidFill>
                <a:latin typeface="Times New Roman" panose="02020603050405020304" pitchFamily="18" charset="0"/>
                <a:cs typeface="Times New Roman" panose="02020603050405020304" pitchFamily="18" charset="0"/>
              </a:rPr>
              <a:t>Топоркин</a:t>
            </a:r>
            <a:r>
              <a:rPr lang="ru-RU" sz="2800" b="1" dirty="0" smtClean="0">
                <a:solidFill>
                  <a:srgbClr val="FF0000"/>
                </a:solidFill>
                <a:latin typeface="Times New Roman" panose="02020603050405020304" pitchFamily="18" charset="0"/>
                <a:cs typeface="Times New Roman" panose="02020603050405020304" pitchFamily="18" charset="0"/>
              </a:rPr>
              <a:t> Андрей Ильич</a:t>
            </a:r>
            <a:endParaRPr lang="ru-RU" sz="2800" b="1" dirty="0">
              <a:solidFill>
                <a:srgbClr val="FF0000"/>
              </a:solidFill>
              <a:latin typeface="Times New Roman" panose="02020603050405020304" pitchFamily="18" charset="0"/>
              <a:cs typeface="Times New Roman" panose="02020603050405020304" pitchFamily="18" charset="0"/>
            </a:endParaRPr>
          </a:p>
        </p:txBody>
      </p:sp>
      <p:sp>
        <p:nvSpPr>
          <p:cNvPr id="21" name="Прямоугольник 20"/>
          <p:cNvSpPr/>
          <p:nvPr/>
        </p:nvSpPr>
        <p:spPr>
          <a:xfrm>
            <a:off x="2915816" y="188640"/>
            <a:ext cx="3096343" cy="738664"/>
          </a:xfrm>
          <a:prstGeom prst="rect">
            <a:avLst/>
          </a:prstGeom>
        </p:spPr>
        <p:txBody>
          <a:bodyPr wrap="square">
            <a:spAutoFit/>
          </a:bodyPr>
          <a:lstStyle/>
          <a:p>
            <a:pPr algn="ctr"/>
            <a:endParaRPr lang="ru-RU" b="1" dirty="0" smtClean="0">
              <a:solidFill>
                <a:srgbClr val="C00000"/>
              </a:solidFill>
            </a:endParaRPr>
          </a:p>
          <a:p>
            <a:pPr algn="ctr"/>
            <a:r>
              <a:rPr lang="ru-RU" sz="2400" b="1" dirty="0" smtClean="0">
                <a:solidFill>
                  <a:srgbClr val="FF0000"/>
                </a:solidFill>
                <a:latin typeface="Times New Roman" panose="02020603050405020304" pitchFamily="18" charset="0"/>
                <a:cs typeface="Times New Roman" panose="02020603050405020304" pitchFamily="18" charset="0"/>
              </a:rPr>
              <a:t>(1918 – 1993г.г.) </a:t>
            </a:r>
            <a:endParaRPr lang="ru-RU" sz="2400" b="1" dirty="0">
              <a:solidFill>
                <a:srgbClr val="FF0000"/>
              </a:solidFill>
              <a:latin typeface="Times New Roman" panose="02020603050405020304" pitchFamily="18" charset="0"/>
              <a:cs typeface="Times New Roman" panose="02020603050405020304" pitchFamily="18" charset="0"/>
            </a:endParaRPr>
          </a:p>
        </p:txBody>
      </p:sp>
      <p:pic>
        <p:nvPicPr>
          <p:cNvPr id="23" name="Picture 2"/>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4027984" y="5616624"/>
            <a:ext cx="1408112" cy="10527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4" name="TextBox 23"/>
          <p:cNvSpPr txBox="1"/>
          <p:nvPr/>
        </p:nvSpPr>
        <p:spPr>
          <a:xfrm>
            <a:off x="4027984" y="5661248"/>
            <a:ext cx="1336104" cy="954107"/>
          </a:xfrm>
          <a:prstGeom prst="rect">
            <a:avLst/>
          </a:prstGeom>
          <a:noFill/>
        </p:spPr>
        <p:txBody>
          <a:bodyPr wrap="square" rtlCol="0">
            <a:spAutoFit/>
          </a:bodyPr>
          <a:lstStyle/>
          <a:p>
            <a:pPr algn="ctr"/>
            <a:r>
              <a:rPr lang="ru-RU" sz="1400" b="1" dirty="0" smtClean="0">
                <a:solidFill>
                  <a:schemeClr val="accent2">
                    <a:lumMod val="50000"/>
                  </a:schemeClr>
                </a:solidFill>
                <a:latin typeface="Times New Roman" panose="02020603050405020304" pitchFamily="18" charset="0"/>
                <a:cs typeface="Times New Roman" panose="02020603050405020304" pitchFamily="18" charset="0"/>
              </a:rPr>
              <a:t>Материал подготовила </a:t>
            </a:r>
          </a:p>
          <a:p>
            <a:pPr algn="ctr"/>
            <a:r>
              <a:rPr lang="ru-RU" sz="1400" b="1" dirty="0" smtClean="0">
                <a:solidFill>
                  <a:schemeClr val="accent2">
                    <a:lumMod val="50000"/>
                  </a:schemeClr>
                </a:solidFill>
                <a:latin typeface="Times New Roman" panose="02020603050405020304" pitchFamily="18" charset="0"/>
                <a:cs typeface="Times New Roman" panose="02020603050405020304" pitchFamily="18" charset="0"/>
              </a:rPr>
              <a:t>семья </a:t>
            </a:r>
          </a:p>
          <a:p>
            <a:pPr algn="ctr"/>
            <a:r>
              <a:rPr lang="ru-RU" sz="1400" b="1" dirty="0" smtClean="0">
                <a:solidFill>
                  <a:schemeClr val="accent2">
                    <a:lumMod val="50000"/>
                  </a:schemeClr>
                </a:solidFill>
                <a:latin typeface="Times New Roman" panose="02020603050405020304" pitchFamily="18" charset="0"/>
                <a:cs typeface="Times New Roman" panose="02020603050405020304" pitchFamily="18" charset="0"/>
              </a:rPr>
              <a:t>Черкасовых</a:t>
            </a:r>
            <a:endParaRPr lang="ru-RU" sz="1400" b="1"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56938" y="25208"/>
            <a:ext cx="2282814" cy="3043752"/>
          </a:xfrm>
          <a:prstGeom prst="rect">
            <a:avLst/>
          </a:prstGeom>
        </p:spPr>
      </p:pic>
      <p:pic>
        <p:nvPicPr>
          <p:cNvPr id="6" name="Рисунок 5"/>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2411110" y="5115286"/>
            <a:ext cx="3995936" cy="257930"/>
          </a:xfrm>
          <a:prstGeom prst="rect">
            <a:avLst/>
          </a:prstGeom>
        </p:spPr>
      </p:pic>
      <p:pic>
        <p:nvPicPr>
          <p:cNvPr id="15" name="Рисунок 14"/>
          <p:cNvPicPr>
            <a:picLocks noChangeAspect="1"/>
          </p:cNvPicPr>
          <p:nvPr/>
        </p:nvPicPr>
        <p:blipFill>
          <a:blip r:embed="rId16" cstate="print">
            <a:extLst>
              <a:ext uri="{28A0092B-C50C-407E-A947-70E740481C1C}">
                <a14:useLocalDpi xmlns:a14="http://schemas.microsoft.com/office/drawing/2010/main" xmlns="" val="0"/>
              </a:ext>
            </a:extLst>
          </a:blip>
          <a:stretch>
            <a:fillRect/>
          </a:stretch>
        </p:blipFill>
        <p:spPr>
          <a:xfrm>
            <a:off x="107504" y="5423720"/>
            <a:ext cx="3863636" cy="1173632"/>
          </a:xfrm>
          <a:prstGeom prst="rect">
            <a:avLst/>
          </a:prstGeom>
        </p:spPr>
      </p:pic>
      <p:pic>
        <p:nvPicPr>
          <p:cNvPr id="17412" name="Picture 4"/>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2895248" y="3799329"/>
            <a:ext cx="864096" cy="1194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099235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 xmlns:a16="http://schemas.microsoft.com/office/drawing/2014/main" id="{09F5A096-AD33-4AE9-9911-6E4F2A9CCD83}"/>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9163890" cy="6858000"/>
          </a:xfrm>
        </p:spPr>
      </p:pic>
      <p:pic>
        <p:nvPicPr>
          <p:cNvPr id="9" name="Picture 4"/>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659" r="2300"/>
          <a:stretch/>
        </p:blipFill>
        <p:spPr bwMode="auto">
          <a:xfrm rot="16200000">
            <a:off x="3990774" y="481835"/>
            <a:ext cx="5482936" cy="47525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9612560" y="2780928"/>
            <a:ext cx="1440160" cy="369332"/>
          </a:xfrm>
          <a:prstGeom prst="rect">
            <a:avLst/>
          </a:prstGeom>
          <a:noFill/>
        </p:spPr>
        <p:txBody>
          <a:bodyPr wrap="square" rtlCol="0">
            <a:spAutoFit/>
          </a:bodyPr>
          <a:lstStyle/>
          <a:p>
            <a:endParaRPr lang="ru-RU" dirty="0"/>
          </a:p>
        </p:txBody>
      </p:sp>
      <p:sp>
        <p:nvSpPr>
          <p:cNvPr id="13" name="TextBox 12"/>
          <p:cNvSpPr txBox="1"/>
          <p:nvPr/>
        </p:nvSpPr>
        <p:spPr>
          <a:xfrm>
            <a:off x="9764960" y="2933328"/>
            <a:ext cx="1440160" cy="369332"/>
          </a:xfrm>
          <a:prstGeom prst="rect">
            <a:avLst/>
          </a:prstGeom>
          <a:noFill/>
        </p:spPr>
        <p:txBody>
          <a:bodyPr wrap="square" rtlCol="0">
            <a:spAutoFit/>
          </a:bodyPr>
          <a:lstStyle/>
          <a:p>
            <a:endParaRPr lang="ru-RU" dirty="0"/>
          </a:p>
        </p:txBody>
      </p:sp>
      <p:sp>
        <p:nvSpPr>
          <p:cNvPr id="15" name="Прямоугольник 14"/>
          <p:cNvSpPr/>
          <p:nvPr/>
        </p:nvSpPr>
        <p:spPr>
          <a:xfrm>
            <a:off x="4391980" y="209505"/>
            <a:ext cx="4536504" cy="5262979"/>
          </a:xfrm>
          <a:prstGeom prst="rect">
            <a:avLst/>
          </a:prstGeom>
        </p:spPr>
        <p:txBody>
          <a:bodyPr wrap="square">
            <a:spAutoFit/>
          </a:bodyPr>
          <a:lstStyle/>
          <a:p>
            <a:pPr lvl="0" algn="just" fontAlgn="base">
              <a:spcBef>
                <a:spcPct val="0"/>
              </a:spcBef>
              <a:spcAft>
                <a:spcPct val="0"/>
              </a:spcAft>
            </a:pPr>
            <a:r>
              <a:rPr lang="ru-RU" sz="1200" b="1" dirty="0" smtClean="0">
                <a:ea typeface="Calibri" pitchFamily="34" charset="0"/>
                <a:cs typeface="Times New Roman" pitchFamily="18" charset="0"/>
              </a:rPr>
              <a:t>    Мой прадедушка родился </a:t>
            </a:r>
            <a:r>
              <a:rPr lang="ru-RU" sz="1200" b="1" dirty="0">
                <a:ea typeface="Calibri" pitchFamily="34" charset="0"/>
                <a:cs typeface="Times New Roman" pitchFamily="18" charset="0"/>
              </a:rPr>
              <a:t>в 1917 году в Самарской области. Вскоре его родители </a:t>
            </a:r>
            <a:r>
              <a:rPr lang="ru-RU" sz="1200" b="1" dirty="0" smtClean="0">
                <a:ea typeface="Calibri" pitchFamily="34" charset="0"/>
                <a:cs typeface="Times New Roman" pitchFamily="18" charset="0"/>
              </a:rPr>
              <a:t>переехали </a:t>
            </a:r>
            <a:r>
              <a:rPr lang="ru-RU" sz="1200" b="1" dirty="0">
                <a:ea typeface="Calibri" pitchFamily="34" charset="0"/>
                <a:cs typeface="Times New Roman" pitchFamily="18" charset="0"/>
              </a:rPr>
              <a:t>в Сибирь, где тогда было много свободной земли. Мой прадедушка </a:t>
            </a:r>
            <a:r>
              <a:rPr lang="ru-RU" sz="1200" b="1" dirty="0" smtClean="0">
                <a:ea typeface="Calibri" pitchFamily="34" charset="0"/>
                <a:cs typeface="Times New Roman" pitchFamily="18" charset="0"/>
              </a:rPr>
              <a:t>жил </a:t>
            </a:r>
            <a:r>
              <a:rPr lang="ru-RU" sz="1200" b="1" dirty="0">
                <a:ea typeface="Calibri" pitchFamily="34" charset="0"/>
                <a:cs typeface="Times New Roman" pitchFamily="18" charset="0"/>
              </a:rPr>
              <a:t>в деревне </a:t>
            </a:r>
            <a:r>
              <a:rPr lang="ru-RU" sz="1200" b="1" dirty="0" err="1">
                <a:ea typeface="Calibri" pitchFamily="34" charset="0"/>
                <a:cs typeface="Times New Roman" pitchFamily="18" charset="0"/>
              </a:rPr>
              <a:t>Багдат</a:t>
            </a:r>
            <a:r>
              <a:rPr lang="ru-RU" sz="1200" b="1" dirty="0">
                <a:ea typeface="Calibri" pitchFamily="34" charset="0"/>
                <a:cs typeface="Times New Roman" pitchFamily="18" charset="0"/>
              </a:rPr>
              <a:t> </a:t>
            </a:r>
            <a:r>
              <a:rPr lang="ru-RU" sz="1200" b="1" dirty="0" err="1">
                <a:ea typeface="Calibri" pitchFamily="34" charset="0"/>
                <a:cs typeface="Times New Roman" pitchFamily="18" charset="0"/>
              </a:rPr>
              <a:t>Каргатского</a:t>
            </a:r>
            <a:r>
              <a:rPr lang="ru-RU" sz="1200" b="1" dirty="0">
                <a:ea typeface="Calibri" pitchFamily="34" charset="0"/>
                <a:cs typeface="Times New Roman" pitchFamily="18" charset="0"/>
              </a:rPr>
              <a:t>  района. Закончив семь классов</a:t>
            </a:r>
            <a:r>
              <a:rPr lang="ru-RU" sz="1200" b="1" dirty="0" smtClean="0">
                <a:ea typeface="Calibri" pitchFamily="34" charset="0"/>
                <a:cs typeface="Times New Roman" pitchFamily="18" charset="0"/>
              </a:rPr>
              <a:t>, его избрали </a:t>
            </a:r>
            <a:r>
              <a:rPr lang="ru-RU" sz="1200" b="1" dirty="0">
                <a:ea typeface="Calibri" pitchFamily="34" charset="0"/>
                <a:cs typeface="Times New Roman" pitchFamily="18" charset="0"/>
              </a:rPr>
              <a:t>председателем колхоза. За три года до начала Великой Отечественной войны его призвали в </a:t>
            </a:r>
            <a:r>
              <a:rPr lang="ru-RU" sz="1200" b="1" dirty="0" smtClean="0">
                <a:ea typeface="Calibri" pitchFamily="34" charset="0"/>
                <a:cs typeface="Times New Roman" pitchFamily="18" charset="0"/>
              </a:rPr>
              <a:t>армию, служил </a:t>
            </a:r>
            <a:r>
              <a:rPr lang="ru-RU" sz="1200" b="1" dirty="0">
                <a:ea typeface="Calibri" pitchFamily="34" charset="0"/>
                <a:cs typeface="Times New Roman" pitchFamily="18" charset="0"/>
              </a:rPr>
              <a:t>кавалеристом на Дальнем Востоке. </a:t>
            </a:r>
            <a:r>
              <a:rPr lang="ru-RU" sz="1200" b="1" dirty="0" smtClean="0">
                <a:ea typeface="Calibri" pitchFamily="34" charset="0"/>
                <a:cs typeface="Times New Roman" pitchFamily="18" charset="0"/>
              </a:rPr>
              <a:t> </a:t>
            </a:r>
            <a:r>
              <a:rPr lang="ru-RU" sz="1200" b="1" dirty="0">
                <a:ea typeface="Calibri" pitchFamily="34" charset="0"/>
                <a:cs typeface="Times New Roman" pitchFamily="18" charset="0"/>
              </a:rPr>
              <a:t>В память об этой службе была сделана фотография, на которой </a:t>
            </a:r>
            <a:r>
              <a:rPr lang="ru-RU" sz="1200" b="1" dirty="0" smtClean="0">
                <a:ea typeface="Calibri" pitchFamily="34" charset="0"/>
                <a:cs typeface="Times New Roman" pitchFamily="18" charset="0"/>
              </a:rPr>
              <a:t>он изображен </a:t>
            </a:r>
            <a:r>
              <a:rPr lang="ru-RU" sz="1200" b="1" dirty="0">
                <a:ea typeface="Calibri" pitchFamily="34" charset="0"/>
                <a:cs typeface="Times New Roman" pitchFamily="18" charset="0"/>
              </a:rPr>
              <a:t>верхом на коне, с саблей в </a:t>
            </a:r>
            <a:r>
              <a:rPr lang="ru-RU" sz="1200" b="1" dirty="0" smtClean="0">
                <a:ea typeface="Calibri" pitchFamily="34" charset="0"/>
                <a:cs typeface="Times New Roman" pitchFamily="18" charset="0"/>
              </a:rPr>
              <a:t>руке, преодолевающий </a:t>
            </a:r>
            <a:r>
              <a:rPr lang="ru-RU" sz="1200" b="1" dirty="0">
                <a:ea typeface="Calibri" pitchFamily="34" charset="0"/>
                <a:cs typeface="Times New Roman" pitchFamily="18" charset="0"/>
              </a:rPr>
              <a:t>полосу препятствий. Это фотография была </a:t>
            </a:r>
            <a:r>
              <a:rPr lang="ru-RU" sz="1200" b="1" dirty="0" smtClean="0">
                <a:ea typeface="Calibri" pitchFamily="34" charset="0"/>
                <a:cs typeface="Times New Roman" pitchFamily="18" charset="0"/>
              </a:rPr>
              <a:t>напечатана </a:t>
            </a:r>
            <a:r>
              <a:rPr lang="ru-RU" sz="1200" b="1" dirty="0">
                <a:ea typeface="Calibri" pitchFamily="34" charset="0"/>
                <a:cs typeface="Times New Roman" pitchFamily="18" charset="0"/>
              </a:rPr>
              <a:t>в 1939 году в газете «Красная звезда». В 1941 году готовился к </a:t>
            </a:r>
            <a:r>
              <a:rPr lang="ru-RU" sz="1200" b="1" dirty="0" smtClean="0">
                <a:ea typeface="Calibri" pitchFamily="34" charset="0"/>
                <a:cs typeface="Times New Roman" pitchFamily="18" charset="0"/>
              </a:rPr>
              <a:t>демобилизации, но </a:t>
            </a:r>
            <a:r>
              <a:rPr lang="ru-RU" sz="1200" b="1" dirty="0">
                <a:ea typeface="Calibri" pitchFamily="34" charset="0"/>
                <a:cs typeface="Times New Roman" pitchFamily="18" charset="0"/>
              </a:rPr>
              <a:t>началась </a:t>
            </a:r>
            <a:r>
              <a:rPr lang="ru-RU" sz="1200" b="1" dirty="0" smtClean="0">
                <a:ea typeface="Calibri" pitchFamily="34" charset="0"/>
                <a:cs typeface="Times New Roman" pitchFamily="18" charset="0"/>
              </a:rPr>
              <a:t>война</a:t>
            </a:r>
            <a:r>
              <a:rPr lang="ru-RU" sz="1200" b="1" dirty="0">
                <a:ea typeface="Calibri" pitchFamily="34" charset="0"/>
                <a:cs typeface="Times New Roman" pitchFamily="18" charset="0"/>
              </a:rPr>
              <a:t>… И пришлось воевать еще долгих пять лет</a:t>
            </a:r>
            <a:r>
              <a:rPr lang="ru-RU" sz="1200" b="1" dirty="0" smtClean="0">
                <a:ea typeface="Calibri" pitchFamily="34" charset="0"/>
                <a:cs typeface="Times New Roman" pitchFamily="18" charset="0"/>
              </a:rPr>
              <a:t>.</a:t>
            </a:r>
          </a:p>
          <a:p>
            <a:pPr lvl="0" algn="just" fontAlgn="base">
              <a:spcBef>
                <a:spcPct val="0"/>
              </a:spcBef>
              <a:spcAft>
                <a:spcPct val="0"/>
              </a:spcAft>
            </a:pPr>
            <a:r>
              <a:rPr lang="ru-RU" sz="1200" b="1" dirty="0" smtClean="0">
                <a:ea typeface="Calibri" pitchFamily="34" charset="0"/>
                <a:cs typeface="Times New Roman" pitchFamily="18" charset="0"/>
              </a:rPr>
              <a:t> </a:t>
            </a:r>
            <a:r>
              <a:rPr lang="ru-RU" sz="1200" b="1" dirty="0">
                <a:ea typeface="Calibri" pitchFamily="34" charset="0"/>
                <a:cs typeface="Times New Roman" pitchFamily="18" charset="0"/>
              </a:rPr>
              <a:t>И </a:t>
            </a:r>
            <a:r>
              <a:rPr lang="ru-RU" sz="1200" b="1" dirty="0" smtClean="0">
                <a:ea typeface="Calibri" pitchFamily="34" charset="0"/>
                <a:cs typeface="Times New Roman" pitchFamily="18" charset="0"/>
              </a:rPr>
              <a:t>снова </a:t>
            </a:r>
            <a:r>
              <a:rPr lang="ru-RU" sz="1200" b="1" dirty="0">
                <a:ea typeface="Calibri" pitchFamily="34" charset="0"/>
                <a:cs typeface="Times New Roman" pitchFamily="18" charset="0"/>
              </a:rPr>
              <a:t>долгие годы </a:t>
            </a:r>
            <a:r>
              <a:rPr lang="ru-RU" sz="1200" b="1" dirty="0" smtClean="0">
                <a:ea typeface="Calibri" pitchFamily="34" charset="0"/>
                <a:cs typeface="Times New Roman" pitchFamily="18" charset="0"/>
              </a:rPr>
              <a:t>ожидания... </a:t>
            </a:r>
            <a:r>
              <a:rPr lang="ru-RU" sz="1200" b="1" dirty="0">
                <a:ea typeface="Calibri" pitchFamily="34" charset="0"/>
                <a:cs typeface="Times New Roman" pitchFamily="18" charset="0"/>
              </a:rPr>
              <a:t>А ждала его моя прабабушка </a:t>
            </a:r>
            <a:r>
              <a:rPr lang="ru-RU" sz="1200" b="1" dirty="0" err="1">
                <a:ea typeface="Calibri" pitchFamily="34" charset="0"/>
                <a:cs typeface="Times New Roman" pitchFamily="18" charset="0"/>
              </a:rPr>
              <a:t>Минсулу</a:t>
            </a:r>
            <a:r>
              <a:rPr lang="ru-RU" sz="1200" b="1" dirty="0">
                <a:ea typeface="Calibri" pitchFamily="34" charset="0"/>
                <a:cs typeface="Times New Roman" pitchFamily="18" charset="0"/>
              </a:rPr>
              <a:t> </a:t>
            </a:r>
            <a:r>
              <a:rPr lang="ru-RU" sz="1200" b="1" dirty="0" err="1">
                <a:ea typeface="Calibri" pitchFamily="34" charset="0"/>
                <a:cs typeface="Times New Roman" pitchFamily="18" charset="0"/>
              </a:rPr>
              <a:t>Мигазовна</a:t>
            </a:r>
            <a:r>
              <a:rPr lang="ru-RU" sz="1200" b="1" dirty="0">
                <a:ea typeface="Calibri" pitchFamily="34" charset="0"/>
                <a:cs typeface="Times New Roman" pitchFamily="18" charset="0"/>
              </a:rPr>
              <a:t> долгих восемь лет. Все это время сама работала в колхозе с утра до позднего вечера, вела домашнее хозяйство. А ночью, при лунном свете, косила сено для своих буренушек. Работа в колхозе была трудная. Запрягалась сама, как лошадь, и пахала землю. </a:t>
            </a:r>
            <a:endParaRPr lang="ru-RU" sz="1200" b="1" dirty="0" smtClean="0">
              <a:ea typeface="Calibri" pitchFamily="34" charset="0"/>
              <a:cs typeface="Times New Roman" pitchFamily="18" charset="0"/>
            </a:endParaRPr>
          </a:p>
          <a:p>
            <a:pPr lvl="0" algn="just" fontAlgn="base">
              <a:spcBef>
                <a:spcPct val="0"/>
              </a:spcBef>
              <a:spcAft>
                <a:spcPct val="0"/>
              </a:spcAft>
            </a:pPr>
            <a:r>
              <a:rPr lang="ru-RU" sz="1200" b="1" dirty="0" smtClean="0">
                <a:ea typeface="Calibri" pitchFamily="34" charset="0"/>
                <a:cs typeface="Times New Roman" pitchFamily="18" charset="0"/>
              </a:rPr>
              <a:t>1945 году </a:t>
            </a:r>
            <a:r>
              <a:rPr lang="ru-RU" sz="1200" b="1" dirty="0">
                <a:ea typeface="Calibri" pitchFamily="34" charset="0"/>
                <a:cs typeface="Times New Roman" pitchFamily="18" charset="0"/>
              </a:rPr>
              <a:t>Ислам </a:t>
            </a:r>
            <a:r>
              <a:rPr lang="ru-RU" sz="1200" b="1" dirty="0" err="1">
                <a:ea typeface="Calibri" pitchFamily="34" charset="0"/>
                <a:cs typeface="Times New Roman" pitchFamily="18" charset="0"/>
              </a:rPr>
              <a:t>Гимаевич</a:t>
            </a:r>
            <a:r>
              <a:rPr lang="ru-RU" sz="1200" b="1" dirty="0">
                <a:ea typeface="Calibri" pitchFamily="34" charset="0"/>
                <a:cs typeface="Times New Roman" pitchFamily="18" charset="0"/>
              </a:rPr>
              <a:t> вернулся домой. Настали мирные дни. И дела начались мирные. Прабабушка работала </a:t>
            </a:r>
            <a:r>
              <a:rPr lang="ru-RU" sz="1200" b="1" dirty="0" smtClean="0">
                <a:ea typeface="Calibri" pitchFamily="34" charset="0"/>
                <a:cs typeface="Times New Roman" pitchFamily="18" charset="0"/>
              </a:rPr>
              <a:t>дояркой</a:t>
            </a:r>
            <a:r>
              <a:rPr lang="ru-RU" sz="1200" b="1" dirty="0">
                <a:ea typeface="Calibri" pitchFamily="34" charset="0"/>
                <a:cs typeface="Times New Roman" pitchFamily="18" charset="0"/>
              </a:rPr>
              <a:t>, </a:t>
            </a:r>
            <a:r>
              <a:rPr lang="ru-RU" sz="1200" b="1" dirty="0" smtClean="0">
                <a:ea typeface="Calibri" pitchFamily="34" charset="0"/>
                <a:cs typeface="Times New Roman" pitchFamily="18" charset="0"/>
              </a:rPr>
              <a:t>воспитывала </a:t>
            </a:r>
            <a:r>
              <a:rPr lang="ru-RU" sz="1200" b="1" dirty="0">
                <a:ea typeface="Calibri" pitchFamily="34" charset="0"/>
                <a:cs typeface="Times New Roman" pitchFamily="18" charset="0"/>
              </a:rPr>
              <a:t>детей. А дедушка был сначала бухгалтером, потом председателем колхоза. </a:t>
            </a:r>
            <a:endParaRPr lang="ru-RU" sz="1200" b="1" dirty="0" smtClean="0">
              <a:ea typeface="Calibri" pitchFamily="34" charset="0"/>
              <a:cs typeface="Times New Roman" pitchFamily="18" charset="0"/>
            </a:endParaRPr>
          </a:p>
          <a:p>
            <a:pPr lvl="0" algn="just" fontAlgn="base">
              <a:spcBef>
                <a:spcPct val="0"/>
              </a:spcBef>
              <a:spcAft>
                <a:spcPct val="0"/>
              </a:spcAft>
            </a:pPr>
            <a:r>
              <a:rPr lang="ru-RU" sz="1200" b="1" dirty="0" smtClean="0">
                <a:ea typeface="Calibri" pitchFamily="34" charset="0"/>
                <a:cs typeface="Times New Roman" pitchFamily="18" charset="0"/>
              </a:rPr>
              <a:t>У моего прадеда </a:t>
            </a:r>
            <a:r>
              <a:rPr lang="ru-RU" sz="1200" b="1" dirty="0">
                <a:ea typeface="Calibri" pitchFamily="34" charset="0"/>
                <a:cs typeface="Times New Roman" pitchFamily="18" charset="0"/>
              </a:rPr>
              <a:t>было </a:t>
            </a:r>
            <a:r>
              <a:rPr lang="ru-RU" sz="1200" b="1" dirty="0" smtClean="0">
                <a:ea typeface="Calibri" pitchFamily="34" charset="0"/>
                <a:cs typeface="Times New Roman" pitchFamily="18" charset="0"/>
              </a:rPr>
              <a:t>пятеро </a:t>
            </a:r>
            <a:r>
              <a:rPr lang="ru-RU" sz="1200" b="1" dirty="0">
                <a:ea typeface="Calibri" pitchFamily="34" charset="0"/>
                <a:cs typeface="Times New Roman" pitchFamily="18" charset="0"/>
              </a:rPr>
              <a:t>детей, среди которых была  и моя бабушка. Все дети получили высшее образование по разным профессиям: учитель, </a:t>
            </a:r>
            <a:r>
              <a:rPr lang="ru-RU" sz="1200" b="1" dirty="0" smtClean="0">
                <a:ea typeface="Calibri" pitchFamily="34" charset="0"/>
                <a:cs typeface="Times New Roman" pitchFamily="18" charset="0"/>
              </a:rPr>
              <a:t>инженер</a:t>
            </a:r>
            <a:r>
              <a:rPr lang="ru-RU" sz="1200" b="1" dirty="0">
                <a:ea typeface="Calibri" pitchFamily="34" charset="0"/>
                <a:cs typeface="Times New Roman" pitchFamily="18" charset="0"/>
              </a:rPr>
              <a:t>, врач, агроном, работник милиции. </a:t>
            </a:r>
            <a:endParaRPr lang="ru-RU" sz="1200" b="1" dirty="0" smtClean="0">
              <a:ea typeface="Calibri" pitchFamily="34" charset="0"/>
              <a:cs typeface="Times New Roman" pitchFamily="18" charset="0"/>
            </a:endParaRPr>
          </a:p>
          <a:p>
            <a:pPr lvl="0" algn="just" fontAlgn="base">
              <a:spcBef>
                <a:spcPct val="0"/>
              </a:spcBef>
              <a:spcAft>
                <a:spcPct val="0"/>
              </a:spcAft>
            </a:pPr>
            <a:r>
              <a:rPr lang="ru-RU" sz="1200" b="1" dirty="0" smtClean="0">
                <a:ea typeface="Calibri" pitchFamily="34" charset="0"/>
                <a:cs typeface="Times New Roman" pitchFamily="18" charset="0"/>
              </a:rPr>
              <a:t>Я горжусь, что могу с семьей 9 Мая пройти в рядах Бессмертного полка. Я помню! Я горжусь! </a:t>
            </a:r>
            <a:endParaRPr lang="ru-RU" sz="1200" b="1" dirty="0" smtClean="0">
              <a:latin typeface="Arial" pitchFamily="34" charset="0"/>
              <a:cs typeface="Arial" pitchFamily="34"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512" y="44624"/>
            <a:ext cx="4104456" cy="12241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733583" y="1344704"/>
            <a:ext cx="1238895" cy="24172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179512" y="47526"/>
            <a:ext cx="3960440" cy="1077218"/>
          </a:xfrm>
          <a:prstGeom prst="rect">
            <a:avLst/>
          </a:prstGeom>
          <a:noFill/>
        </p:spPr>
        <p:txBody>
          <a:bodyPr wrap="square" rtlCol="0">
            <a:spAutoFit/>
          </a:bodyPr>
          <a:lstStyle/>
          <a:p>
            <a:pPr algn="ctr"/>
            <a:r>
              <a:rPr lang="ru-RU" sz="3200" b="1" dirty="0" err="1" smtClean="0">
                <a:solidFill>
                  <a:srgbClr val="FF0000"/>
                </a:solidFill>
                <a:latin typeface="Times New Roman" panose="02020603050405020304" pitchFamily="18" charset="0"/>
                <a:cs typeface="Times New Roman" panose="02020603050405020304" pitchFamily="18" charset="0"/>
              </a:rPr>
              <a:t>Минуллин</a:t>
            </a:r>
            <a:endParaRPr lang="ru-RU" sz="3200" b="1" dirty="0" smtClean="0">
              <a:solidFill>
                <a:srgbClr val="FF0000"/>
              </a:solidFill>
              <a:latin typeface="Times New Roman" panose="02020603050405020304" pitchFamily="18" charset="0"/>
              <a:cs typeface="Times New Roman" panose="02020603050405020304" pitchFamily="18" charset="0"/>
            </a:endParaRPr>
          </a:p>
          <a:p>
            <a:pPr algn="ctr"/>
            <a:r>
              <a:rPr lang="ru-RU" sz="3200" b="1" dirty="0" smtClean="0">
                <a:solidFill>
                  <a:srgbClr val="FF0000"/>
                </a:solidFill>
                <a:latin typeface="Times New Roman" panose="02020603050405020304" pitchFamily="18" charset="0"/>
                <a:cs typeface="Times New Roman" panose="02020603050405020304" pitchFamily="18" charset="0"/>
              </a:rPr>
              <a:t>Ислам </a:t>
            </a:r>
            <a:r>
              <a:rPr lang="ru-RU" sz="3200" b="1" dirty="0" err="1" smtClean="0">
                <a:solidFill>
                  <a:srgbClr val="FF0000"/>
                </a:solidFill>
                <a:latin typeface="Times New Roman" panose="02020603050405020304" pitchFamily="18" charset="0"/>
                <a:cs typeface="Times New Roman" panose="02020603050405020304" pitchFamily="18" charset="0"/>
              </a:rPr>
              <a:t>Гимаевич</a:t>
            </a:r>
            <a:endParaRPr lang="ru-RU" sz="3200" b="1" dirty="0">
              <a:solidFill>
                <a:srgbClr val="FF0000"/>
              </a:solidFill>
              <a:latin typeface="Times New Roman" panose="02020603050405020304" pitchFamily="18" charset="0"/>
              <a:cs typeface="Times New Roman" panose="02020603050405020304" pitchFamily="18" charset="0"/>
            </a:endParaRPr>
          </a:p>
        </p:txBody>
      </p:sp>
      <p:pic>
        <p:nvPicPr>
          <p:cNvPr id="4100" name="Picture 4"/>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t="5019" b="14335"/>
          <a:stretch/>
        </p:blipFill>
        <p:spPr bwMode="auto">
          <a:xfrm>
            <a:off x="124936" y="1315669"/>
            <a:ext cx="2358832" cy="14192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22405" y="2818600"/>
            <a:ext cx="2332775" cy="15465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l="45495" t="14694" r="27000" b="26240"/>
          <a:stretch/>
        </p:blipFill>
        <p:spPr bwMode="auto">
          <a:xfrm>
            <a:off x="2723072" y="3924966"/>
            <a:ext cx="1282361" cy="15490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3" name="Picture 7"/>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416224" y="5715253"/>
            <a:ext cx="1719263" cy="1008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2483768" y="5715253"/>
            <a:ext cx="1584176" cy="954107"/>
          </a:xfrm>
          <a:prstGeom prst="rect">
            <a:avLst/>
          </a:prstGeom>
          <a:noFill/>
        </p:spPr>
        <p:txBody>
          <a:bodyPr wrap="square" rtlCol="0">
            <a:spAutoFit/>
          </a:bodyPr>
          <a:lstStyle/>
          <a:p>
            <a:pPr algn="ctr"/>
            <a:r>
              <a:rPr lang="ru-RU" sz="1400" b="1" dirty="0" smtClean="0">
                <a:solidFill>
                  <a:schemeClr val="accent2">
                    <a:lumMod val="50000"/>
                  </a:schemeClr>
                </a:solidFill>
                <a:latin typeface="Times New Roman" panose="02020603050405020304" pitchFamily="18" charset="0"/>
                <a:cs typeface="Times New Roman" panose="02020603050405020304" pitchFamily="18" charset="0"/>
              </a:rPr>
              <a:t>Материал подготовила семья </a:t>
            </a:r>
            <a:r>
              <a:rPr lang="ru-RU" sz="1400" b="1" dirty="0" err="1" smtClean="0">
                <a:solidFill>
                  <a:schemeClr val="accent2">
                    <a:lumMod val="50000"/>
                  </a:schemeClr>
                </a:solidFill>
                <a:latin typeface="Times New Roman" panose="02020603050405020304" pitchFamily="18" charset="0"/>
                <a:cs typeface="Times New Roman" panose="02020603050405020304" pitchFamily="18" charset="0"/>
              </a:rPr>
              <a:t>Гималетдиновых</a:t>
            </a:r>
            <a:endParaRPr lang="ru-RU" sz="1400" b="1"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4104" name="Picture 8"/>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4806028" y="4581128"/>
            <a:ext cx="3852428" cy="29980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570083" y="4699469"/>
            <a:ext cx="1302934" cy="18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63562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 xmlns:a16="http://schemas.microsoft.com/office/drawing/2014/main" id="{09F5A096-AD33-4AE9-9911-6E4F2A9CCD83}"/>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573" y="-27384"/>
            <a:ext cx="9163890" cy="6858000"/>
          </a:xfrm>
        </p:spPr>
      </p:pic>
      <p:pic>
        <p:nvPicPr>
          <p:cNvPr id="9"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6200000">
            <a:off x="1433390" y="-452663"/>
            <a:ext cx="2065258" cy="46440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9612560" y="2780928"/>
            <a:ext cx="1440160" cy="369332"/>
          </a:xfrm>
          <a:prstGeom prst="rect">
            <a:avLst/>
          </a:prstGeom>
          <a:noFill/>
        </p:spPr>
        <p:txBody>
          <a:bodyPr wrap="square" rtlCol="0">
            <a:spAutoFit/>
          </a:bodyPr>
          <a:lstStyle/>
          <a:p>
            <a:endParaRPr lang="ru-RU" dirty="0"/>
          </a:p>
        </p:txBody>
      </p:sp>
      <p:sp>
        <p:nvSpPr>
          <p:cNvPr id="13" name="TextBox 12"/>
          <p:cNvSpPr txBox="1"/>
          <p:nvPr/>
        </p:nvSpPr>
        <p:spPr>
          <a:xfrm>
            <a:off x="9764960" y="2933328"/>
            <a:ext cx="1440160" cy="369332"/>
          </a:xfrm>
          <a:prstGeom prst="rect">
            <a:avLst/>
          </a:prstGeom>
          <a:noFill/>
        </p:spPr>
        <p:txBody>
          <a:bodyPr wrap="square" rtlCol="0">
            <a:spAutoFit/>
          </a:bodyPr>
          <a:lstStyle/>
          <a:p>
            <a:endParaRPr lang="ru-RU" dirty="0"/>
          </a:p>
        </p:txBody>
      </p:sp>
      <p:pic>
        <p:nvPicPr>
          <p:cNvPr id="27650" name="Picture 2"/>
          <p:cNvPicPr>
            <a:picLocks noChangeAspect="1" noChangeArrowheads="1"/>
          </p:cNvPicPr>
          <p:nvPr/>
        </p:nvPicPr>
        <p:blipFill>
          <a:blip r:embed="rId4" cstate="print"/>
          <a:srcRect/>
          <a:stretch>
            <a:fillRect/>
          </a:stretch>
        </p:blipFill>
        <p:spPr bwMode="auto">
          <a:xfrm>
            <a:off x="6713520" y="802603"/>
            <a:ext cx="1962936" cy="255438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1" name="Прямоугольник 10"/>
          <p:cNvSpPr/>
          <p:nvPr/>
        </p:nvSpPr>
        <p:spPr>
          <a:xfrm>
            <a:off x="179512" y="980728"/>
            <a:ext cx="4248472" cy="1815882"/>
          </a:xfrm>
          <a:prstGeom prst="rect">
            <a:avLst/>
          </a:prstGeom>
        </p:spPr>
        <p:txBody>
          <a:bodyPr wrap="square">
            <a:spAutoFit/>
          </a:bodyPr>
          <a:lstStyle/>
          <a:p>
            <a:pPr algn="just"/>
            <a:r>
              <a:rPr lang="ru-RU" sz="1600" b="1" dirty="0" smtClean="0">
                <a:latin typeface="Times New Roman" pitchFamily="18" charset="0"/>
                <a:cs typeface="Times New Roman" pitchFamily="18" charset="0"/>
              </a:rPr>
              <a:t>Мой прадед участник войны, родился в 1920 году. Красноармеец, </a:t>
            </a:r>
            <a:r>
              <a:rPr lang="ru-RU" sz="1600" b="1" dirty="0" err="1" smtClean="0">
                <a:latin typeface="Times New Roman" pitchFamily="18" charset="0"/>
                <a:cs typeface="Times New Roman" pitchFamily="18" charset="0"/>
              </a:rPr>
              <a:t>огнемётчик</a:t>
            </a:r>
            <a:r>
              <a:rPr lang="ru-RU" sz="1600" b="1" dirty="0" smtClean="0">
                <a:latin typeface="Times New Roman" pitchFamily="18" charset="0"/>
                <a:cs typeface="Times New Roman" pitchFamily="18" charset="0"/>
              </a:rPr>
              <a:t> 207 огнеметной роты, в рядах Красной Армии с 1940 года. Место призыва: </a:t>
            </a:r>
            <a:r>
              <a:rPr lang="ru-RU" sz="1600" b="1" dirty="0" err="1" smtClean="0">
                <a:latin typeface="Times New Roman" pitchFamily="18" charset="0"/>
                <a:cs typeface="Times New Roman" pitchFamily="18" charset="0"/>
              </a:rPr>
              <a:t>Турочакский</a:t>
            </a:r>
            <a:r>
              <a:rPr lang="ru-RU" sz="1600" b="1" dirty="0" smtClean="0">
                <a:latin typeface="Times New Roman" pitchFamily="18" charset="0"/>
                <a:cs typeface="Times New Roman" pitchFamily="18" charset="0"/>
              </a:rPr>
              <a:t> РВК, Ойротская </a:t>
            </a:r>
            <a:r>
              <a:rPr lang="ru-RU" sz="1600" b="1" dirty="0" err="1" smtClean="0">
                <a:latin typeface="Times New Roman" pitchFamily="18" charset="0"/>
                <a:cs typeface="Times New Roman" pitchFamily="18" charset="0"/>
              </a:rPr>
              <a:t>АО,Турочакский</a:t>
            </a:r>
            <a:r>
              <a:rPr lang="ru-RU" sz="1600" b="1" dirty="0" smtClean="0">
                <a:latin typeface="Times New Roman" pitchFamily="18" charset="0"/>
                <a:cs typeface="Times New Roman" pitchFamily="18" charset="0"/>
              </a:rPr>
              <a:t> р-н.</a:t>
            </a:r>
          </a:p>
          <a:p>
            <a:pPr algn="just"/>
            <a:r>
              <a:rPr lang="ru-RU" sz="1600" b="1" dirty="0" smtClean="0">
                <a:latin typeface="Times New Roman" pitchFamily="18" charset="0"/>
                <a:cs typeface="Times New Roman" pitchFamily="18" charset="0"/>
              </a:rPr>
              <a:t>Место службы: 207 </a:t>
            </a:r>
            <a:r>
              <a:rPr lang="ru-RU" sz="1600" b="1" dirty="0" err="1" smtClean="0">
                <a:latin typeface="Times New Roman" pitchFamily="18" charset="0"/>
                <a:cs typeface="Times New Roman" pitchFamily="18" charset="0"/>
              </a:rPr>
              <a:t>орро</a:t>
            </a:r>
            <a:r>
              <a:rPr lang="ru-RU" sz="1600" b="1" dirty="0" smtClean="0">
                <a:latin typeface="Times New Roman" pitchFamily="18" charset="0"/>
                <a:cs typeface="Times New Roman" pitchFamily="18" charset="0"/>
              </a:rPr>
              <a:t> 1 Белорусский фронт.</a:t>
            </a:r>
            <a:endParaRPr lang="ru-RU" sz="1600" dirty="0">
              <a:latin typeface="Times New Roman" pitchFamily="18" charset="0"/>
              <a:cs typeface="Times New Roman" pitchFamily="18" charset="0"/>
            </a:endParaRPr>
          </a:p>
        </p:txBody>
      </p:sp>
      <p:pic>
        <p:nvPicPr>
          <p:cNvPr id="5122"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r="2376"/>
          <a:stretch/>
        </p:blipFill>
        <p:spPr bwMode="auto">
          <a:xfrm>
            <a:off x="4283968" y="5704360"/>
            <a:ext cx="1368152" cy="8209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55576" y="70644"/>
            <a:ext cx="7632848" cy="6220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a:extLst>
              <a:ext uri="{FF2B5EF4-FFF2-40B4-BE49-F238E27FC236}">
                <a16:creationId xmlns="" xmlns:a16="http://schemas.microsoft.com/office/drawing/2014/main" id="{9B6DF3BE-35AA-4ABA-AA5B-CDE08FC3DB79}"/>
              </a:ext>
            </a:extLst>
          </p:cNvPr>
          <p:cNvSpPr>
            <a:spLocks noGrp="1"/>
          </p:cNvSpPr>
          <p:nvPr>
            <p:ph type="title"/>
          </p:nvPr>
        </p:nvSpPr>
        <p:spPr>
          <a:xfrm>
            <a:off x="899591" y="1"/>
            <a:ext cx="7272809" cy="692696"/>
          </a:xfrm>
        </p:spPr>
        <p:txBody>
          <a:bodyPr>
            <a:noAutofit/>
          </a:bodyPr>
          <a:lstStyle/>
          <a:p>
            <a:r>
              <a:rPr lang="ru-RU" sz="3200" b="1" dirty="0" smtClean="0">
                <a:solidFill>
                  <a:srgbClr val="C00000"/>
                </a:solidFill>
                <a:latin typeface="Times New Roman" panose="02020603050405020304" pitchFamily="18" charset="0"/>
                <a:cs typeface="Times New Roman" panose="02020603050405020304" pitchFamily="18" charset="0"/>
              </a:rPr>
              <a:t>НЕВЗОРОВ АНТОН СТЕПАНОВИЧ</a:t>
            </a:r>
            <a:endParaRPr lang="ru-RU" sz="3200" dirty="0">
              <a:ln>
                <a:solidFill>
                  <a:schemeClr val="tx1">
                    <a:lumMod val="75000"/>
                    <a:lumOff val="25000"/>
                  </a:schemeClr>
                </a:solidFill>
              </a:ln>
              <a:solidFill>
                <a:srgbClr val="C0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endParaRPr>
          </a:p>
        </p:txBody>
      </p:sp>
      <p:sp>
        <p:nvSpPr>
          <p:cNvPr id="17" name="TextBox 16"/>
          <p:cNvSpPr txBox="1"/>
          <p:nvPr/>
        </p:nvSpPr>
        <p:spPr>
          <a:xfrm>
            <a:off x="4211960" y="5733256"/>
            <a:ext cx="1559274" cy="738664"/>
          </a:xfrm>
          <a:prstGeom prst="rect">
            <a:avLst/>
          </a:prstGeom>
          <a:noFill/>
        </p:spPr>
        <p:txBody>
          <a:bodyPr wrap="square" rtlCol="0">
            <a:spAutoFit/>
          </a:bodyPr>
          <a:lstStyle/>
          <a:p>
            <a:pPr algn="ctr"/>
            <a:r>
              <a:rPr lang="ru-RU" sz="1400" b="1" dirty="0" smtClean="0">
                <a:solidFill>
                  <a:schemeClr val="accent2">
                    <a:lumMod val="75000"/>
                  </a:schemeClr>
                </a:solidFill>
                <a:latin typeface="Times New Roman" pitchFamily="18" charset="0"/>
                <a:cs typeface="Times New Roman" pitchFamily="18" charset="0"/>
              </a:rPr>
              <a:t>Огурцова</a:t>
            </a:r>
          </a:p>
          <a:p>
            <a:pPr algn="ctr"/>
            <a:r>
              <a:rPr lang="ru-RU" sz="1400" b="1" dirty="0" smtClean="0">
                <a:solidFill>
                  <a:schemeClr val="accent2">
                    <a:lumMod val="75000"/>
                  </a:schemeClr>
                </a:solidFill>
                <a:latin typeface="Times New Roman" pitchFamily="18" charset="0"/>
                <a:cs typeface="Times New Roman" pitchFamily="18" charset="0"/>
              </a:rPr>
              <a:t>Арина</a:t>
            </a:r>
          </a:p>
          <a:p>
            <a:pPr algn="ctr"/>
            <a:r>
              <a:rPr lang="ru-RU" sz="1400" b="1" dirty="0" smtClean="0">
                <a:solidFill>
                  <a:schemeClr val="accent2">
                    <a:lumMod val="75000"/>
                  </a:schemeClr>
                </a:solidFill>
                <a:latin typeface="Times New Roman" pitchFamily="18" charset="0"/>
                <a:cs typeface="Times New Roman" pitchFamily="18" charset="0"/>
              </a:rPr>
              <a:t>5А класс</a:t>
            </a:r>
            <a:endParaRPr lang="ru-RU" sz="1400" b="1" dirty="0">
              <a:solidFill>
                <a:schemeClr val="accent2">
                  <a:lumMod val="75000"/>
                </a:schemeClr>
              </a:solidFill>
              <a:latin typeface="Times New Roman" pitchFamily="18" charset="0"/>
              <a:cs typeface="Times New Roman" pitchFamily="18" charset="0"/>
            </a:endParaRPr>
          </a:p>
        </p:txBody>
      </p:sp>
      <p:pic>
        <p:nvPicPr>
          <p:cNvPr id="5124" name="Picture 4"/>
          <p:cNvPicPr>
            <a:picLocks noChangeAspect="1" noChangeArrowheads="1"/>
          </p:cNvPicPr>
          <p:nvPr/>
        </p:nvPicPr>
        <p:blipFill rotWithShape="1">
          <a:blip r:embed="rId7" cstate="print">
            <a:extLst>
              <a:ext uri="{BEBA8EAE-BF5A-486C-A8C5-ECC9F3942E4B}">
                <a14:imgProps xmlns:a14="http://schemas.microsoft.com/office/drawing/2010/main" xmlns="">
                  <a14:imgLayer r:embed="rId8">
                    <a14:imgEffect>
                      <a14:brightnessContrast bright="20000" contrast="-40000"/>
                    </a14:imgEffect>
                  </a14:imgLayer>
                </a14:imgProps>
              </a:ext>
              <a:ext uri="{28A0092B-C50C-407E-A947-70E740481C1C}">
                <a14:useLocalDpi xmlns:a14="http://schemas.microsoft.com/office/drawing/2010/main" xmlns="" val="0"/>
              </a:ext>
            </a:extLst>
          </a:blip>
          <a:srcRect l="22675" t="23455" r="5388" b="18121"/>
          <a:stretch/>
        </p:blipFill>
        <p:spPr bwMode="auto">
          <a:xfrm>
            <a:off x="6007202" y="4997429"/>
            <a:ext cx="3029294" cy="13838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5" name="Picture 5"/>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l="77955" t="31940" r="6058" b="18848"/>
          <a:stretch/>
        </p:blipFill>
        <p:spPr bwMode="auto">
          <a:xfrm>
            <a:off x="5275655" y="1011254"/>
            <a:ext cx="991157" cy="17161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6" name="Picture 6"/>
          <p:cNvPicPr>
            <a:picLocks noChangeAspect="1" noChangeArrowheads="1"/>
          </p:cNvPicPr>
          <p:nvPr/>
        </p:nvPicPr>
        <p:blipFill rotWithShape="1">
          <a:blip r:embed="rId10" cstate="print">
            <a:extLst>
              <a:ext uri="{BEBA8EAE-BF5A-486C-A8C5-ECC9F3942E4B}">
                <a14:imgProps xmlns:a14="http://schemas.microsoft.com/office/drawing/2010/main" xmlns="">
                  <a14:imgLayer r:embed="rId11">
                    <a14:imgEffect>
                      <a14:brightnessContrast bright="20000" contrast="20000"/>
                    </a14:imgEffect>
                  </a14:imgLayer>
                </a14:imgProps>
              </a:ext>
              <a:ext uri="{28A0092B-C50C-407E-A947-70E740481C1C}">
                <a14:useLocalDpi xmlns:a14="http://schemas.microsoft.com/office/drawing/2010/main" xmlns="" val="0"/>
              </a:ext>
            </a:extLst>
          </a:blip>
          <a:srcRect l="18228" t="14485" r="9590" b="18849"/>
          <a:stretch/>
        </p:blipFill>
        <p:spPr bwMode="auto">
          <a:xfrm>
            <a:off x="6007202" y="3417852"/>
            <a:ext cx="3029294" cy="15953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8" name="Picture 8"/>
          <p:cNvPicPr>
            <a:picLocks noChangeAspect="1" noChangeArrowheads="1"/>
          </p:cNvPicPr>
          <p:nvPr/>
        </p:nvPicPr>
        <p:blipFill rotWithShape="1">
          <a:blip r:embed="rId12" cstate="print">
            <a:extLst>
              <a:ext uri="{28A0092B-C50C-407E-A947-70E740481C1C}">
                <a14:useLocalDpi xmlns:a14="http://schemas.microsoft.com/office/drawing/2010/main" xmlns="" val="0"/>
              </a:ext>
            </a:extLst>
          </a:blip>
          <a:srcRect l="5464" t="6065" r="2926" b="7484"/>
          <a:stretch/>
        </p:blipFill>
        <p:spPr bwMode="auto">
          <a:xfrm>
            <a:off x="323528" y="4707601"/>
            <a:ext cx="3763144" cy="19975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9" name="Picture 9"/>
          <p:cNvPicPr>
            <a:picLocks noChangeAspect="1" noChangeArrowheads="1"/>
          </p:cNvPicPr>
          <p:nvPr/>
        </p:nvPicPr>
        <p:blipFill rotWithShape="1">
          <a:blip r:embed="rId13" cstate="print">
            <a:extLst>
              <a:ext uri="{28A0092B-C50C-407E-A947-70E740481C1C}">
                <a14:useLocalDpi xmlns:a14="http://schemas.microsoft.com/office/drawing/2010/main" xmlns="" val="0"/>
              </a:ext>
            </a:extLst>
          </a:blip>
          <a:srcRect l="8682" t="47789" r="11272" b="42121"/>
          <a:stretch/>
        </p:blipFill>
        <p:spPr bwMode="auto">
          <a:xfrm>
            <a:off x="328196" y="4492289"/>
            <a:ext cx="3962400" cy="2809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30" name="Picture 10"/>
          <p:cNvPicPr>
            <a:picLocks noChangeAspect="1" noChangeArrowheads="1"/>
          </p:cNvPicPr>
          <p:nvPr/>
        </p:nvPicPr>
        <p:blipFill rotWithShape="1">
          <a:blip r:embed="rId14" cstate="print">
            <a:extLst>
              <a:ext uri="{28A0092B-C50C-407E-A947-70E740481C1C}">
                <a14:useLocalDpi xmlns:a14="http://schemas.microsoft.com/office/drawing/2010/main" xmlns="" val="0"/>
              </a:ext>
            </a:extLst>
          </a:blip>
          <a:srcRect l="14410" t="26553" r="7591" b="18725"/>
          <a:stretch/>
        </p:blipFill>
        <p:spPr bwMode="auto">
          <a:xfrm>
            <a:off x="328196" y="2901971"/>
            <a:ext cx="3962400" cy="15636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31" name="Picture 11" descr="C:\Users\Виктория\Desktop\++.jpg"/>
          <p:cNvPicPr>
            <a:picLocks noChangeAspect="1" noChangeArrowheads="1"/>
          </p:cNvPicPr>
          <p:nvPr/>
        </p:nvPicPr>
        <p:blipFill rotWithShape="1">
          <a:blip r:embed="rId15" cstate="print">
            <a:extLst>
              <a:ext uri="{28A0092B-C50C-407E-A947-70E740481C1C}">
                <a14:useLocalDpi xmlns:a14="http://schemas.microsoft.com/office/drawing/2010/main" xmlns="" val="0"/>
              </a:ext>
            </a:extLst>
          </a:blip>
          <a:srcRect l="31844" t="1154" r="27514" b="-1154"/>
          <a:stretch/>
        </p:blipFill>
        <p:spPr bwMode="auto">
          <a:xfrm>
            <a:off x="4497220" y="3584028"/>
            <a:ext cx="1274013" cy="176325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63562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6124575"/>
            <a:ext cx="9144000" cy="733425"/>
          </a:xfrm>
          <a:prstGeom prst="rect">
            <a:avLst/>
          </a:prstGeom>
          <a:noFill/>
          <a:ln w="9525">
            <a:noFill/>
            <a:miter lim="800000"/>
            <a:headEnd/>
            <a:tailEnd/>
          </a:ln>
          <a:effectLst/>
        </p:spPr>
      </p:pic>
      <p:pic>
        <p:nvPicPr>
          <p:cNvPr id="4" name="Picture 2" descr="C:\Users\S2_14\Desktop\3 кар.jpg"/>
          <p:cNvPicPr>
            <a:picLocks noChangeAspect="1" noChangeArrowheads="1"/>
          </p:cNvPicPr>
          <p:nvPr/>
        </p:nvPicPr>
        <p:blipFill>
          <a:blip r:embed="rId3" cstate="print"/>
          <a:srcRect l="14399" r="4007"/>
          <a:stretch>
            <a:fillRect/>
          </a:stretch>
        </p:blipFill>
        <p:spPr bwMode="auto">
          <a:xfrm>
            <a:off x="0" y="0"/>
            <a:ext cx="9151988" cy="6309320"/>
          </a:xfrm>
          <a:prstGeom prst="rect">
            <a:avLst/>
          </a:prstGeom>
          <a:noFill/>
        </p:spPr>
      </p:pic>
      <p:sp>
        <p:nvSpPr>
          <p:cNvPr id="2" name="TextBox 1"/>
          <p:cNvSpPr txBox="1"/>
          <p:nvPr/>
        </p:nvSpPr>
        <p:spPr>
          <a:xfrm>
            <a:off x="1118760" y="116632"/>
            <a:ext cx="6911379" cy="646331"/>
          </a:xfrm>
          <a:prstGeom prst="rect">
            <a:avLst/>
          </a:prstGeom>
          <a:noFill/>
        </p:spPr>
        <p:txBody>
          <a:bodyPr wrap="none" rtlCol="0">
            <a:spAutoFit/>
          </a:bodyPr>
          <a:lstStyle/>
          <a:p>
            <a:pPr algn="ctr"/>
            <a:r>
              <a:rPr lang="ru-RU" sz="3600" b="1" dirty="0" smtClean="0">
                <a:solidFill>
                  <a:srgbClr val="FF0000"/>
                </a:solidFill>
                <a:latin typeface="Times New Roman" panose="02020603050405020304" pitchFamily="18" charset="0"/>
                <a:cs typeface="Times New Roman" panose="02020603050405020304" pitchFamily="18" charset="0"/>
              </a:rPr>
              <a:t>МОУ «СОШ №2 </a:t>
            </a:r>
            <a:r>
              <a:rPr lang="ru-RU" sz="3600" b="1" dirty="0" err="1" smtClean="0">
                <a:solidFill>
                  <a:srgbClr val="FF0000"/>
                </a:solidFill>
                <a:latin typeface="Times New Roman" panose="02020603050405020304" pitchFamily="18" charset="0"/>
                <a:cs typeface="Times New Roman" panose="02020603050405020304" pitchFamily="18" charset="0"/>
              </a:rPr>
              <a:t>г.о.Стрежевой</a:t>
            </a:r>
            <a:r>
              <a:rPr lang="ru-RU" sz="3600" b="1" dirty="0" smtClean="0">
                <a:solidFill>
                  <a:srgbClr val="FF0000"/>
                </a:solidFill>
                <a:latin typeface="Times New Roman" panose="02020603050405020304" pitchFamily="18" charset="0"/>
                <a:cs typeface="Times New Roman" panose="02020603050405020304" pitchFamily="18" charset="0"/>
              </a:rPr>
              <a:t>»</a:t>
            </a:r>
            <a:endParaRPr lang="ru-RU" sz="36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0" y="4437112"/>
            <a:ext cx="6120680" cy="646331"/>
          </a:xfrm>
          <a:prstGeom prst="rect">
            <a:avLst/>
          </a:prstGeom>
          <a:noFill/>
        </p:spPr>
        <p:txBody>
          <a:bodyPr wrap="square" rtlCol="0">
            <a:spAutoFit/>
          </a:bodyPr>
          <a:lstStyle/>
          <a:p>
            <a:r>
              <a:rPr lang="ru-RU" sz="3600" b="1" dirty="0" smtClean="0">
                <a:solidFill>
                  <a:srgbClr val="FF0000"/>
                </a:solidFill>
                <a:latin typeface="Times New Roman" pitchFamily="18" charset="0"/>
                <a:cs typeface="Times New Roman" pitchFamily="18" charset="0"/>
              </a:rPr>
              <a:t>СОЦИАЛЬНЫЙ ПРОЕКТ</a:t>
            </a:r>
            <a:endParaRPr lang="ru-RU"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2569648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 xmlns:a16="http://schemas.microsoft.com/office/drawing/2014/main" id="{09F5A096-AD33-4AE9-9911-6E4F2A9CCD83}"/>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580" y="0"/>
            <a:ext cx="9163890" cy="6858000"/>
          </a:xfrm>
        </p:spPr>
      </p:pic>
      <p:sp>
        <p:nvSpPr>
          <p:cNvPr id="10" name="TextBox 9"/>
          <p:cNvSpPr txBox="1"/>
          <p:nvPr/>
        </p:nvSpPr>
        <p:spPr>
          <a:xfrm>
            <a:off x="9900592" y="2915638"/>
            <a:ext cx="1440160" cy="369332"/>
          </a:xfrm>
          <a:prstGeom prst="rect">
            <a:avLst/>
          </a:prstGeom>
          <a:noFill/>
        </p:spPr>
        <p:txBody>
          <a:bodyPr wrap="square" rtlCol="0">
            <a:spAutoFit/>
          </a:bodyPr>
          <a:lstStyle/>
          <a:p>
            <a:endParaRPr lang="ru-RU" dirty="0"/>
          </a:p>
        </p:txBody>
      </p:sp>
      <p:sp>
        <p:nvSpPr>
          <p:cNvPr id="13" name="TextBox 12"/>
          <p:cNvSpPr txBox="1"/>
          <p:nvPr/>
        </p:nvSpPr>
        <p:spPr>
          <a:xfrm>
            <a:off x="9764960" y="2933328"/>
            <a:ext cx="1440160" cy="369332"/>
          </a:xfrm>
          <a:prstGeom prst="rect">
            <a:avLst/>
          </a:prstGeom>
          <a:noFill/>
        </p:spPr>
        <p:txBody>
          <a:bodyPr wrap="square" rtlCol="0">
            <a:spAutoFit/>
          </a:bodyPr>
          <a:lstStyle/>
          <a:p>
            <a:endParaRPr lang="ru-RU" dirty="0"/>
          </a:p>
        </p:txBody>
      </p:sp>
      <p:pic>
        <p:nvPicPr>
          <p:cNvPr id="1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6200000">
            <a:off x="6264188" y="296652"/>
            <a:ext cx="1872208" cy="3528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Прямоугольник 15"/>
          <p:cNvSpPr/>
          <p:nvPr/>
        </p:nvSpPr>
        <p:spPr>
          <a:xfrm>
            <a:off x="5508104" y="1211268"/>
            <a:ext cx="3312368" cy="1569660"/>
          </a:xfrm>
          <a:prstGeom prst="rect">
            <a:avLst/>
          </a:prstGeom>
        </p:spPr>
        <p:txBody>
          <a:bodyPr wrap="square">
            <a:spAutoFit/>
          </a:bodyPr>
          <a:lstStyle/>
          <a:p>
            <a:pPr algn="just"/>
            <a:r>
              <a:rPr lang="ru-RU" sz="1600" b="1" dirty="0" smtClean="0">
                <a:latin typeface="Times New Roman" pitchFamily="18" charset="0"/>
                <a:cs typeface="Times New Roman" pitchFamily="18" charset="0"/>
              </a:rPr>
              <a:t>            1914 - 08.1943  г. р. </a:t>
            </a:r>
          </a:p>
          <a:p>
            <a:pPr algn="ctr"/>
            <a:r>
              <a:rPr lang="ru-RU" sz="1600" b="1" dirty="0" smtClean="0">
                <a:latin typeface="Times New Roman" pitchFamily="18" charset="0"/>
                <a:cs typeface="Times New Roman" pitchFamily="18" charset="0"/>
              </a:rPr>
              <a:t>Пропал без вести. Родился в Алтайском крае, Ойротская АО, </a:t>
            </a:r>
            <a:r>
              <a:rPr lang="ru-RU" sz="1600" b="1" dirty="0" err="1" smtClean="0">
                <a:latin typeface="Times New Roman" pitchFamily="18" charset="0"/>
                <a:cs typeface="Times New Roman" pitchFamily="18" charset="0"/>
              </a:rPr>
              <a:t>Турочакский</a:t>
            </a:r>
            <a:r>
              <a:rPr lang="ru-RU" sz="1600" b="1" dirty="0" smtClean="0">
                <a:latin typeface="Times New Roman" pitchFamily="18" charset="0"/>
                <a:cs typeface="Times New Roman" pitchFamily="18" charset="0"/>
              </a:rPr>
              <a:t> Аймак, </a:t>
            </a:r>
            <a:r>
              <a:rPr lang="ru-RU" sz="1600" b="1" dirty="0" err="1" smtClean="0">
                <a:latin typeface="Times New Roman" pitchFamily="18" charset="0"/>
                <a:cs typeface="Times New Roman" pitchFamily="18" charset="0"/>
              </a:rPr>
              <a:t>Кабезенский</a:t>
            </a:r>
            <a:r>
              <a:rPr lang="ru-RU" sz="1600" b="1" dirty="0" smtClean="0">
                <a:latin typeface="Times New Roman" pitchFamily="18" charset="0"/>
                <a:cs typeface="Times New Roman" pitchFamily="18" charset="0"/>
              </a:rPr>
              <a:t> с/</a:t>
            </a:r>
            <a:r>
              <a:rPr lang="ru-RU" sz="1600" b="1" dirty="0" err="1" smtClean="0">
                <a:latin typeface="Times New Roman" pitchFamily="18" charset="0"/>
                <a:cs typeface="Times New Roman" pitchFamily="18" charset="0"/>
              </a:rPr>
              <a:t>с</a:t>
            </a:r>
            <a:r>
              <a:rPr lang="ru-RU" sz="1600" b="1" dirty="0" smtClean="0">
                <a:latin typeface="Times New Roman" pitchFamily="18" charset="0"/>
                <a:cs typeface="Times New Roman" pitchFamily="18" charset="0"/>
              </a:rPr>
              <a:t>, п. </a:t>
            </a:r>
            <a:r>
              <a:rPr lang="ru-RU" sz="1600" b="1" dirty="0" err="1" smtClean="0">
                <a:latin typeface="Times New Roman" pitchFamily="18" charset="0"/>
                <a:cs typeface="Times New Roman" pitchFamily="18" charset="0"/>
              </a:rPr>
              <a:t>Болотово</a:t>
            </a:r>
            <a:endParaRPr lang="ru-RU" sz="1600" b="1" dirty="0" smtClean="0">
              <a:latin typeface="Times New Roman" pitchFamily="18" charset="0"/>
              <a:cs typeface="Times New Roman" pitchFamily="18" charset="0"/>
            </a:endParaRPr>
          </a:p>
          <a:p>
            <a:pPr algn="ctr"/>
            <a:r>
              <a:rPr lang="ru-RU" sz="1600" b="1" dirty="0" smtClean="0">
                <a:latin typeface="Times New Roman" pitchFamily="18" charset="0"/>
                <a:cs typeface="Times New Roman" pitchFamily="18" charset="0"/>
              </a:rPr>
              <a:t>красноармеец – </a:t>
            </a:r>
            <a:r>
              <a:rPr lang="ru-RU" sz="1600" b="1" dirty="0" err="1" smtClean="0">
                <a:latin typeface="Times New Roman" pitchFamily="18" charset="0"/>
                <a:cs typeface="Times New Roman" pitchFamily="18" charset="0"/>
              </a:rPr>
              <a:t>кавалеритс</a:t>
            </a:r>
            <a:r>
              <a:rPr lang="ru-RU" sz="1600" b="1" dirty="0" smtClean="0">
                <a:latin typeface="Times New Roman" pitchFamily="18" charset="0"/>
                <a:cs typeface="Times New Roman" pitchFamily="18" charset="0"/>
              </a:rPr>
              <a:t>.  </a:t>
            </a:r>
          </a:p>
        </p:txBody>
      </p:sp>
      <p:pic>
        <p:nvPicPr>
          <p:cNvPr id="5122"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2376"/>
          <a:stretch/>
        </p:blipFill>
        <p:spPr bwMode="auto">
          <a:xfrm>
            <a:off x="2087215" y="70643"/>
            <a:ext cx="7056785" cy="1054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Заголовок 1">
            <a:extLst>
              <a:ext uri="{FF2B5EF4-FFF2-40B4-BE49-F238E27FC236}">
                <a16:creationId xmlns="" xmlns:a16="http://schemas.microsoft.com/office/drawing/2014/main" id="{9B6DF3BE-35AA-4ABA-AA5B-CDE08FC3DB79}"/>
              </a:ext>
            </a:extLst>
          </p:cNvPr>
          <p:cNvSpPr txBox="1">
            <a:spLocks/>
          </p:cNvSpPr>
          <p:nvPr/>
        </p:nvSpPr>
        <p:spPr>
          <a:xfrm>
            <a:off x="2483768" y="102490"/>
            <a:ext cx="6444208" cy="87823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3200" b="1" dirty="0" err="1" smtClean="0">
                <a:solidFill>
                  <a:srgbClr val="C00000"/>
                </a:solidFill>
                <a:latin typeface="Times New Roman" panose="02020603050405020304" pitchFamily="18" charset="0"/>
                <a:ea typeface="+mj-ea"/>
                <a:cs typeface="Times New Roman" panose="02020603050405020304" pitchFamily="18" charset="0"/>
              </a:rPr>
              <a:t>Хлуновский</a:t>
            </a:r>
            <a:r>
              <a:rPr lang="ru-RU" sz="3200" b="1" dirty="0" smtClean="0">
                <a:solidFill>
                  <a:srgbClr val="C00000"/>
                </a:solidFill>
                <a:latin typeface="Times New Roman" panose="02020603050405020304" pitchFamily="18" charset="0"/>
                <a:ea typeface="+mj-ea"/>
                <a:cs typeface="Times New Roman" panose="02020603050405020304" pitchFamily="18" charset="0"/>
              </a:rPr>
              <a:t> Василий Ионович</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solidFill>
                    <a:schemeClr val="tx1">
                      <a:lumMod val="75000"/>
                      <a:lumOff val="25000"/>
                    </a:schemeClr>
                  </a:solidFill>
                </a:ln>
                <a:solidFill>
                  <a:srgbClr val="C00000"/>
                </a:solidFill>
                <a:effectLst>
                  <a:glow rad="228600">
                    <a:schemeClr val="accent3">
                      <a:satMod val="175000"/>
                      <a:alpha val="40000"/>
                    </a:schemeClr>
                  </a:glow>
                </a:effectLst>
                <a:uLnTx/>
                <a:uFillTx/>
                <a:latin typeface="Times New Roman" panose="02020603050405020304" pitchFamily="18" charset="0"/>
                <a:ea typeface="+mj-ea"/>
                <a:cs typeface="Times New Roman" panose="02020603050405020304" pitchFamily="18" charset="0"/>
              </a:rPr>
              <a:t>(1914-1943)</a:t>
            </a:r>
            <a:endParaRPr kumimoji="0" lang="ru-RU" sz="2800" b="0" i="0" u="none" strike="noStrike" kern="1200" cap="none" spc="0" normalizeH="0" baseline="0" noProof="0" dirty="0">
              <a:ln>
                <a:solidFill>
                  <a:schemeClr val="tx1">
                    <a:lumMod val="75000"/>
                    <a:lumOff val="25000"/>
                  </a:schemeClr>
                </a:solidFill>
              </a:ln>
              <a:solidFill>
                <a:srgbClr val="C00000"/>
              </a:solidFill>
              <a:effectLst>
                <a:glow rad="228600">
                  <a:schemeClr val="accent3">
                    <a:satMod val="175000"/>
                    <a:alpha val="40000"/>
                  </a:schemeClr>
                </a:glow>
              </a:effectLst>
              <a:uLnTx/>
              <a:uFillTx/>
              <a:latin typeface="Times New Roman" panose="02020603050405020304" pitchFamily="18" charset="0"/>
              <a:ea typeface="+mj-ea"/>
              <a:cs typeface="Times New Roman" panose="02020603050405020304" pitchFamily="18" charset="0"/>
            </a:endParaRPr>
          </a:p>
        </p:txBody>
      </p:sp>
      <p:pic>
        <p:nvPicPr>
          <p:cNvPr id="5123"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144733" y="5807769"/>
            <a:ext cx="1507535" cy="7533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30545" t="13030" r="24591" b="6969"/>
          <a:stretch/>
        </p:blipFill>
        <p:spPr bwMode="auto">
          <a:xfrm>
            <a:off x="251520" y="2935558"/>
            <a:ext cx="2595310" cy="26031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Picture 2"/>
          <p:cNvPicPr>
            <a:picLocks noChangeAspect="1" noChangeArrowheads="1"/>
          </p:cNvPicPr>
          <p:nvPr/>
        </p:nvPicPr>
        <p:blipFill>
          <a:blip r:embed="rId7" cstate="print"/>
          <a:srcRect/>
          <a:stretch>
            <a:fillRect/>
          </a:stretch>
        </p:blipFill>
        <p:spPr bwMode="auto">
          <a:xfrm>
            <a:off x="420982" y="149467"/>
            <a:ext cx="1907703" cy="248903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7" name="TextBox 16"/>
          <p:cNvSpPr txBox="1"/>
          <p:nvPr/>
        </p:nvSpPr>
        <p:spPr>
          <a:xfrm>
            <a:off x="7092280" y="5930116"/>
            <a:ext cx="1584176" cy="523220"/>
          </a:xfrm>
          <a:prstGeom prst="rect">
            <a:avLst/>
          </a:prstGeom>
          <a:noFill/>
        </p:spPr>
        <p:txBody>
          <a:bodyPr wrap="square" rtlCol="0">
            <a:spAutoFit/>
          </a:bodyPr>
          <a:lstStyle/>
          <a:p>
            <a:pPr algn="ctr"/>
            <a:r>
              <a:rPr lang="ru-RU" sz="1400" b="1" dirty="0" smtClean="0">
                <a:solidFill>
                  <a:schemeClr val="accent2">
                    <a:lumMod val="50000"/>
                  </a:schemeClr>
                </a:solidFill>
                <a:latin typeface="Times New Roman" pitchFamily="18" charset="0"/>
                <a:cs typeface="Times New Roman" pitchFamily="18" charset="0"/>
              </a:rPr>
              <a:t>Огурцова Арина </a:t>
            </a:r>
          </a:p>
          <a:p>
            <a:pPr algn="ctr"/>
            <a:r>
              <a:rPr lang="ru-RU" sz="1400" b="1" dirty="0" smtClean="0">
                <a:solidFill>
                  <a:schemeClr val="accent2">
                    <a:lumMod val="50000"/>
                  </a:schemeClr>
                </a:solidFill>
                <a:latin typeface="Times New Roman" pitchFamily="18" charset="0"/>
                <a:cs typeface="Times New Roman" pitchFamily="18" charset="0"/>
              </a:rPr>
              <a:t>5А класс</a:t>
            </a:r>
            <a:endParaRPr lang="ru-RU" sz="1400" b="1" dirty="0">
              <a:solidFill>
                <a:schemeClr val="accent2">
                  <a:lumMod val="50000"/>
                </a:schemeClr>
              </a:solidFill>
              <a:latin typeface="Times New Roman" pitchFamily="18" charset="0"/>
              <a:cs typeface="Times New Roman" pitchFamily="18" charset="0"/>
            </a:endParaRPr>
          </a:p>
        </p:txBody>
      </p:sp>
      <p:pic>
        <p:nvPicPr>
          <p:cNvPr id="6147" name="Picture 3"/>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l="32099" t="40938" r="25273" b="32086"/>
          <a:stretch/>
        </p:blipFill>
        <p:spPr bwMode="auto">
          <a:xfrm>
            <a:off x="251520" y="5510845"/>
            <a:ext cx="2580565" cy="9045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l="29446" t="18848" r="23409" b="7788"/>
          <a:stretch/>
        </p:blipFill>
        <p:spPr bwMode="auto">
          <a:xfrm>
            <a:off x="3043557" y="2996952"/>
            <a:ext cx="2766070" cy="24212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9" name="Picture 5"/>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l="28594" t="42833" r="24496" b="28584"/>
          <a:stretch/>
        </p:blipFill>
        <p:spPr bwMode="auto">
          <a:xfrm>
            <a:off x="3043557" y="5424631"/>
            <a:ext cx="2791222" cy="9566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51" name="Picture 7"/>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6732240" y="3150260"/>
            <a:ext cx="1342138" cy="18552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12" cstate="print">
            <a:extLst>
              <a:ext uri="{28A0092B-C50C-407E-A947-70E740481C1C}">
                <a14:useLocalDpi xmlns:a14="http://schemas.microsoft.com/office/drawing/2010/main" xmlns="" val="0"/>
              </a:ext>
            </a:extLst>
          </a:blip>
          <a:srcRect l="17273" t="30727" r="17136" b="10941"/>
          <a:stretch/>
        </p:blipFill>
        <p:spPr bwMode="auto">
          <a:xfrm>
            <a:off x="2503379" y="1211267"/>
            <a:ext cx="2853047" cy="14272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3861170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 xmlns:a16="http://schemas.microsoft.com/office/drawing/2014/main" id="{09F5A096-AD33-4AE9-9911-6E4F2A9CCD83}"/>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9163890" cy="6858000"/>
          </a:xfrm>
        </p:spPr>
      </p:pic>
      <p:pic>
        <p:nvPicPr>
          <p:cNvPr id="9"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6200000">
            <a:off x="1565920" y="-657200"/>
            <a:ext cx="2664296" cy="5364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9612560" y="2780928"/>
            <a:ext cx="1440160" cy="369332"/>
          </a:xfrm>
          <a:prstGeom prst="rect">
            <a:avLst/>
          </a:prstGeom>
          <a:noFill/>
        </p:spPr>
        <p:txBody>
          <a:bodyPr wrap="square" rtlCol="0">
            <a:spAutoFit/>
          </a:bodyPr>
          <a:lstStyle/>
          <a:p>
            <a:endParaRPr lang="ru-RU" dirty="0"/>
          </a:p>
        </p:txBody>
      </p:sp>
      <p:sp>
        <p:nvSpPr>
          <p:cNvPr id="13" name="TextBox 12"/>
          <p:cNvSpPr txBox="1"/>
          <p:nvPr/>
        </p:nvSpPr>
        <p:spPr>
          <a:xfrm>
            <a:off x="9764960" y="2933328"/>
            <a:ext cx="1440160" cy="369332"/>
          </a:xfrm>
          <a:prstGeom prst="rect">
            <a:avLst/>
          </a:prstGeom>
          <a:noFill/>
        </p:spPr>
        <p:txBody>
          <a:bodyPr wrap="square" rtlCol="0">
            <a:spAutoFit/>
          </a:bodyPr>
          <a:lstStyle/>
          <a:p>
            <a:endParaRPr lang="ru-RU" dirty="0"/>
          </a:p>
        </p:txBody>
      </p:sp>
      <p:sp>
        <p:nvSpPr>
          <p:cNvPr id="11" name="Прямоугольник 10"/>
          <p:cNvSpPr/>
          <p:nvPr/>
        </p:nvSpPr>
        <p:spPr>
          <a:xfrm>
            <a:off x="323528" y="908720"/>
            <a:ext cx="5040560" cy="2554545"/>
          </a:xfrm>
          <a:prstGeom prst="rect">
            <a:avLst/>
          </a:prstGeom>
        </p:spPr>
        <p:txBody>
          <a:bodyPr wrap="square">
            <a:spAutoFit/>
          </a:bodyPr>
          <a:lstStyle/>
          <a:p>
            <a:pPr lvl="0" algn="ctr"/>
            <a:r>
              <a:rPr lang="ru-RU" sz="1600" b="1" dirty="0" smtClean="0">
                <a:solidFill>
                  <a:schemeClr val="accent2">
                    <a:lumMod val="75000"/>
                  </a:schemeClr>
                </a:solidFill>
                <a:latin typeface="Times New Roman" pitchFamily="18" charset="0"/>
                <a:cs typeface="Times New Roman" pitchFamily="18" charset="0"/>
              </a:rPr>
              <a:t>ПЕРЕЧЕНЬ НАГРАД</a:t>
            </a:r>
          </a:p>
          <a:p>
            <a:pPr lvl="0"/>
            <a:r>
              <a:rPr lang="ru-RU" sz="1600" b="1" dirty="0" smtClean="0">
                <a:solidFill>
                  <a:schemeClr val="accent2">
                    <a:lumMod val="75000"/>
                  </a:schemeClr>
                </a:solidFill>
                <a:latin typeface="Times New Roman" pitchFamily="18" charset="0"/>
                <a:cs typeface="Times New Roman" pitchFamily="18" charset="0"/>
              </a:rPr>
              <a:t>1. 105.07.1941 Орден Красного Знамени</a:t>
            </a:r>
          </a:p>
          <a:p>
            <a:pPr lvl="0"/>
            <a:r>
              <a:rPr lang="ru-RU" sz="1600" b="1" dirty="0" smtClean="0">
                <a:solidFill>
                  <a:schemeClr val="accent2">
                    <a:lumMod val="75000"/>
                  </a:schemeClr>
                </a:solidFill>
                <a:latin typeface="Times New Roman" pitchFamily="18" charset="0"/>
                <a:cs typeface="Times New Roman" pitchFamily="18" charset="0"/>
              </a:rPr>
              <a:t>2. 23.02.1942 Орден Ленина</a:t>
            </a:r>
          </a:p>
          <a:p>
            <a:pPr lvl="0"/>
            <a:r>
              <a:rPr lang="ru-RU" sz="1600" b="1" dirty="0" smtClean="0">
                <a:solidFill>
                  <a:schemeClr val="accent2">
                    <a:lumMod val="75000"/>
                  </a:schemeClr>
                </a:solidFill>
                <a:latin typeface="Times New Roman" pitchFamily="18" charset="0"/>
                <a:cs typeface="Times New Roman" pitchFamily="18" charset="0"/>
              </a:rPr>
              <a:t>3. 31.12.1942 Орден Отечественной войны I степени</a:t>
            </a:r>
          </a:p>
          <a:p>
            <a:pPr lvl="0"/>
            <a:r>
              <a:rPr lang="ru-RU" sz="1600" b="1" dirty="0" smtClean="0">
                <a:solidFill>
                  <a:schemeClr val="accent2">
                    <a:lumMod val="75000"/>
                  </a:schemeClr>
                </a:solidFill>
                <a:latin typeface="Times New Roman" pitchFamily="18" charset="0"/>
                <a:cs typeface="Times New Roman" pitchFamily="18" charset="0"/>
              </a:rPr>
              <a:t>4. 29.12.1943 Орден Александра Невского</a:t>
            </a:r>
          </a:p>
          <a:p>
            <a:pPr lvl="0"/>
            <a:r>
              <a:rPr lang="ru-RU" sz="1600" b="1" dirty="0" smtClean="0">
                <a:solidFill>
                  <a:schemeClr val="accent2">
                    <a:lumMod val="75000"/>
                  </a:schemeClr>
                </a:solidFill>
                <a:latin typeface="Times New Roman" pitchFamily="18" charset="0"/>
                <a:cs typeface="Times New Roman" pitchFamily="18" charset="0"/>
              </a:rPr>
              <a:t>5. 22.12.1942 Медаль «За оборону Ленинграда»</a:t>
            </a:r>
          </a:p>
          <a:p>
            <a:pPr lvl="0"/>
            <a:r>
              <a:rPr lang="ru-RU" sz="1600" b="1" dirty="0" smtClean="0">
                <a:solidFill>
                  <a:schemeClr val="accent2">
                    <a:lumMod val="75000"/>
                  </a:schemeClr>
                </a:solidFill>
                <a:latin typeface="Times New Roman" pitchFamily="18" charset="0"/>
                <a:cs typeface="Times New Roman" pitchFamily="18" charset="0"/>
              </a:rPr>
              <a:t>6. 22.12.1942 Медаль «За оборону Сталинграда»</a:t>
            </a:r>
          </a:p>
          <a:p>
            <a:r>
              <a:rPr lang="ru-RU" sz="1600" b="1" dirty="0" smtClean="0">
                <a:solidFill>
                  <a:schemeClr val="accent2">
                    <a:lumMod val="75000"/>
                  </a:schemeClr>
                </a:solidFill>
                <a:latin typeface="Times New Roman" pitchFamily="18" charset="0"/>
                <a:cs typeface="Times New Roman" pitchFamily="18" charset="0"/>
              </a:rPr>
              <a:t>7. </a:t>
            </a:r>
            <a:r>
              <a:rPr lang="ru-RU" sz="1600" b="1" dirty="0" smtClean="0">
                <a:solidFill>
                  <a:schemeClr val="accent2">
                    <a:lumMod val="75000"/>
                  </a:schemeClr>
                </a:solidFill>
                <a:latin typeface="Times New Roman" pitchFamily="18" charset="0"/>
                <a:ea typeface="Microsoft YaHei" pitchFamily="2"/>
                <a:cs typeface="Times New Roman" pitchFamily="18" charset="0"/>
              </a:rPr>
              <a:t>09.05.1945 Медаль «За победу над Германией в Великой Отечественной войне 1941–1945 гг.»</a:t>
            </a:r>
          </a:p>
          <a:p>
            <a:pPr lvl="0"/>
            <a:endParaRPr lang="ru-RU" sz="1600" b="1" dirty="0">
              <a:solidFill>
                <a:schemeClr val="accent2">
                  <a:lumMod val="75000"/>
                </a:schemeClr>
              </a:solidFill>
              <a:latin typeface="Times New Roman" pitchFamily="18" charset="0"/>
              <a:cs typeface="Times New Roman" pitchFamily="18" charset="0"/>
            </a:endParaRPr>
          </a:p>
        </p:txBody>
      </p:sp>
      <p:pic>
        <p:nvPicPr>
          <p:cNvPr id="1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6200000">
            <a:off x="6660232" y="-315416"/>
            <a:ext cx="1368152" cy="33843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Прямоугольник 15"/>
          <p:cNvSpPr/>
          <p:nvPr/>
        </p:nvSpPr>
        <p:spPr>
          <a:xfrm>
            <a:off x="5580112" y="836712"/>
            <a:ext cx="3312368" cy="1077218"/>
          </a:xfrm>
          <a:prstGeom prst="rect">
            <a:avLst/>
          </a:prstGeom>
        </p:spPr>
        <p:txBody>
          <a:bodyPr wrap="square">
            <a:spAutoFit/>
          </a:bodyPr>
          <a:lstStyle/>
          <a:p>
            <a:pPr lvl="0" algn="ctr"/>
            <a:r>
              <a:rPr lang="ru-RU" sz="1600" b="1" dirty="0" smtClean="0">
                <a:latin typeface="Times New Roman" pitchFamily="18" charset="0"/>
                <a:cs typeface="Times New Roman" pitchFamily="18" charset="0"/>
              </a:rPr>
              <a:t>            </a:t>
            </a:r>
            <a:r>
              <a:rPr lang="ru-RU" sz="1600" b="1" dirty="0" smtClean="0">
                <a:solidFill>
                  <a:schemeClr val="accent2">
                    <a:lumMod val="75000"/>
                  </a:schemeClr>
                </a:solidFill>
                <a:latin typeface="Times New Roman" pitchFamily="18" charset="0"/>
                <a:cs typeface="Times New Roman" pitchFamily="18" charset="0"/>
              </a:rPr>
              <a:t>Звание: гвардии  капитан,</a:t>
            </a:r>
          </a:p>
          <a:p>
            <a:pPr lvl="0" algn="ctr"/>
            <a:r>
              <a:rPr lang="ru-RU" sz="1600" b="1" dirty="0" smtClean="0">
                <a:solidFill>
                  <a:schemeClr val="accent2">
                    <a:lumMod val="75000"/>
                  </a:schemeClr>
                </a:solidFill>
                <a:latin typeface="Times New Roman" pitchFamily="18" charset="0"/>
                <a:cs typeface="Times New Roman" pitchFamily="18" charset="0"/>
              </a:rPr>
              <a:t>в РККА с 1933 года. Место службы: 9 </a:t>
            </a:r>
            <a:r>
              <a:rPr lang="ru-RU" sz="1600" b="1" dirty="0" err="1" smtClean="0">
                <a:solidFill>
                  <a:schemeClr val="accent2">
                    <a:lumMod val="75000"/>
                  </a:schemeClr>
                </a:solidFill>
                <a:latin typeface="Times New Roman" pitchFamily="18" charset="0"/>
                <a:cs typeface="Times New Roman" pitchFamily="18" charset="0"/>
              </a:rPr>
              <a:t>гв</a:t>
            </a:r>
            <a:r>
              <a:rPr lang="ru-RU" sz="1600" b="1" dirty="0" smtClean="0">
                <a:solidFill>
                  <a:schemeClr val="accent2">
                    <a:lumMod val="75000"/>
                  </a:schemeClr>
                </a:solidFill>
                <a:latin typeface="Times New Roman" pitchFamily="18" charset="0"/>
                <a:cs typeface="Times New Roman" pitchFamily="18" charset="0"/>
              </a:rPr>
              <a:t>. </a:t>
            </a:r>
            <a:r>
              <a:rPr lang="ru-RU" sz="1600" b="1" dirty="0" err="1" smtClean="0">
                <a:solidFill>
                  <a:schemeClr val="accent2">
                    <a:lumMod val="75000"/>
                  </a:schemeClr>
                </a:solidFill>
                <a:latin typeface="Times New Roman" pitchFamily="18" charset="0"/>
                <a:cs typeface="Times New Roman" pitchFamily="18" charset="0"/>
              </a:rPr>
              <a:t>авп</a:t>
            </a:r>
            <a:r>
              <a:rPr lang="ru-RU" sz="1600" b="1" dirty="0" smtClean="0">
                <a:solidFill>
                  <a:schemeClr val="accent2">
                    <a:lumMod val="75000"/>
                  </a:schemeClr>
                </a:solidFill>
                <a:latin typeface="Times New Roman" pitchFamily="18" charset="0"/>
                <a:cs typeface="Times New Roman" pitchFamily="18" charset="0"/>
              </a:rPr>
              <a:t> ДД 7 </a:t>
            </a:r>
            <a:r>
              <a:rPr lang="ru-RU" sz="1600" b="1" dirty="0" err="1" smtClean="0">
                <a:solidFill>
                  <a:schemeClr val="accent2">
                    <a:lumMod val="75000"/>
                  </a:schemeClr>
                </a:solidFill>
                <a:latin typeface="Times New Roman" pitchFamily="18" charset="0"/>
                <a:cs typeface="Times New Roman" pitchFamily="18" charset="0"/>
              </a:rPr>
              <a:t>гв</a:t>
            </a:r>
            <a:r>
              <a:rPr lang="ru-RU" sz="1600" b="1" dirty="0" smtClean="0">
                <a:solidFill>
                  <a:schemeClr val="accent2">
                    <a:lumMod val="75000"/>
                  </a:schemeClr>
                </a:solidFill>
                <a:latin typeface="Times New Roman" pitchFamily="18" charset="0"/>
                <a:cs typeface="Times New Roman" pitchFamily="18" charset="0"/>
              </a:rPr>
              <a:t>. </a:t>
            </a:r>
            <a:r>
              <a:rPr lang="ru-RU" sz="1600" b="1" dirty="0" err="1" smtClean="0">
                <a:solidFill>
                  <a:schemeClr val="accent2">
                    <a:lumMod val="75000"/>
                  </a:schemeClr>
                </a:solidFill>
                <a:latin typeface="Times New Roman" pitchFamily="18" charset="0"/>
                <a:cs typeface="Times New Roman" pitchFamily="18" charset="0"/>
              </a:rPr>
              <a:t>авд</a:t>
            </a:r>
            <a:r>
              <a:rPr lang="ru-RU" sz="1600" b="1" dirty="0" smtClean="0">
                <a:solidFill>
                  <a:schemeClr val="accent2">
                    <a:lumMod val="75000"/>
                  </a:schemeClr>
                </a:solidFill>
                <a:latin typeface="Times New Roman" pitchFamily="18" charset="0"/>
                <a:cs typeface="Times New Roman" pitchFamily="18" charset="0"/>
              </a:rPr>
              <a:t> ДД 3 </a:t>
            </a:r>
            <a:r>
              <a:rPr lang="ru-RU" sz="1600" b="1" dirty="0" err="1" smtClean="0">
                <a:solidFill>
                  <a:schemeClr val="accent2">
                    <a:lumMod val="75000"/>
                  </a:schemeClr>
                </a:solidFill>
                <a:latin typeface="Times New Roman" pitchFamily="18" charset="0"/>
                <a:cs typeface="Times New Roman" pitchFamily="18" charset="0"/>
              </a:rPr>
              <a:t>гв</a:t>
            </a:r>
            <a:r>
              <a:rPr lang="ru-RU" sz="1600" b="1" dirty="0" smtClean="0">
                <a:solidFill>
                  <a:schemeClr val="accent2">
                    <a:lumMod val="75000"/>
                  </a:schemeClr>
                </a:solidFill>
                <a:latin typeface="Times New Roman" pitchFamily="18" charset="0"/>
                <a:cs typeface="Times New Roman" pitchFamily="18" charset="0"/>
              </a:rPr>
              <a:t>. </a:t>
            </a:r>
            <a:r>
              <a:rPr lang="ru-RU" sz="1600" b="1" dirty="0" err="1" smtClean="0">
                <a:solidFill>
                  <a:schemeClr val="accent2">
                    <a:lumMod val="75000"/>
                  </a:schemeClr>
                </a:solidFill>
                <a:latin typeface="Times New Roman" pitchFamily="18" charset="0"/>
                <a:cs typeface="Times New Roman" pitchFamily="18" charset="0"/>
              </a:rPr>
              <a:t>авк</a:t>
            </a:r>
            <a:r>
              <a:rPr lang="ru-RU" sz="1600" b="1" dirty="0" smtClean="0">
                <a:solidFill>
                  <a:schemeClr val="accent2">
                    <a:lumMod val="75000"/>
                  </a:schemeClr>
                </a:solidFill>
                <a:latin typeface="Times New Roman" pitchFamily="18" charset="0"/>
                <a:cs typeface="Times New Roman" pitchFamily="18" charset="0"/>
              </a:rPr>
              <a:t> ДД</a:t>
            </a:r>
            <a:endParaRPr lang="ru-RU" sz="1600" b="1" dirty="0">
              <a:solidFill>
                <a:schemeClr val="accent2">
                  <a:lumMod val="75000"/>
                </a:schemeClr>
              </a:solidFill>
              <a:latin typeface="Times New Roman" pitchFamily="18" charset="0"/>
              <a:cs typeface="Times New Roman" pitchFamily="18" charset="0"/>
            </a:endParaRPr>
          </a:p>
        </p:txBody>
      </p:sp>
      <p:pic>
        <p:nvPicPr>
          <p:cNvPr id="19" name="Рисунок 18"/>
          <p:cNvPicPr>
            <a:picLocks noChangeAspect="1"/>
          </p:cNvPicPr>
          <p:nvPr/>
        </p:nvPicPr>
        <p:blipFill>
          <a:blip r:embed="rId4" cstate="print">
            <a:alphaModFix/>
            <a:lum/>
          </a:blip>
          <a:srcRect l="3872"/>
          <a:stretch>
            <a:fillRect/>
          </a:stretch>
        </p:blipFill>
        <p:spPr>
          <a:xfrm>
            <a:off x="45355" y="3573016"/>
            <a:ext cx="7334957" cy="288032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0" name="Рисунок 19">
            <a:extLst>
              <a:ext uri="{FF2B5EF4-FFF2-40B4-BE49-F238E27FC236}">
                <a16:creationId xmlns="" xmlns:a16="http://schemas.microsoft.com/office/drawing/2014/main" id="{E5CDC9D7-1390-435E-A923-F2D4A9E54EFE}"/>
              </a:ext>
            </a:extLst>
          </p:cNvPr>
          <p:cNvPicPr>
            <a:picLocks noChangeAspect="1"/>
          </p:cNvPicPr>
          <p:nvPr/>
        </p:nvPicPr>
        <p:blipFill>
          <a:blip r:embed="rId5" cstate="print">
            <a:extLst>
              <a:ext uri="{BEBA8EAE-BF5A-486C-A8C5-ECC9F3942E4B}">
                <a14:imgProps xmlns:a14="http://schemas.microsoft.com/office/drawing/2010/main" xmlns="">
                  <a14:imgLayer r:embed="rId6">
                    <a14:imgEffect>
                      <a14:backgroundRemoval t="10000" b="90000" l="10000" r="90000">
                        <a14:foregroundMark x1="37375" y1="39606" x2="37375" y2="39606"/>
                        <a14:foregroundMark x1="37375" y1="39606" x2="30375" y2="43982"/>
                      </a14:backgroundRemoval>
                    </a14:imgEffect>
                  </a14:imgLayer>
                </a14:imgProps>
              </a:ext>
              <a:ext uri="{28A0092B-C50C-407E-A947-70E740481C1C}">
                <a14:useLocalDpi xmlns:a14="http://schemas.microsoft.com/office/drawing/2010/main" xmlns="" val="0"/>
              </a:ext>
            </a:extLst>
          </a:blip>
          <a:stretch>
            <a:fillRect/>
          </a:stretch>
        </p:blipFill>
        <p:spPr>
          <a:xfrm>
            <a:off x="5940152" y="1862135"/>
            <a:ext cx="3034338" cy="1872208"/>
          </a:xfrm>
          <a:prstGeom prst="rect">
            <a:avLst/>
          </a:prstGeom>
        </p:spPr>
      </p:pic>
      <p:sp>
        <p:nvSpPr>
          <p:cNvPr id="21" name="Прямоугольник 20"/>
          <p:cNvSpPr/>
          <p:nvPr/>
        </p:nvSpPr>
        <p:spPr>
          <a:xfrm>
            <a:off x="7308304" y="3429001"/>
            <a:ext cx="1835696" cy="1323439"/>
          </a:xfrm>
          <a:prstGeom prst="rect">
            <a:avLst/>
          </a:prstGeom>
        </p:spPr>
        <p:txBody>
          <a:bodyPr wrap="square">
            <a:spAutoFit/>
          </a:bodyPr>
          <a:lstStyle/>
          <a:p>
            <a:pPr algn="ctr"/>
            <a:r>
              <a:rPr lang="ru-RU" sz="2000" b="1" dirty="0" smtClean="0">
                <a:solidFill>
                  <a:srgbClr val="FFFF00"/>
                </a:solidFill>
                <a:latin typeface="Times New Roman" pitchFamily="18" charset="0"/>
                <a:cs typeface="Times New Roman" pitchFamily="18" charset="0"/>
              </a:rPr>
              <a:t>Орден </a:t>
            </a:r>
            <a:r>
              <a:rPr lang="ru-RU" sz="2000" dirty="0" smtClean="0">
                <a:solidFill>
                  <a:srgbClr val="FFFF00"/>
                </a:solidFill>
                <a:latin typeface="Times New Roman" pitchFamily="18" charset="0"/>
                <a:cs typeface="Times New Roman" pitchFamily="18" charset="0"/>
              </a:rPr>
              <a:t>Отечественной войны </a:t>
            </a:r>
            <a:r>
              <a:rPr lang="ru-RU" sz="2000" b="1" dirty="0" smtClean="0">
                <a:solidFill>
                  <a:srgbClr val="FFFF00"/>
                </a:solidFill>
                <a:latin typeface="Times New Roman" pitchFamily="18" charset="0"/>
                <a:cs typeface="Times New Roman" pitchFamily="18" charset="0"/>
              </a:rPr>
              <a:t> </a:t>
            </a:r>
            <a:r>
              <a:rPr lang="en-US" sz="2000" b="1" dirty="0" smtClean="0">
                <a:solidFill>
                  <a:srgbClr val="FFFF00"/>
                </a:solidFill>
                <a:latin typeface="Times New Roman" pitchFamily="18" charset="0"/>
                <a:cs typeface="Times New Roman" pitchFamily="18" charset="0"/>
              </a:rPr>
              <a:t>I </a:t>
            </a:r>
            <a:r>
              <a:rPr lang="ru-RU" sz="2000" b="1" dirty="0" smtClean="0">
                <a:solidFill>
                  <a:srgbClr val="FFFF00"/>
                </a:solidFill>
                <a:latin typeface="Times New Roman" pitchFamily="18" charset="0"/>
                <a:cs typeface="Times New Roman" pitchFamily="18" charset="0"/>
              </a:rPr>
              <a:t>степени</a:t>
            </a:r>
            <a:endParaRPr lang="ru-RU" sz="2000" b="1" dirty="0">
              <a:solidFill>
                <a:srgbClr val="FFFF00"/>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71600" y="1"/>
            <a:ext cx="7056783" cy="6926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a:extLst>
              <a:ext uri="{FF2B5EF4-FFF2-40B4-BE49-F238E27FC236}">
                <a16:creationId xmlns="" xmlns:a16="http://schemas.microsoft.com/office/drawing/2014/main" id="{9B6DF3BE-35AA-4ABA-AA5B-CDE08FC3DB79}"/>
              </a:ext>
            </a:extLst>
          </p:cNvPr>
          <p:cNvSpPr>
            <a:spLocks noGrp="1"/>
          </p:cNvSpPr>
          <p:nvPr>
            <p:ph type="title"/>
          </p:nvPr>
        </p:nvSpPr>
        <p:spPr>
          <a:xfrm>
            <a:off x="611560" y="-99392"/>
            <a:ext cx="7776863" cy="806230"/>
          </a:xfrm>
        </p:spPr>
        <p:txBody>
          <a:bodyPr>
            <a:noAutofit/>
          </a:bodyPr>
          <a:lstStyle/>
          <a:p>
            <a:r>
              <a:rPr lang="ru-RU" sz="3200" b="1" dirty="0" smtClean="0">
                <a:solidFill>
                  <a:srgbClr val="FF0000"/>
                </a:solidFill>
                <a:latin typeface="Times New Roman" panose="02020603050405020304" pitchFamily="18" charset="0"/>
                <a:cs typeface="Times New Roman" panose="02020603050405020304" pitchFamily="18" charset="0"/>
              </a:rPr>
              <a:t>КОНЬКОВ СЕРГЕЙ НИКИТОВИЧ</a:t>
            </a:r>
            <a:endParaRPr lang="ru-RU" sz="3200" b="1" dirty="0">
              <a:ln>
                <a:solidFill>
                  <a:schemeClr val="tx1">
                    <a:lumMod val="75000"/>
                    <a:lumOff val="25000"/>
                  </a:schemeClr>
                </a:solidFill>
              </a:ln>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endParaRPr>
          </a:p>
        </p:txBody>
      </p:sp>
      <p:pic>
        <p:nvPicPr>
          <p:cNvPr id="7171" name="Picture 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573509" y="5567155"/>
            <a:ext cx="1341797" cy="864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TextBox 16"/>
          <p:cNvSpPr txBox="1"/>
          <p:nvPr/>
        </p:nvSpPr>
        <p:spPr>
          <a:xfrm>
            <a:off x="7452320" y="5642664"/>
            <a:ext cx="1584176" cy="738664"/>
          </a:xfrm>
          <a:prstGeom prst="rect">
            <a:avLst/>
          </a:prstGeom>
          <a:noFill/>
        </p:spPr>
        <p:txBody>
          <a:bodyPr wrap="square" rtlCol="0">
            <a:spAutoFit/>
          </a:bodyPr>
          <a:lstStyle/>
          <a:p>
            <a:pPr algn="ctr"/>
            <a:r>
              <a:rPr lang="ru-RU" sz="1400" b="1" dirty="0" smtClean="0">
                <a:solidFill>
                  <a:schemeClr val="accent2">
                    <a:lumMod val="50000"/>
                  </a:schemeClr>
                </a:solidFill>
                <a:latin typeface="Times New Roman" pitchFamily="18" charset="0"/>
                <a:cs typeface="Times New Roman" pitchFamily="18" charset="0"/>
              </a:rPr>
              <a:t>Коньков Вячеслав </a:t>
            </a:r>
          </a:p>
          <a:p>
            <a:pPr algn="ctr"/>
            <a:r>
              <a:rPr lang="ru-RU" sz="1400" b="1" dirty="0" smtClean="0">
                <a:solidFill>
                  <a:schemeClr val="accent2">
                    <a:lumMod val="50000"/>
                  </a:schemeClr>
                </a:solidFill>
                <a:latin typeface="Times New Roman" pitchFamily="18" charset="0"/>
                <a:cs typeface="Times New Roman" pitchFamily="18" charset="0"/>
              </a:rPr>
              <a:t>5А класс</a:t>
            </a:r>
            <a:endParaRPr lang="ru-RU" sz="1400" b="1" dirty="0">
              <a:solidFill>
                <a:schemeClr val="accent2">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163562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 xmlns:a16="http://schemas.microsoft.com/office/drawing/2014/main" id="{09F5A096-AD33-4AE9-9911-6E4F2A9CCD83}"/>
              </a:ext>
            </a:extLst>
          </p:cNvPr>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27384"/>
            <a:ext cx="9163890" cy="6858000"/>
          </a:xfrm>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6200000">
            <a:off x="-255629" y="1328389"/>
            <a:ext cx="5857404" cy="52565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9612560" y="2780928"/>
            <a:ext cx="1440160" cy="369332"/>
          </a:xfrm>
          <a:prstGeom prst="rect">
            <a:avLst/>
          </a:prstGeom>
          <a:noFill/>
        </p:spPr>
        <p:txBody>
          <a:bodyPr wrap="square" rtlCol="0">
            <a:spAutoFit/>
          </a:bodyPr>
          <a:lstStyle/>
          <a:p>
            <a:endParaRPr lang="ru-RU" dirty="0"/>
          </a:p>
        </p:txBody>
      </p:sp>
      <p:sp>
        <p:nvSpPr>
          <p:cNvPr id="13" name="TextBox 12"/>
          <p:cNvSpPr txBox="1"/>
          <p:nvPr/>
        </p:nvSpPr>
        <p:spPr>
          <a:xfrm>
            <a:off x="9764960" y="2933328"/>
            <a:ext cx="1440160" cy="369332"/>
          </a:xfrm>
          <a:prstGeom prst="rect">
            <a:avLst/>
          </a:prstGeom>
          <a:noFill/>
        </p:spPr>
        <p:txBody>
          <a:bodyPr wrap="square" rtlCol="0">
            <a:spAutoFit/>
          </a:bodyPr>
          <a:lstStyle/>
          <a:p>
            <a:endParaRPr lang="ru-RU" dirty="0"/>
          </a:p>
        </p:txBody>
      </p:sp>
      <p:sp>
        <p:nvSpPr>
          <p:cNvPr id="2050" name="Rectangle 2"/>
          <p:cNvSpPr>
            <a:spLocks noChangeArrowheads="1"/>
          </p:cNvSpPr>
          <p:nvPr/>
        </p:nvSpPr>
        <p:spPr bwMode="auto">
          <a:xfrm>
            <a:off x="72008" y="1124744"/>
            <a:ext cx="5076056" cy="72019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ru-RU" sz="1200" b="1" dirty="0" smtClean="0">
                <a:latin typeface="Times New Roman" pitchFamily="18" charset="0"/>
                <a:ea typeface="Calibri" pitchFamily="34" charset="0"/>
                <a:cs typeface="Times New Roman" pitchFamily="18" charset="0"/>
              </a:rPr>
              <a:t>Родился </a:t>
            </a:r>
            <a:r>
              <a:rPr lang="ru-RU" sz="1200" b="1" dirty="0">
                <a:latin typeface="Times New Roman" pitchFamily="18" charset="0"/>
                <a:ea typeface="Calibri" pitchFamily="34" charset="0"/>
                <a:cs typeface="Times New Roman" pitchFamily="18" charset="0"/>
              </a:rPr>
              <a:t>мой дед в Белоруссии в 1913 году. Потом вместе с родителями переехал в Сибирь. На войну призвался из деревни Придорожная Омской области.</a:t>
            </a:r>
          </a:p>
          <a:p>
            <a:pPr lvl="0" algn="just" fontAlgn="base">
              <a:spcBef>
                <a:spcPct val="0"/>
              </a:spcBef>
              <a:spcAft>
                <a:spcPct val="0"/>
              </a:spcAft>
            </a:pPr>
            <a:r>
              <a:rPr lang="ru-RU" sz="1200" b="1" dirty="0">
                <a:latin typeface="Times New Roman" pitchFamily="18" charset="0"/>
                <a:ea typeface="Calibri" pitchFamily="34" charset="0"/>
                <a:cs typeface="Times New Roman" pitchFamily="18" charset="0"/>
              </a:rPr>
              <a:t>  Деда отправили на 1-ый Украинский фронт под командованием Георгия Константиновича Жукова. Вот строки из его письма: «Едем на фронт вот уже третьи сутки. На станциях бегаем за кипятком и узнаем новости с передовой. Скоро в бой. На сердце тревожно, но все сильнее меня охватывает ненависть к фашистским гадам. Клянусь, родная, бить буду их беспощадно».</a:t>
            </a:r>
          </a:p>
          <a:p>
            <a:pPr lvl="0" algn="just" fontAlgn="base">
              <a:spcBef>
                <a:spcPct val="0"/>
              </a:spcBef>
              <a:spcAft>
                <a:spcPct val="0"/>
              </a:spcAft>
            </a:pPr>
            <a:r>
              <a:rPr lang="ru-RU" sz="1200" b="1" dirty="0">
                <a:latin typeface="Times New Roman" pitchFamily="18" charset="0"/>
                <a:ea typeface="Calibri" pitchFamily="34" charset="0"/>
                <a:cs typeface="Times New Roman" pitchFamily="18" charset="0"/>
              </a:rPr>
              <a:t>Его определили в танковую роту пулеметчиком.  Прадеду пришлось пережить и плен. Им просто повезло. Сопровождали пленных несколько автоматчиков. Когда шли через лес, дед с другими пленными бросились врассыпную. Несколько километров бежали, падали от усталости, вставали и двигались дальше. К ночи вышли к своим. После госпиталя дед вернулся в родную часть. Из-за контузии попал в пехоту. </a:t>
            </a:r>
          </a:p>
          <a:p>
            <a:pPr lvl="0" algn="just" fontAlgn="base">
              <a:spcBef>
                <a:spcPct val="0"/>
              </a:spcBef>
              <a:spcAft>
                <a:spcPct val="0"/>
              </a:spcAft>
            </a:pPr>
            <a:r>
              <a:rPr lang="ru-RU" sz="1200" b="1" dirty="0">
                <a:latin typeface="Times New Roman" pitchFamily="18" charset="0"/>
                <a:ea typeface="Calibri" pitchFamily="34" charset="0"/>
                <a:cs typeface="Times New Roman" pitchFamily="18" charset="0"/>
              </a:rPr>
              <a:t>Когда спрашивали о страхе на войне, он всегда отвечал, что страшно было в первый раз, особенно когда подолгу бомбили, а потом привыкли.</a:t>
            </a:r>
          </a:p>
          <a:p>
            <a:pPr lvl="0" algn="just" fontAlgn="base">
              <a:spcBef>
                <a:spcPct val="0"/>
              </a:spcBef>
              <a:spcAft>
                <a:spcPct val="0"/>
              </a:spcAft>
            </a:pPr>
            <a:r>
              <a:rPr lang="ru-RU" sz="1200" b="1" dirty="0">
                <a:latin typeface="Times New Roman" pitchFamily="18" charset="0"/>
                <a:ea typeface="Calibri" pitchFamily="34" charset="0"/>
                <a:cs typeface="Times New Roman" pitchFamily="18" charset="0"/>
              </a:rPr>
              <a:t>  Привыкли… Да разве можно к такому привыкнуть! Бабушка рассказывала, что много раз во сне дед бормотал что-то бессвязное, стонал, вскакивал в холодном поту. Долго курил, вздыхал и уже не засыпал до утра. Не отпускала его война до самой смерти.</a:t>
            </a:r>
          </a:p>
          <a:p>
            <a:pPr lvl="0" algn="just" fontAlgn="base">
              <a:spcBef>
                <a:spcPct val="0"/>
              </a:spcBef>
              <a:spcAft>
                <a:spcPct val="0"/>
              </a:spcAft>
            </a:pPr>
            <a:r>
              <a:rPr lang="ru-RU" sz="1200" b="1" dirty="0">
                <a:latin typeface="Times New Roman" pitchFamily="18" charset="0"/>
                <a:ea typeface="Calibri" pitchFamily="34" charset="0"/>
                <a:cs typeface="Times New Roman" pitchFamily="18" charset="0"/>
              </a:rPr>
              <a:t>  Дед мой дошел до Берлина. Самыми дорогими для него наградами были медаль «За взятие Берлина», медаль «Георгия Жукова» и орден «Отечественной войны». Когда он вернулся с фронта, работал водителем, а потом полеводом. Умер дед Иван в 1998 году. На его могиле установили памятник. На гранитном камне слова «Вечная память герою ВО войны 1941-1945».</a:t>
            </a:r>
          </a:p>
          <a:p>
            <a:pPr lvl="0" algn="just" fontAlgn="base">
              <a:spcBef>
                <a:spcPct val="0"/>
              </a:spcBef>
              <a:spcAft>
                <a:spcPct val="0"/>
              </a:spcAft>
            </a:pPr>
            <a:r>
              <a:rPr lang="ru-RU" sz="1200" b="1" dirty="0" smtClean="0">
                <a:latin typeface="Times New Roman" pitchFamily="18" charset="0"/>
                <a:ea typeface="Calibri" pitchFamily="34" charset="0"/>
                <a:cs typeface="Times New Roman" pitchFamily="18" charset="0"/>
              </a:rPr>
              <a:t>.</a:t>
            </a:r>
            <a:endParaRPr lang="ru-RU" sz="1200" dirty="0" smtClean="0"/>
          </a:p>
          <a:p>
            <a:pPr eaLnBrk="0" fontAlgn="base" hangingPunct="0">
              <a:spcBef>
                <a:spcPct val="0"/>
              </a:spcBef>
              <a:spcAft>
                <a:spcPct val="0"/>
              </a:spcAft>
            </a:pPr>
            <a:endParaRPr lang="ru-RU" sz="1200" dirty="0" smtClean="0"/>
          </a:p>
          <a:p>
            <a:pPr eaLnBrk="0" fontAlgn="base" hangingPunct="0">
              <a:spcBef>
                <a:spcPct val="0"/>
              </a:spcBef>
              <a:spcAft>
                <a:spcPct val="0"/>
              </a:spcAft>
            </a:pPr>
            <a:endParaRPr lang="ru-RU" sz="1200" dirty="0" smtClean="0"/>
          </a:p>
          <a:p>
            <a:pPr eaLnBrk="0" fontAlgn="base" hangingPunct="0">
              <a:spcBef>
                <a:spcPct val="0"/>
              </a:spcBef>
              <a:spcAft>
                <a:spcPct val="0"/>
              </a:spcAft>
            </a:pPr>
            <a:endParaRPr lang="ru-RU" sz="1200" dirty="0" smtClean="0"/>
          </a:p>
          <a:p>
            <a:pPr eaLnBrk="0" fontAlgn="base" hangingPunct="0">
              <a:spcBef>
                <a:spcPct val="0"/>
              </a:spcBef>
              <a:spcAft>
                <a:spcPct val="0"/>
              </a:spcAft>
            </a:pPr>
            <a:endParaRPr lang="ru-RU" sz="1200" dirty="0" smtClean="0"/>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8434"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43609" y="0"/>
            <a:ext cx="7416824" cy="1025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a:extLst>
              <a:ext uri="{FF2B5EF4-FFF2-40B4-BE49-F238E27FC236}">
                <a16:creationId xmlns="" xmlns:a16="http://schemas.microsoft.com/office/drawing/2014/main" id="{9B6DF3BE-35AA-4ABA-AA5B-CDE08FC3DB79}"/>
              </a:ext>
            </a:extLst>
          </p:cNvPr>
          <p:cNvSpPr>
            <a:spLocks noGrp="1"/>
          </p:cNvSpPr>
          <p:nvPr>
            <p:ph type="title"/>
          </p:nvPr>
        </p:nvSpPr>
        <p:spPr>
          <a:xfrm>
            <a:off x="827583" y="116632"/>
            <a:ext cx="7704857" cy="878238"/>
          </a:xfrm>
        </p:spPr>
        <p:txBody>
          <a:bodyPr>
            <a:normAutofit fontScale="90000"/>
          </a:bodyPr>
          <a:lstStyle/>
          <a:p>
            <a:r>
              <a:rPr lang="ru-RU" sz="3600" b="1" dirty="0" smtClean="0">
                <a:solidFill>
                  <a:srgbClr val="FF0000"/>
                </a:solidFill>
                <a:latin typeface="Times New Roman" panose="02020603050405020304" pitchFamily="18" charset="0"/>
                <a:cs typeface="Times New Roman" panose="02020603050405020304" pitchFamily="18" charset="0"/>
              </a:rPr>
              <a:t>УГРЮМОВ ПАВЕЛ МИХАЙЛОВИЧ</a:t>
            </a:r>
            <a:r>
              <a:rPr lang="ru-RU" sz="3200" b="1" dirty="0" smtClean="0">
                <a:solidFill>
                  <a:srgbClr val="FF0000"/>
                </a:solidFill>
                <a:latin typeface="Times New Roman" panose="02020603050405020304" pitchFamily="18" charset="0"/>
                <a:cs typeface="Times New Roman" panose="02020603050405020304" pitchFamily="18" charset="0"/>
              </a:rPr>
              <a:t/>
            </a:r>
            <a:br>
              <a:rPr lang="ru-RU" sz="3200" b="1" dirty="0" smtClean="0">
                <a:solidFill>
                  <a:srgbClr val="FF0000"/>
                </a:solidFill>
                <a:latin typeface="Times New Roman" panose="02020603050405020304" pitchFamily="18" charset="0"/>
                <a:cs typeface="Times New Roman" panose="02020603050405020304" pitchFamily="18" charset="0"/>
              </a:rPr>
            </a:br>
            <a:r>
              <a:rPr lang="ru-RU" sz="3200" b="1" dirty="0" smtClean="0">
                <a:solidFill>
                  <a:srgbClr val="FF0000"/>
                </a:solidFill>
                <a:latin typeface="Times New Roman" panose="02020603050405020304" pitchFamily="18" charset="0"/>
                <a:cs typeface="Times New Roman" panose="02020603050405020304" pitchFamily="18" charset="0"/>
              </a:rPr>
              <a:t>(1913-1998 </a:t>
            </a:r>
            <a:r>
              <a:rPr lang="ru-RU" sz="3200" b="1" dirty="0" err="1" smtClean="0">
                <a:solidFill>
                  <a:srgbClr val="FF0000"/>
                </a:solidFill>
                <a:latin typeface="Times New Roman" panose="02020603050405020304" pitchFamily="18" charset="0"/>
                <a:cs typeface="Times New Roman" panose="02020603050405020304" pitchFamily="18" charset="0"/>
              </a:rPr>
              <a:t>г.г</a:t>
            </a:r>
            <a:r>
              <a:rPr lang="ru-RU" sz="3200" b="1" dirty="0" smtClean="0">
                <a:solidFill>
                  <a:srgbClr val="FF0000"/>
                </a:solidFill>
                <a:latin typeface="Times New Roman" panose="02020603050405020304" pitchFamily="18" charset="0"/>
                <a:cs typeface="Times New Roman" panose="02020603050405020304" pitchFamily="18" charset="0"/>
              </a:rPr>
              <a:t>.)</a:t>
            </a:r>
            <a:endParaRPr lang="ru-RU" sz="3200" b="1" dirty="0">
              <a:ln>
                <a:solidFill>
                  <a:schemeClr val="tx1">
                    <a:lumMod val="75000"/>
                    <a:lumOff val="25000"/>
                  </a:schemeClr>
                </a:solidFill>
              </a:ln>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endParaRPr>
          </a:p>
        </p:txBody>
      </p:sp>
      <p:pic>
        <p:nvPicPr>
          <p:cNvPr id="18439" name="Picture 7"/>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436096" y="953629"/>
            <a:ext cx="3384376" cy="23490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440" name="Picture 8"/>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233275" y="3501008"/>
            <a:ext cx="1790018" cy="24604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441" name="Picture 9"/>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300192" y="6080520"/>
            <a:ext cx="2520280" cy="6608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6233274" y="6093296"/>
            <a:ext cx="2443181" cy="523220"/>
          </a:xfrm>
          <a:prstGeom prst="rect">
            <a:avLst/>
          </a:prstGeom>
          <a:noFill/>
        </p:spPr>
        <p:txBody>
          <a:bodyPr wrap="square" rtlCol="0">
            <a:spAutoFit/>
          </a:bodyPr>
          <a:lstStyle/>
          <a:p>
            <a:pPr algn="ctr"/>
            <a:r>
              <a:rPr lang="ru-RU" sz="1400" b="1" dirty="0" smtClean="0">
                <a:solidFill>
                  <a:schemeClr val="accent2">
                    <a:lumMod val="50000"/>
                  </a:schemeClr>
                </a:solidFill>
                <a:latin typeface="Times New Roman" panose="02020603050405020304" pitchFamily="18" charset="0"/>
                <a:cs typeface="Times New Roman" panose="02020603050405020304" pitchFamily="18" charset="0"/>
              </a:rPr>
              <a:t>Материал подготовил </a:t>
            </a:r>
            <a:r>
              <a:rPr lang="ru-RU" sz="1400" b="1" dirty="0">
                <a:solidFill>
                  <a:schemeClr val="accent2">
                    <a:lumMod val="50000"/>
                  </a:schemeClr>
                </a:solidFill>
                <a:latin typeface="Times New Roman" panose="02020603050405020304" pitchFamily="18" charset="0"/>
                <a:cs typeface="Times New Roman" panose="02020603050405020304" pitchFamily="18" charset="0"/>
              </a:rPr>
              <a:t>Н</a:t>
            </a:r>
            <a:r>
              <a:rPr lang="ru-RU" sz="1400" b="1" dirty="0" smtClean="0">
                <a:solidFill>
                  <a:schemeClr val="accent2">
                    <a:lumMod val="50000"/>
                  </a:schemeClr>
                </a:solidFill>
                <a:latin typeface="Times New Roman" panose="02020603050405020304" pitchFamily="18" charset="0"/>
                <a:cs typeface="Times New Roman" panose="02020603050405020304" pitchFamily="18" charset="0"/>
              </a:rPr>
              <a:t>аумов Семён 8Акл. </a:t>
            </a:r>
            <a:endParaRPr lang="ru-RU" sz="1400" b="1"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163562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9180512" cy="68853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Прямоугольник 4"/>
          <p:cNvSpPr/>
          <p:nvPr/>
        </p:nvSpPr>
        <p:spPr>
          <a:xfrm>
            <a:off x="3928394" y="3244334"/>
            <a:ext cx="1287212" cy="369332"/>
          </a:xfrm>
          <a:prstGeom prst="rect">
            <a:avLst/>
          </a:prstGeom>
        </p:spPr>
        <p:txBody>
          <a:bodyPr wrap="none">
            <a:spAutoFit/>
          </a:bodyPr>
          <a:lstStyle/>
          <a:p>
            <a:r>
              <a:rPr lang="ru-RU" dirty="0">
                <a:solidFill>
                  <a:srgbClr val="000000"/>
                </a:solidFill>
                <a:latin typeface="yandex-sans"/>
              </a:rPr>
              <a:t>называли.</a:t>
            </a:r>
            <a:endParaRPr lang="ru-RU" dirty="0"/>
          </a:p>
        </p:txBody>
      </p:sp>
      <p:sp>
        <p:nvSpPr>
          <p:cNvPr id="6" name="Прямоугольник 5"/>
          <p:cNvSpPr/>
          <p:nvPr/>
        </p:nvSpPr>
        <p:spPr>
          <a:xfrm>
            <a:off x="3976324" y="3244334"/>
            <a:ext cx="1191352" cy="369332"/>
          </a:xfrm>
          <a:prstGeom prst="rect">
            <a:avLst/>
          </a:prstGeom>
        </p:spPr>
        <p:txBody>
          <a:bodyPr wrap="none">
            <a:spAutoFit/>
          </a:bodyPr>
          <a:lstStyle/>
          <a:p>
            <a:r>
              <a:rPr lang="ru-RU" dirty="0"/>
              <a:t>называли.</a:t>
            </a: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6200000">
            <a:off x="4023864" y="-1943672"/>
            <a:ext cx="1096272" cy="50405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Прямоугольник 9"/>
          <p:cNvSpPr/>
          <p:nvPr/>
        </p:nvSpPr>
        <p:spPr>
          <a:xfrm>
            <a:off x="2195736" y="188640"/>
            <a:ext cx="4950291" cy="1015663"/>
          </a:xfrm>
          <a:prstGeom prst="rect">
            <a:avLst/>
          </a:prstGeom>
        </p:spPr>
        <p:txBody>
          <a:bodyPr wrap="square">
            <a:spAutoFit/>
          </a:bodyPr>
          <a:lstStyle/>
          <a:p>
            <a:pPr algn="ctr"/>
            <a:r>
              <a:rPr lang="ru-RU" altLang="ru-RU" sz="2400" b="1" dirty="0" smtClean="0">
                <a:solidFill>
                  <a:srgbClr val="C00000"/>
                </a:solidFill>
                <a:latin typeface="Times New Roman" panose="02020603050405020304" pitchFamily="18" charset="0"/>
                <a:cs typeface="Times New Roman" panose="02020603050405020304" pitchFamily="18" charset="0"/>
              </a:rPr>
              <a:t>ЧЕРНЯК ПЁТР ФЁДОРОВИЧ</a:t>
            </a:r>
          </a:p>
          <a:p>
            <a:pPr algn="ctr"/>
            <a:r>
              <a:rPr lang="ru-RU" altLang="ru-RU" sz="2400" b="1" dirty="0">
                <a:solidFill>
                  <a:srgbClr val="C00000"/>
                </a:solidFill>
                <a:latin typeface="Times New Roman" panose="02020603050405020304" pitchFamily="18" charset="0"/>
                <a:cs typeface="Times New Roman" panose="02020603050405020304" pitchFamily="18" charset="0"/>
              </a:rPr>
              <a:t>(</a:t>
            </a:r>
            <a:r>
              <a:rPr lang="ru-RU" altLang="ru-RU" sz="2400" b="1" dirty="0" smtClean="0">
                <a:solidFill>
                  <a:srgbClr val="C00000"/>
                </a:solidFill>
                <a:latin typeface="Times New Roman" panose="02020603050405020304" pitchFamily="18" charset="0"/>
                <a:cs typeface="Times New Roman" panose="02020603050405020304" pitchFamily="18" charset="0"/>
              </a:rPr>
              <a:t>1920-2000)</a:t>
            </a:r>
          </a:p>
          <a:p>
            <a:pPr algn="r"/>
            <a:endParaRPr lang="ru-RU" altLang="ru-RU" sz="1200" b="1" dirty="0">
              <a:latin typeface="Times New Roman" panose="02020603050405020304" pitchFamily="18" charset="0"/>
              <a:cs typeface="Times New Roman" panose="02020603050405020304" pitchFamily="18" charset="0"/>
            </a:endParaRPr>
          </a:p>
        </p:txBody>
      </p:sp>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310117" y="1124744"/>
            <a:ext cx="3630035" cy="25921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6200000">
            <a:off x="-288669" y="1942029"/>
            <a:ext cx="2862321" cy="22505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12160" y="1757597"/>
            <a:ext cx="3131840" cy="22512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Заголовок 1"/>
          <p:cNvSpPr txBox="1">
            <a:spLocks/>
          </p:cNvSpPr>
          <p:nvPr/>
        </p:nvSpPr>
        <p:spPr>
          <a:xfrm>
            <a:off x="6012160" y="1772289"/>
            <a:ext cx="3079458" cy="223654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ru-RU" altLang="ru-RU" sz="1200" b="1" dirty="0">
                <a:latin typeface="Times New Roman" panose="02020603050405020304" pitchFamily="18" charset="0"/>
                <a:cs typeface="Times New Roman" panose="02020603050405020304" pitchFamily="18" charset="0"/>
              </a:rPr>
              <a:t>На фронт прадед ушел в 1944 году. После освобождения Западной Украины. Призвали всех троих братьев и мужей сестер. Служили все вместе, родственников не разлучали. Победу встретил в Кёнигсберге. Награждён медалью «За отвагу», орденом Отечественной войны II степени, множеством юбилейных медалей в послевоенное время. </a:t>
            </a:r>
          </a:p>
        </p:txBody>
      </p:sp>
      <p:pic>
        <p:nvPicPr>
          <p:cNvPr id="1032" name="Picture 8"/>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b="34308"/>
          <a:stretch/>
        </p:blipFill>
        <p:spPr bwMode="auto">
          <a:xfrm>
            <a:off x="196865" y="27182"/>
            <a:ext cx="1644225" cy="17517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t="12712" b="11055"/>
          <a:stretch/>
        </p:blipFill>
        <p:spPr bwMode="auto">
          <a:xfrm>
            <a:off x="2771801" y="5456422"/>
            <a:ext cx="3528392" cy="10689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7505" y="4653136"/>
            <a:ext cx="2048224" cy="2088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178547" y="3465003"/>
            <a:ext cx="3689598" cy="10441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 name="Прямоугольник 17"/>
          <p:cNvSpPr/>
          <p:nvPr/>
        </p:nvSpPr>
        <p:spPr>
          <a:xfrm>
            <a:off x="107505" y="4725144"/>
            <a:ext cx="2048224" cy="1938992"/>
          </a:xfrm>
          <a:prstGeom prst="rect">
            <a:avLst/>
          </a:prstGeom>
        </p:spPr>
        <p:txBody>
          <a:bodyPr wrap="square">
            <a:spAutoFit/>
          </a:bodyPr>
          <a:lstStyle/>
          <a:p>
            <a:pPr algn="just"/>
            <a:r>
              <a:rPr lang="ru-RU" sz="1200" b="1" dirty="0">
                <a:latin typeface="Times New Roman" panose="02020603050405020304" pitchFamily="18" charset="0"/>
                <a:cs typeface="Times New Roman" panose="02020603050405020304" pitchFamily="18" charset="0"/>
              </a:rPr>
              <a:t>На сайте «Подвиг народа» мы нашли информацию о прадеде, в ней сообщается за что и когда рядовой Черняк был награжден медалью «За отвагу». Еще два года после окончания войны прадедушка с братьями оставался в армии до 1947 года.</a:t>
            </a:r>
          </a:p>
        </p:txBody>
      </p:sp>
      <p:sp>
        <p:nvSpPr>
          <p:cNvPr id="19" name="Прямоугольник 18"/>
          <p:cNvSpPr/>
          <p:nvPr/>
        </p:nvSpPr>
        <p:spPr>
          <a:xfrm>
            <a:off x="2213997" y="3501008"/>
            <a:ext cx="3654147" cy="1015663"/>
          </a:xfrm>
          <a:prstGeom prst="rect">
            <a:avLst/>
          </a:prstGeom>
        </p:spPr>
        <p:txBody>
          <a:bodyPr wrap="square">
            <a:spAutoFit/>
          </a:bodyPr>
          <a:lstStyle/>
          <a:p>
            <a:pPr algn="just"/>
            <a:r>
              <a:rPr lang="ru-RU" sz="1200" b="1" dirty="0">
                <a:latin typeface="Times New Roman" panose="02020603050405020304" pitchFamily="18" charset="0"/>
                <a:cs typeface="Times New Roman" panose="02020603050405020304" pitchFamily="18" charset="0"/>
              </a:rPr>
              <a:t>Перед вами любимая фотография моей мамы. На ней прадедушка Пётр с прабабушкой Прасковьей, три дочери с мужьями и детьми, сын Петр. Моя мама сидит на коленках у бабушки с дедушкой… </a:t>
            </a:r>
          </a:p>
        </p:txBody>
      </p:sp>
      <p:pic>
        <p:nvPicPr>
          <p:cNvPr id="1037" name="Picture 13"/>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330024" y="4516670"/>
            <a:ext cx="3970168" cy="8887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051720" y="4505796"/>
            <a:ext cx="1002167" cy="18755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 name="Picture 12"/>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051720" y="4509120"/>
            <a:ext cx="1002167" cy="18755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Прямоугольник 10"/>
          <p:cNvSpPr/>
          <p:nvPr/>
        </p:nvSpPr>
        <p:spPr>
          <a:xfrm>
            <a:off x="107507" y="1636119"/>
            <a:ext cx="2088229" cy="2862322"/>
          </a:xfrm>
          <a:prstGeom prst="rect">
            <a:avLst/>
          </a:prstGeom>
        </p:spPr>
        <p:txBody>
          <a:bodyPr wrap="square">
            <a:spAutoFit/>
          </a:bodyPr>
          <a:lstStyle/>
          <a:p>
            <a:pPr algn="just"/>
            <a:endParaRPr lang="ru-RU" altLang="ru-RU" sz="1200" dirty="0">
              <a:latin typeface="Times New Roman" panose="02020603050405020304" pitchFamily="18" charset="0"/>
              <a:cs typeface="Times New Roman" panose="02020603050405020304" pitchFamily="18" charset="0"/>
            </a:endParaRPr>
          </a:p>
          <a:p>
            <a:pPr algn="just"/>
            <a:r>
              <a:rPr lang="ru-RU" altLang="ru-RU" sz="1200" b="1" dirty="0">
                <a:latin typeface="Times New Roman" panose="02020603050405020304" pitchFamily="18" charset="0"/>
                <a:cs typeface="Times New Roman" panose="02020603050405020304" pitchFamily="18" charset="0"/>
              </a:rPr>
              <a:t>Родились прадедушка с прабабушкой в 1920 году. В 1938 году поженились. Когда началась война, они воспитывали уже двух дочерей. Семья была большой, у прадеда было три брата и три сестры, и все с семьями жили на хуторе, где у каждой семьи был дом. Земли было много, 2 грунта, а это более 24 га. Работы хватало всем, с этого и жили.</a:t>
            </a:r>
          </a:p>
        </p:txBody>
      </p:sp>
      <p:sp>
        <p:nvSpPr>
          <p:cNvPr id="2" name="TextBox 1"/>
          <p:cNvSpPr txBox="1"/>
          <p:nvPr/>
        </p:nvSpPr>
        <p:spPr>
          <a:xfrm>
            <a:off x="7173033" y="4280559"/>
            <a:ext cx="1647439" cy="369332"/>
          </a:xfrm>
          <a:prstGeom prst="rect">
            <a:avLst/>
          </a:prstGeom>
          <a:noFill/>
        </p:spPr>
        <p:txBody>
          <a:bodyPr wrap="none" rtlCol="0">
            <a:spAutoFit/>
          </a:bodyPr>
          <a:lstStyle/>
          <a:p>
            <a:r>
              <a:rPr lang="ru-RU" b="1" dirty="0" smtClean="0">
                <a:solidFill>
                  <a:srgbClr val="FFFF00"/>
                </a:solidFill>
              </a:rPr>
              <a:t>Братья Черняк</a:t>
            </a:r>
            <a:endParaRPr lang="ru-RU" b="1" dirty="0">
              <a:solidFill>
                <a:srgbClr val="FFFF00"/>
              </a:solidFill>
            </a:endParaRPr>
          </a:p>
        </p:txBody>
      </p:sp>
      <p:pic>
        <p:nvPicPr>
          <p:cNvPr id="1034" name="Picture 10"/>
          <p:cNvPicPr>
            <a:picLocks noChangeAspect="1" noChangeArrowheads="1"/>
          </p:cNvPicPr>
          <p:nvPr/>
        </p:nvPicPr>
        <p:blipFill>
          <a:blip r:embed="rId11" cstate="print">
            <a:extLst>
              <a:ext uri="{28A0092B-C50C-407E-A947-70E740481C1C}">
                <a14:useLocalDpi xmlns:a14="http://schemas.microsoft.com/office/drawing/2010/main" xmlns="" val="0"/>
              </a:ext>
            </a:extLst>
          </a:blip>
          <a:srcRect b="21584"/>
          <a:stretch>
            <a:fillRect/>
          </a:stretch>
        </p:blipFill>
        <p:spPr bwMode="auto">
          <a:xfrm>
            <a:off x="7308304" y="103476"/>
            <a:ext cx="1512168" cy="16693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12" cstate="print">
            <a:extLst>
              <a:ext uri="{28A0092B-C50C-407E-A947-70E740481C1C}">
                <a14:useLocalDpi xmlns:a14="http://schemas.microsoft.com/office/drawing/2010/main" xmlns="" val="0"/>
              </a:ext>
            </a:extLst>
          </a:blip>
          <a:srcRect t="-1785"/>
          <a:stretch/>
        </p:blipFill>
        <p:spPr bwMode="auto">
          <a:xfrm rot="1272303">
            <a:off x="5641687" y="4034098"/>
            <a:ext cx="3996764" cy="34775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986169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57200" y="1600201"/>
            <a:ext cx="3970784" cy="532656"/>
          </a:xfrm>
        </p:spPr>
        <p:txBody>
          <a:bodyPr>
            <a:normAutofit fontScale="77500" lnSpcReduction="20000"/>
          </a:bodyPr>
          <a:lstStyle/>
          <a:p>
            <a:r>
              <a:rPr lang="ru-RU" sz="1200" dirty="0"/>
              <a:t>Перед вами любимая фотография моей мамы. На ней прадедушка Пётр с прабабушкой Прасковьей, три дочери с мужьями и детьми, сын Петр. Моя мама сидит на коленках у бабушки с дедушкой… </a:t>
            </a:r>
          </a:p>
        </p:txBody>
      </p:sp>
      <p:sp>
        <p:nvSpPr>
          <p:cNvPr id="4" name="Объект 2"/>
          <p:cNvSpPr txBox="1">
            <a:spLocks/>
          </p:cNvSpPr>
          <p:nvPr/>
        </p:nvSpPr>
        <p:spPr>
          <a:xfrm>
            <a:off x="1187624" y="3861048"/>
            <a:ext cx="4392488" cy="16561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ru-RU" sz="1200" dirty="0"/>
              <a:t>Перед вами любимая фотография моей мамы. На ней прадедушка Пётр с прабабушкой Прасковьей, три дочери с мужьями и детьми, сын Петр. Моя мама сидит на коленках у бабушки с дедушкой… </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512" y="-27384"/>
            <a:ext cx="9180512" cy="6885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439" t="3945" r="4933" b="7294"/>
          <a:stretch/>
        </p:blipFill>
        <p:spPr bwMode="auto">
          <a:xfrm>
            <a:off x="37119" y="139147"/>
            <a:ext cx="2734681" cy="2126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860348" y="882585"/>
            <a:ext cx="3727876" cy="1754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Прямоугольник 4"/>
          <p:cNvSpPr/>
          <p:nvPr/>
        </p:nvSpPr>
        <p:spPr>
          <a:xfrm>
            <a:off x="2951312" y="908720"/>
            <a:ext cx="3492896" cy="1754326"/>
          </a:xfrm>
          <a:prstGeom prst="rect">
            <a:avLst/>
          </a:prstGeom>
        </p:spPr>
        <p:txBody>
          <a:bodyPr wrap="square">
            <a:spAutoFit/>
          </a:bodyPr>
          <a:lstStyle/>
          <a:p>
            <a:pPr algn="just"/>
            <a:r>
              <a:rPr lang="ru-RU" sz="1200" b="1" dirty="0">
                <a:latin typeface="Times New Roman" panose="02020603050405020304" pitchFamily="18" charset="0"/>
                <a:cs typeface="Times New Roman" panose="02020603050405020304" pitchFamily="18" charset="0"/>
              </a:rPr>
              <a:t>Всю жизнь братья прожили вместе. После войны стало строиться село, и все свои дома перевезли на новое место, построились на одной улице. На слайде три брата Черняк: Данило, Перт, Владимир и муж старшей сестры Степан. Вместе были на войне и всю жизнь рядом плечом к  плечу. Похоронены тоже все рядом. Прадедушки не стало в </a:t>
            </a:r>
            <a:r>
              <a:rPr lang="ru-RU" sz="1200" b="1" dirty="0" smtClean="0">
                <a:latin typeface="Times New Roman" panose="02020603050405020304" pitchFamily="18" charset="0"/>
                <a:cs typeface="Times New Roman" panose="02020603050405020304" pitchFamily="18" charset="0"/>
              </a:rPr>
              <a:t>2000 году, еще до моего рождения.</a:t>
            </a:r>
            <a:endParaRPr lang="ru-RU" sz="1200" b="1" dirty="0">
              <a:latin typeface="Times New Roman" panose="02020603050405020304" pitchFamily="18" charset="0"/>
              <a:cs typeface="Times New Roman" panose="02020603050405020304" pitchFamily="18" charset="0"/>
            </a:endParaRPr>
          </a:p>
        </p:txBody>
      </p:sp>
      <p:pic>
        <p:nvPicPr>
          <p:cNvPr id="2059" name="Picture 11"/>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rightnessContrast bright="20000" contrast="-20000"/>
                    </a14:imgEffect>
                  </a14:imgLayer>
                </a14:imgProps>
              </a:ext>
              <a:ext uri="{28A0092B-C50C-407E-A947-70E740481C1C}">
                <a14:useLocalDpi xmlns:a14="http://schemas.microsoft.com/office/drawing/2010/main" xmlns="" val="0"/>
              </a:ext>
            </a:extLst>
          </a:blip>
          <a:srcRect/>
          <a:stretch>
            <a:fillRect/>
          </a:stretch>
        </p:blipFill>
        <p:spPr bwMode="auto">
          <a:xfrm>
            <a:off x="2885692" y="2663046"/>
            <a:ext cx="2334380" cy="2281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60" name="Picture 1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2345636"/>
            <a:ext cx="2699792" cy="2566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Прямоугольник 5"/>
          <p:cNvSpPr/>
          <p:nvPr/>
        </p:nvSpPr>
        <p:spPr>
          <a:xfrm>
            <a:off x="105881" y="2348880"/>
            <a:ext cx="2521903" cy="2492990"/>
          </a:xfrm>
          <a:prstGeom prst="rect">
            <a:avLst/>
          </a:prstGeom>
        </p:spPr>
        <p:txBody>
          <a:bodyPr wrap="square">
            <a:spAutoFit/>
          </a:bodyPr>
          <a:lstStyle/>
          <a:p>
            <a:pPr algn="just"/>
            <a:r>
              <a:rPr lang="ru-RU" sz="1200" b="1" dirty="0">
                <a:latin typeface="Times New Roman" panose="02020603050405020304" pitchFamily="18" charset="0"/>
                <a:cs typeface="Times New Roman" panose="02020603050405020304" pitchFamily="18" charset="0"/>
              </a:rPr>
              <a:t>Все эти вещи дед принес с войны, и пользовался только ими. Моя бабушка сохранила все это ради памяти. </a:t>
            </a:r>
            <a:r>
              <a:rPr lang="ru-RU" sz="1200" b="1" dirty="0" smtClean="0">
                <a:latin typeface="Times New Roman" panose="02020603050405020304" pitchFamily="18" charset="0"/>
                <a:cs typeface="Times New Roman" panose="02020603050405020304" pitchFamily="18" charset="0"/>
              </a:rPr>
              <a:t>Она помогла собрать материал к проекту и помогала мне советами, делилась </a:t>
            </a:r>
            <a:r>
              <a:rPr lang="ru-RU" sz="1200" b="1" dirty="0">
                <a:latin typeface="Times New Roman" panose="02020603050405020304" pitchFamily="18" charset="0"/>
                <a:cs typeface="Times New Roman" panose="02020603050405020304" pitchFamily="18" charset="0"/>
              </a:rPr>
              <a:t>воспоминаниями. Бабушка пообещала, что эти вещи перейдут мне в </a:t>
            </a:r>
            <a:r>
              <a:rPr lang="ru-RU" sz="1200" b="1" dirty="0" smtClean="0">
                <a:latin typeface="Times New Roman" panose="02020603050405020304" pitchFamily="18" charset="0"/>
                <a:cs typeface="Times New Roman" panose="02020603050405020304" pitchFamily="18" charset="0"/>
              </a:rPr>
              <a:t>наследство</a:t>
            </a:r>
            <a:r>
              <a:rPr lang="ru-RU" sz="1200" b="1" dirty="0">
                <a:latin typeface="Times New Roman" panose="02020603050405020304" pitchFamily="18" charset="0"/>
                <a:cs typeface="Times New Roman" panose="02020603050405020304" pitchFamily="18" charset="0"/>
              </a:rPr>
              <a:t>, чтобы я помнила и хранила память о самом главном - о героических подвигах моего прадеда.</a:t>
            </a:r>
          </a:p>
        </p:txBody>
      </p:sp>
      <p:pic>
        <p:nvPicPr>
          <p:cNvPr id="2061" name="Picture 13"/>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brightnessContrast contrast="20000"/>
                    </a14:imgEffect>
                  </a14:imgLayer>
                </a14:imgProps>
              </a:ext>
              <a:ext uri="{28A0092B-C50C-407E-A947-70E740481C1C}">
                <a14:useLocalDpi xmlns:a14="http://schemas.microsoft.com/office/drawing/2010/main" xmlns="" val="0"/>
              </a:ext>
            </a:extLst>
          </a:blip>
          <a:srcRect/>
          <a:stretch>
            <a:fillRect/>
          </a:stretch>
        </p:blipFill>
        <p:spPr bwMode="auto">
          <a:xfrm>
            <a:off x="5796323" y="2852936"/>
            <a:ext cx="3024149" cy="20966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31840" y="5119396"/>
            <a:ext cx="5846219" cy="14059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Прямоугольник 6"/>
          <p:cNvSpPr/>
          <p:nvPr/>
        </p:nvSpPr>
        <p:spPr>
          <a:xfrm>
            <a:off x="3275856" y="5171708"/>
            <a:ext cx="5400599" cy="1200329"/>
          </a:xfrm>
          <a:prstGeom prst="rect">
            <a:avLst/>
          </a:prstGeom>
        </p:spPr>
        <p:txBody>
          <a:bodyPr wrap="square">
            <a:spAutoFit/>
          </a:bodyPr>
          <a:lstStyle/>
          <a:p>
            <a:pPr algn="just"/>
            <a:r>
              <a:rPr lang="ru-RU" sz="1200" b="1" dirty="0" smtClean="0">
                <a:latin typeface="Times New Roman" panose="02020603050405020304" pitchFamily="18" charset="0"/>
                <a:cs typeface="Times New Roman" panose="02020603050405020304" pitchFamily="18" charset="0"/>
              </a:rPr>
              <a:t>На этой фотографии Катерина и Степан</a:t>
            </a:r>
            <a:r>
              <a:rPr lang="ru-RU" sz="1200" b="1" dirty="0">
                <a:latin typeface="Times New Roman" panose="02020603050405020304" pitchFamily="18" charset="0"/>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Фотография была сделана еще до войны.   Катерина </a:t>
            </a:r>
            <a:r>
              <a:rPr lang="ru-RU" sz="1200" b="1" dirty="0">
                <a:latin typeface="Times New Roman" panose="02020603050405020304" pitchFamily="18" charset="0"/>
                <a:cs typeface="Times New Roman" panose="02020603050405020304" pitchFamily="18" charset="0"/>
              </a:rPr>
              <a:t>погибла в 1947 году от рук </a:t>
            </a:r>
            <a:r>
              <a:rPr lang="ru-RU" sz="1200" b="1" dirty="0" err="1" smtClean="0">
                <a:latin typeface="Times New Roman" panose="02020603050405020304" pitchFamily="18" charset="0"/>
                <a:cs typeface="Times New Roman" panose="02020603050405020304" pitchFamily="18" charset="0"/>
              </a:rPr>
              <a:t>бандеровцев</a:t>
            </a:r>
            <a:r>
              <a:rPr lang="ru-RU" sz="1200" b="1" dirty="0" smtClean="0">
                <a:latin typeface="Times New Roman" panose="02020603050405020304" pitchFamily="18" charset="0"/>
                <a:cs typeface="Times New Roman" panose="02020603050405020304" pitchFamily="18" charset="0"/>
              </a:rPr>
              <a:t>. Степан </a:t>
            </a:r>
            <a:r>
              <a:rPr lang="ru-RU" sz="1200" b="1" dirty="0">
                <a:latin typeface="Times New Roman" panose="02020603050405020304" pitchFamily="18" charset="0"/>
                <a:cs typeface="Times New Roman" panose="02020603050405020304" pitchFamily="18" charset="0"/>
              </a:rPr>
              <a:t>– родной брат моей </a:t>
            </a:r>
            <a:r>
              <a:rPr lang="ru-RU" sz="1200" b="1" dirty="0" smtClean="0">
                <a:latin typeface="Times New Roman" panose="02020603050405020304" pitchFamily="18" charset="0"/>
                <a:cs typeface="Times New Roman" panose="02020603050405020304" pitchFamily="18" charset="0"/>
              </a:rPr>
              <a:t>прабабушки Прасковьи </a:t>
            </a:r>
            <a:r>
              <a:rPr lang="ru-RU" sz="1200" b="1" dirty="0">
                <a:latin typeface="Times New Roman" panose="02020603050405020304" pitchFamily="18" charset="0"/>
                <a:cs typeface="Times New Roman" panose="02020603050405020304" pitchFamily="18" charset="0"/>
              </a:rPr>
              <a:t>и крёстный моей бабушки </a:t>
            </a:r>
            <a:r>
              <a:rPr lang="ru-RU" sz="1200" b="1" dirty="0" smtClean="0">
                <a:latin typeface="Times New Roman" panose="02020603050405020304" pitchFamily="18" charset="0"/>
                <a:cs typeface="Times New Roman" panose="02020603050405020304" pitchFamily="18" charset="0"/>
              </a:rPr>
              <a:t>Кати. Он </a:t>
            </a:r>
            <a:r>
              <a:rPr lang="ru-RU" sz="1200" b="1" dirty="0">
                <a:latin typeface="Times New Roman" panose="02020603050405020304" pitchFamily="18" charset="0"/>
                <a:cs typeface="Times New Roman" panose="02020603050405020304" pitchFamily="18" charset="0"/>
              </a:rPr>
              <a:t>ушел на фронт и погиб в битве за Одер в 1945 году. Катерина – сестра прадедушки. Молодые люди любили друг друга, но война не пощадила их… Это единственная страшная потеря для семьи во время войны. </a:t>
            </a:r>
          </a:p>
        </p:txBody>
      </p:sp>
      <p:pic>
        <p:nvPicPr>
          <p:cNvPr id="2063" name="Picture 15"/>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t="3172" r="13744" b="19840"/>
          <a:stretch/>
        </p:blipFill>
        <p:spPr bwMode="auto">
          <a:xfrm>
            <a:off x="1755241" y="5215245"/>
            <a:ext cx="1088567" cy="15261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64" name="Picture 16"/>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179512" y="5446965"/>
            <a:ext cx="1381705" cy="10783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114280" y="5518973"/>
            <a:ext cx="1512168" cy="923330"/>
          </a:xfrm>
          <a:prstGeom prst="rect">
            <a:avLst/>
          </a:prstGeom>
          <a:noFill/>
        </p:spPr>
        <p:txBody>
          <a:bodyPr wrap="square" rtlCol="0">
            <a:spAutoFit/>
          </a:bodyPr>
          <a:lstStyle/>
          <a:p>
            <a:pPr algn="ctr"/>
            <a:r>
              <a:rPr lang="ru-RU" sz="1200" b="1" dirty="0">
                <a:latin typeface="Times New Roman" panose="02020603050405020304" pitchFamily="18" charset="0"/>
                <a:cs typeface="Times New Roman" panose="02020603050405020304" pitchFamily="18" charset="0"/>
              </a:rPr>
              <a:t>Материал </a:t>
            </a:r>
            <a:r>
              <a:rPr lang="ru-RU" sz="1400" b="1" dirty="0" smtClean="0">
                <a:solidFill>
                  <a:schemeClr val="accent2">
                    <a:lumMod val="50000"/>
                  </a:schemeClr>
                </a:solidFill>
                <a:latin typeface="Times New Roman" panose="02020603050405020304" pitchFamily="18" charset="0"/>
                <a:cs typeface="Times New Roman" panose="02020603050405020304" pitchFamily="18" charset="0"/>
              </a:rPr>
              <a:t>подготовила </a:t>
            </a:r>
            <a:r>
              <a:rPr lang="ru-RU" sz="1400" b="1" dirty="0">
                <a:solidFill>
                  <a:schemeClr val="accent2">
                    <a:lumMod val="50000"/>
                  </a:schemeClr>
                </a:solidFill>
                <a:latin typeface="Times New Roman" panose="02020603050405020304" pitchFamily="18" charset="0"/>
                <a:cs typeface="Times New Roman" panose="02020603050405020304" pitchFamily="18" charset="0"/>
              </a:rPr>
              <a:t>семья </a:t>
            </a:r>
          </a:p>
          <a:p>
            <a:pPr algn="ctr"/>
            <a:r>
              <a:rPr lang="ru-RU" sz="1400" b="1" dirty="0">
                <a:solidFill>
                  <a:schemeClr val="accent2">
                    <a:lumMod val="50000"/>
                  </a:schemeClr>
                </a:solidFill>
                <a:latin typeface="Times New Roman" panose="02020603050405020304" pitchFamily="18" charset="0"/>
                <a:cs typeface="Times New Roman" panose="02020603050405020304" pitchFamily="18" charset="0"/>
              </a:rPr>
              <a:t>Томиловых</a:t>
            </a:r>
          </a:p>
        </p:txBody>
      </p:sp>
      <p:pic>
        <p:nvPicPr>
          <p:cNvPr id="8196" name="Picture 4"/>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2848818" y="-27384"/>
            <a:ext cx="5035550" cy="8825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2940763" y="0"/>
            <a:ext cx="4805809" cy="9819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13" cstate="print">
            <a:extLst>
              <a:ext uri="{28A0092B-C50C-407E-A947-70E740481C1C}">
                <a14:useLocalDpi xmlns:a14="http://schemas.microsoft.com/office/drawing/2010/main" xmlns="" val="0"/>
              </a:ext>
            </a:extLst>
          </a:blip>
          <a:srcRect l="5026" r="7287"/>
          <a:stretch/>
        </p:blipFill>
        <p:spPr bwMode="auto">
          <a:xfrm>
            <a:off x="6516216" y="726930"/>
            <a:ext cx="2565964" cy="20656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103524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 xmlns:a16="http://schemas.microsoft.com/office/drawing/2014/main" id="{8090B5F9-3F50-4CFA-9EE5-8918F6019B47}"/>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201" y="33469"/>
            <a:ext cx="9184713" cy="6851915"/>
          </a:xfrm>
        </p:spPr>
      </p:pic>
      <p:pic>
        <p:nvPicPr>
          <p:cNvPr id="7" name="Рисунок 6">
            <a:extLst>
              <a:ext uri="{FF2B5EF4-FFF2-40B4-BE49-F238E27FC236}">
                <a16:creationId xmlns="" xmlns:a16="http://schemas.microsoft.com/office/drawing/2014/main" id="{21C6BAAC-7542-4B19-A34D-2DA764B94CF5}"/>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brightnessContrast bright="40000"/>
                    </a14:imgEffect>
                  </a14:imgLayer>
                </a14:imgProps>
              </a:ext>
              <a:ext uri="{28A0092B-C50C-407E-A947-70E740481C1C}">
                <a14:useLocalDpi xmlns:a14="http://schemas.microsoft.com/office/drawing/2010/main" xmlns="" val="0"/>
              </a:ext>
            </a:extLst>
          </a:blip>
          <a:srcRect l="2657"/>
          <a:stretch/>
        </p:blipFill>
        <p:spPr>
          <a:xfrm>
            <a:off x="251520" y="4589540"/>
            <a:ext cx="6077499" cy="21518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a:extLst>
              <a:ext uri="{FF2B5EF4-FFF2-40B4-BE49-F238E27FC236}">
                <a16:creationId xmlns="" xmlns:a16="http://schemas.microsoft.com/office/drawing/2014/main" id="{78FE5F21-0CC2-40C8-B929-7BFD944F624F}"/>
              </a:ext>
            </a:extLst>
          </p:cNvPr>
          <p:cNvPicPr>
            <a:picLocks noChangeAspect="1"/>
          </p:cNvPicPr>
          <p:nvPr/>
        </p:nvPicPr>
        <p:blipFill>
          <a:blip r:embed="rId5" cstate="print">
            <a:extLst>
              <a:ext uri="{BEBA8EAE-BF5A-486C-A8C5-ECC9F3942E4B}">
                <a14:imgProps xmlns:a14="http://schemas.microsoft.com/office/drawing/2010/main" xmlns="">
                  <a14:imgLayer r:embed="rId6">
                    <a14:imgEffect>
                      <a14:sharpenSoften amount="50000"/>
                    </a14:imgEffect>
                  </a14:imgLayer>
                </a14:imgProps>
              </a:ext>
              <a:ext uri="{28A0092B-C50C-407E-A947-70E740481C1C}">
                <a14:useLocalDpi xmlns:a14="http://schemas.microsoft.com/office/drawing/2010/main" xmlns="" val="0"/>
              </a:ext>
            </a:extLst>
          </a:blip>
          <a:stretch>
            <a:fillRect/>
          </a:stretch>
        </p:blipFill>
        <p:spPr>
          <a:xfrm>
            <a:off x="251520" y="751293"/>
            <a:ext cx="3838330" cy="21016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Рисунок 10">
            <a:extLst>
              <a:ext uri="{FF2B5EF4-FFF2-40B4-BE49-F238E27FC236}">
                <a16:creationId xmlns="" xmlns:a16="http://schemas.microsoft.com/office/drawing/2014/main" id="{41840ADC-85A3-42B5-8170-18F66F913EC9}"/>
              </a:ext>
            </a:extLst>
          </p:cNvPr>
          <p:cNvPicPr>
            <a:picLocks noChangeAspect="1"/>
          </p:cNvPicPr>
          <p:nvPr/>
        </p:nvPicPr>
        <p:blipFill>
          <a:blip r:embed="rId7" cstate="print">
            <a:extLst>
              <a:ext uri="{BEBA8EAE-BF5A-486C-A8C5-ECC9F3942E4B}">
                <a14:imgProps xmlns:a14="http://schemas.microsoft.com/office/drawing/2010/main" xmlns="">
                  <a14:imgLayer r:embed="rId8">
                    <a14:imgEffect>
                      <a14:sharpenSoften amount="50000"/>
                    </a14:imgEffect>
                    <a14:imgEffect>
                      <a14:brightnessContrast bright="20000" contrast="-20000"/>
                    </a14:imgEffect>
                  </a14:imgLayer>
                </a14:imgProps>
              </a:ext>
              <a:ext uri="{28A0092B-C50C-407E-A947-70E740481C1C}">
                <a14:useLocalDpi xmlns:a14="http://schemas.microsoft.com/office/drawing/2010/main" xmlns="" val="0"/>
              </a:ext>
            </a:extLst>
          </a:blip>
          <a:stretch>
            <a:fillRect/>
          </a:stretch>
        </p:blipFill>
        <p:spPr>
          <a:xfrm>
            <a:off x="5250241" y="764703"/>
            <a:ext cx="3738975" cy="2088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6"/>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13478" y="3068960"/>
            <a:ext cx="7990970" cy="13197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Прямоугольник 11">
            <a:extLst>
              <a:ext uri="{FF2B5EF4-FFF2-40B4-BE49-F238E27FC236}">
                <a16:creationId xmlns="" xmlns:a16="http://schemas.microsoft.com/office/drawing/2014/main" id="{B8E40ABF-E6A4-42D6-AFFC-C58D94846961}"/>
              </a:ext>
            </a:extLst>
          </p:cNvPr>
          <p:cNvSpPr/>
          <p:nvPr/>
        </p:nvSpPr>
        <p:spPr>
          <a:xfrm>
            <a:off x="827584" y="3212976"/>
            <a:ext cx="7560840" cy="954107"/>
          </a:xfrm>
          <a:prstGeom prst="rect">
            <a:avLst/>
          </a:prstGeom>
        </p:spPr>
        <p:txBody>
          <a:bodyPr wrap="square">
            <a:spAutoFit/>
          </a:bodyPr>
          <a:lstStyle/>
          <a:p>
            <a:r>
              <a:rPr lang="ru-RU" sz="1400" b="1"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Я не помню своего прапрадеда, но с большим интересом принялся искать материал о нем и был поражен, что мой прапрадед был настоящим </a:t>
            </a:r>
            <a:r>
              <a:rPr lang="ru-RU" sz="1400" b="1" dirty="0" smtClean="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Героем, и </a:t>
            </a:r>
            <a:r>
              <a:rPr lang="ru-RU" sz="1400" b="1"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мне есть кем гордится и на кого ровняться</a:t>
            </a:r>
            <a:r>
              <a:rPr lang="ru-RU" sz="1400" b="1" dirty="0" smtClean="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ru-RU" sz="1400" b="1"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Очень жаль, что </a:t>
            </a:r>
            <a:r>
              <a:rPr lang="ru-RU" sz="1400" b="1" dirty="0" smtClean="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не </a:t>
            </a:r>
            <a:r>
              <a:rPr lang="ru-RU" sz="1400" b="1" dirty="0" smtClean="0">
                <a:solidFill>
                  <a:schemeClr val="accent2">
                    <a:lumMod val="50000"/>
                  </a:schemeClr>
                </a:solidFill>
              </a:rPr>
              <a:t>осталось </a:t>
            </a:r>
            <a:r>
              <a:rPr lang="ru-RU" sz="1400" b="1" dirty="0">
                <a:solidFill>
                  <a:schemeClr val="accent2">
                    <a:lumMod val="50000"/>
                  </a:schemeClr>
                </a:solidFill>
              </a:rPr>
              <a:t>никаких </a:t>
            </a:r>
            <a:r>
              <a:rPr lang="ru-RU" sz="1400" b="1" dirty="0" smtClean="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 фотографий,  но есть материал, </a:t>
            </a:r>
            <a:r>
              <a:rPr lang="ru-RU" sz="1400" b="1"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и </a:t>
            </a:r>
            <a:r>
              <a:rPr lang="ru-RU" sz="1400" b="1" dirty="0" smtClean="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теперь я </a:t>
            </a:r>
            <a:r>
              <a:rPr lang="ru-RU" sz="1400" b="1"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буду знать </a:t>
            </a:r>
            <a:r>
              <a:rPr lang="ru-RU" sz="1400" b="1" dirty="0" smtClean="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мой прадед - Герой!   Вечная память всем героям войны!                                         </a:t>
            </a:r>
            <a:endParaRPr lang="ru-RU" sz="2000" b="1"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027" name="Picture 3"/>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6968678" y="5211052"/>
            <a:ext cx="1347738" cy="10262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6988414" y="5354632"/>
            <a:ext cx="1368152" cy="738664"/>
          </a:xfrm>
          <a:prstGeom prst="rect">
            <a:avLst/>
          </a:prstGeom>
          <a:noFill/>
        </p:spPr>
        <p:txBody>
          <a:bodyPr wrap="square" rtlCol="0">
            <a:spAutoFit/>
          </a:bodyPr>
          <a:lstStyle/>
          <a:p>
            <a:pPr algn="ctr"/>
            <a:r>
              <a:rPr lang="ru-RU" sz="1400" b="1" dirty="0" err="1" smtClean="0">
                <a:solidFill>
                  <a:schemeClr val="accent2">
                    <a:lumMod val="50000"/>
                  </a:schemeClr>
                </a:solidFill>
              </a:rPr>
              <a:t>Логачев</a:t>
            </a:r>
            <a:r>
              <a:rPr lang="ru-RU" sz="1400" b="1" dirty="0" smtClean="0">
                <a:solidFill>
                  <a:schemeClr val="accent2">
                    <a:lumMod val="50000"/>
                  </a:schemeClr>
                </a:solidFill>
              </a:rPr>
              <a:t> Тимофей </a:t>
            </a:r>
          </a:p>
          <a:p>
            <a:pPr algn="ctr"/>
            <a:r>
              <a:rPr lang="ru-RU" sz="1400" b="1" dirty="0" smtClean="0">
                <a:solidFill>
                  <a:schemeClr val="accent2">
                    <a:lumMod val="50000"/>
                  </a:schemeClr>
                </a:solidFill>
              </a:rPr>
              <a:t>6Б класс</a:t>
            </a:r>
            <a:endParaRPr lang="ru-RU" sz="1400" b="1" dirty="0">
              <a:solidFill>
                <a:schemeClr val="accent2">
                  <a:lumMod val="50000"/>
                </a:schemeClr>
              </a:solidFill>
            </a:endParaRPr>
          </a:p>
        </p:txBody>
      </p:sp>
      <p:pic>
        <p:nvPicPr>
          <p:cNvPr id="1028" name="Picture 4"/>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3920626" y="1069119"/>
            <a:ext cx="1465989" cy="14659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1187624" y="100499"/>
            <a:ext cx="72728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1187624" y="107921"/>
            <a:ext cx="7024926" cy="584775"/>
          </a:xfrm>
          <a:prstGeom prst="rect">
            <a:avLst/>
          </a:prstGeom>
          <a:noFill/>
        </p:spPr>
        <p:txBody>
          <a:bodyPr wrap="square" rtlCol="0">
            <a:spAutoFit/>
          </a:bodyPr>
          <a:lstStyle/>
          <a:p>
            <a:pPr algn="ctr"/>
            <a:r>
              <a:rPr lang="ru-RU" sz="3200" b="1" dirty="0" smtClean="0">
                <a:solidFill>
                  <a:srgbClr val="FF0000"/>
                </a:solidFill>
                <a:latin typeface="Times New Roman" panose="02020603050405020304" pitchFamily="18" charset="0"/>
                <a:cs typeface="Times New Roman" panose="02020603050405020304" pitchFamily="18" charset="0"/>
              </a:rPr>
              <a:t>ЛОГАЧЕВ ПАВЕЛ ИВАНОВИЧ</a:t>
            </a:r>
            <a:endParaRPr lang="ru-RU"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9639010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 xmlns:a16="http://schemas.microsoft.com/office/drawing/2014/main" id="{08AA0FCF-E388-4749-BF59-F1A602979332}"/>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6512" y="0"/>
            <a:ext cx="9180512" cy="6885384"/>
          </a:xfrm>
        </p:spPr>
      </p:pic>
      <p:pic>
        <p:nvPicPr>
          <p:cNvPr id="7" name="Рисунок 6">
            <a:extLst>
              <a:ext uri="{FF2B5EF4-FFF2-40B4-BE49-F238E27FC236}">
                <a16:creationId xmlns="" xmlns:a16="http://schemas.microsoft.com/office/drawing/2014/main" id="{75E045BF-29C8-42E7-9E02-3107C846D03E}"/>
              </a:ext>
            </a:extLst>
          </p:cNvPr>
          <p:cNvPicPr>
            <a:picLocks noChangeAspect="1"/>
          </p:cNvPicPr>
          <p:nvPr/>
        </p:nvPicPr>
        <p:blipFill>
          <a:blip r:embed="rId3" cstate="print">
            <a:lum bright="-10000"/>
            <a:extLst>
              <a:ext uri="{BEBA8EAE-BF5A-486C-A8C5-ECC9F3942E4B}">
                <a14:imgProps xmlns:a14="http://schemas.microsoft.com/office/drawing/2010/main" xmlns="">
                  <a14:imgLayer r:embed="rId4">
                    <a14:imgEffect>
                      <a14:sharpenSoften amount="50000"/>
                    </a14:imgEffect>
                  </a14:imgLayer>
                </a14:imgProps>
              </a:ext>
              <a:ext uri="{28A0092B-C50C-407E-A947-70E740481C1C}">
                <a14:useLocalDpi xmlns:a14="http://schemas.microsoft.com/office/drawing/2010/main" xmlns="" val="0"/>
              </a:ext>
            </a:extLst>
          </a:blip>
          <a:stretch>
            <a:fillRect/>
          </a:stretch>
        </p:blipFill>
        <p:spPr>
          <a:xfrm>
            <a:off x="790672" y="3510069"/>
            <a:ext cx="2736304" cy="295447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3" name="Рисунок 12">
            <a:extLst>
              <a:ext uri="{FF2B5EF4-FFF2-40B4-BE49-F238E27FC236}">
                <a16:creationId xmlns="" xmlns:a16="http://schemas.microsoft.com/office/drawing/2014/main" id="{E5CDC9D7-1390-435E-A923-F2D4A9E54EFE}"/>
              </a:ext>
            </a:extLst>
          </p:cNvPr>
          <p:cNvPicPr>
            <a:picLocks noChangeAspect="1"/>
          </p:cNvPicPr>
          <p:nvPr/>
        </p:nvPicPr>
        <p:blipFill>
          <a:blip r:embed="rId5" cstate="print">
            <a:extLst>
              <a:ext uri="{BEBA8EAE-BF5A-486C-A8C5-ECC9F3942E4B}">
                <a14:imgProps xmlns:a14="http://schemas.microsoft.com/office/drawing/2010/main" xmlns="">
                  <a14:imgLayer r:embed="rId6">
                    <a14:imgEffect>
                      <a14:backgroundRemoval t="10000" b="90000" l="10000" r="90000">
                        <a14:foregroundMark x1="37375" y1="39606" x2="37375" y2="39606"/>
                        <a14:foregroundMark x1="37375" y1="39606" x2="30375" y2="43982"/>
                      </a14:backgroundRemoval>
                    </a14:imgEffect>
                  </a14:imgLayer>
                </a14:imgProps>
              </a:ext>
              <a:ext uri="{28A0092B-C50C-407E-A947-70E740481C1C}">
                <a14:useLocalDpi xmlns:a14="http://schemas.microsoft.com/office/drawing/2010/main" xmlns="" val="0"/>
              </a:ext>
            </a:extLst>
          </a:blip>
          <a:stretch>
            <a:fillRect/>
          </a:stretch>
        </p:blipFill>
        <p:spPr>
          <a:xfrm>
            <a:off x="6853085" y="1"/>
            <a:ext cx="1823371" cy="1125032"/>
          </a:xfrm>
          <a:prstGeom prst="rect">
            <a:avLst/>
          </a:prstGeom>
        </p:spPr>
      </p:pic>
      <p:pic>
        <p:nvPicPr>
          <p:cNvPr id="2050" name="Picture 2"/>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r="1662"/>
          <a:stretch/>
        </p:blipFill>
        <p:spPr bwMode="auto">
          <a:xfrm>
            <a:off x="251521" y="981016"/>
            <a:ext cx="8500594" cy="2519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Прямоугольник 10">
            <a:extLst>
              <a:ext uri="{FF2B5EF4-FFF2-40B4-BE49-F238E27FC236}">
                <a16:creationId xmlns="" xmlns:a16="http://schemas.microsoft.com/office/drawing/2014/main" id="{D51383F4-C3BF-442A-976E-2E30F58BC4BA}"/>
              </a:ext>
            </a:extLst>
          </p:cNvPr>
          <p:cNvSpPr/>
          <p:nvPr/>
        </p:nvSpPr>
        <p:spPr>
          <a:xfrm>
            <a:off x="467544" y="1125032"/>
            <a:ext cx="8078578" cy="2677656"/>
          </a:xfrm>
          <a:prstGeom prst="rect">
            <a:avLst/>
          </a:prstGeom>
        </p:spPr>
        <p:txBody>
          <a:bodyPr wrap="square">
            <a:spAutoFit/>
          </a:bodyPr>
          <a:lstStyle/>
          <a:p>
            <a:pPr algn="just"/>
            <a:r>
              <a:rPr lang="ru-RU" sz="1400" b="1" i="1" spc="50" dirty="0">
                <a:ln w="0"/>
                <a:solidFill>
                  <a:schemeClr val="accent2">
                    <a:lumMod val="50000"/>
                  </a:schemeClr>
                </a:solidFill>
                <a:effectLst>
                  <a:outerShdw blurRad="50800" dist="38100" dir="5400000" algn="t" rotWithShape="0">
                    <a:prstClr val="black">
                      <a:alpha val="40000"/>
                    </a:prstClr>
                  </a:outerShdw>
                </a:effectLst>
                <a:latin typeface="Times New Roman" panose="02020603050405020304" pitchFamily="18" charset="0"/>
                <a:ea typeface="Calibri" panose="020F0502020204030204" pitchFamily="34" charset="0"/>
                <a:cs typeface="Times New Roman" pitchFamily="18" charset="0"/>
              </a:rPr>
              <a:t>Мой </a:t>
            </a:r>
            <a:r>
              <a:rPr lang="ru-RU" sz="1400" b="1" i="1" spc="50" dirty="0">
                <a:ln w="0"/>
                <a:solidFill>
                  <a:schemeClr val="accent2">
                    <a:lumMod val="50000"/>
                  </a:schemeClr>
                </a:solidFill>
                <a:latin typeface="Times New Roman" panose="02020603050405020304" pitchFamily="18" charset="0"/>
                <a:ea typeface="Calibri" panose="020F0502020204030204" pitchFamily="34" charset="0"/>
                <a:cs typeface="Times New Roman" pitchFamily="18" charset="0"/>
              </a:rPr>
              <a:t>прадедушка</a:t>
            </a:r>
            <a:r>
              <a:rPr lang="ru-RU" sz="1400" b="1" i="1" spc="50" dirty="0">
                <a:ln w="0"/>
                <a:solidFill>
                  <a:schemeClr val="accent2">
                    <a:lumMod val="50000"/>
                  </a:schemeClr>
                </a:solidFill>
                <a:effectLst>
                  <a:outerShdw blurRad="50800" dist="38100" dir="5400000" algn="t" rotWithShape="0">
                    <a:prstClr val="black">
                      <a:alpha val="40000"/>
                    </a:prstClr>
                  </a:outerShdw>
                </a:effectLst>
                <a:latin typeface="Times New Roman" panose="02020603050405020304" pitchFamily="18" charset="0"/>
                <a:ea typeface="Calibri" panose="020F0502020204030204" pitchFamily="34" charset="0"/>
                <a:cs typeface="Times New Roman" pitchFamily="18" charset="0"/>
              </a:rPr>
              <a:t> </a:t>
            </a:r>
            <a:r>
              <a:rPr lang="ru-RU" sz="1400" b="1" i="1" spc="50" dirty="0">
                <a:ln w="0"/>
                <a:solidFill>
                  <a:schemeClr val="accent2">
                    <a:lumMod val="50000"/>
                  </a:schemeClr>
                </a:solidFill>
                <a:latin typeface="Times New Roman" panose="02020603050405020304" pitchFamily="18" charset="0"/>
                <a:ea typeface="Calibri" panose="020F0502020204030204" pitchFamily="34" charset="0"/>
                <a:cs typeface="Times New Roman" pitchFamily="18" charset="0"/>
              </a:rPr>
              <a:t>Югов Павел Валерьевич был призван на </a:t>
            </a:r>
            <a:r>
              <a:rPr lang="ru-RU" sz="1400" b="1" i="1" spc="50" dirty="0" smtClean="0">
                <a:ln w="0"/>
                <a:solidFill>
                  <a:schemeClr val="accent2">
                    <a:lumMod val="50000"/>
                  </a:schemeClr>
                </a:solidFill>
                <a:latin typeface="Times New Roman" panose="02020603050405020304" pitchFamily="18" charset="0"/>
                <a:ea typeface="Calibri" panose="020F0502020204030204" pitchFamily="34" charset="0"/>
                <a:cs typeface="Times New Roman" pitchFamily="18" charset="0"/>
              </a:rPr>
              <a:t>войну </a:t>
            </a:r>
            <a:r>
              <a:rPr lang="ru-RU" sz="1400" b="1" i="1" spc="50" dirty="0">
                <a:ln w="0"/>
                <a:solidFill>
                  <a:schemeClr val="accent2">
                    <a:lumMod val="50000"/>
                  </a:schemeClr>
                </a:solidFill>
                <a:latin typeface="Times New Roman" panose="02020603050405020304" pitchFamily="18" charset="0"/>
                <a:ea typeface="Calibri" panose="020F0502020204030204" pitchFamily="34" charset="0"/>
                <a:cs typeface="Times New Roman" pitchFamily="18" charset="0"/>
              </a:rPr>
              <a:t>в 1942 году на Ленинградский фронт. Он участвовал в обороне этого города, потом воевал под Курском. Без особых ранений прадедушка отважно сражался за Родину до весны 1945 года.  На территории Польши при форсировании реки на плотах наши войска попали под обстрел. В плот, на котором переправлялась группа наших солдат, в том числе и мой прадедушка, попал снаряд. Многие бойцы погибли, Югов Павел Валерьевич был ранен в ногу. Он с большим трудом доплыл до берега. Его нашли санитары только на вторые сутки. В госпитале из-за заражения крови ногу пришлось ампутировать. После госпиталя домой он вернулся только 1946 году. Он не любил вспоминать о войне. Детям и внукам мало рассказывал о ней</a:t>
            </a:r>
            <a:r>
              <a:rPr lang="ru-RU" sz="1400" b="1" spc="50" dirty="0">
                <a:ln w="0"/>
                <a:solidFill>
                  <a:schemeClr val="accent2">
                    <a:lumMod val="50000"/>
                  </a:schemeClr>
                </a:solidFill>
                <a:latin typeface="Times New Roman" pitchFamily="18" charset="0"/>
                <a:ea typeface="Calibri" panose="020F0502020204030204" pitchFamily="34" charset="0"/>
                <a:cs typeface="Times New Roman" pitchFamily="18" charset="0"/>
              </a:rPr>
              <a:t>. </a:t>
            </a:r>
            <a:r>
              <a:rPr lang="ru-RU" sz="1400" b="1" spc="50" dirty="0" smtClean="0">
                <a:ln w="0"/>
                <a:solidFill>
                  <a:schemeClr val="accent2">
                    <a:lumMod val="50000"/>
                  </a:schemeClr>
                </a:solidFill>
                <a:latin typeface="Times New Roman" pitchFamily="18" charset="0"/>
                <a:ea typeface="Calibri" panose="020F0502020204030204" pitchFamily="34" charset="0"/>
                <a:cs typeface="Times New Roman" pitchFamily="18" charset="0"/>
              </a:rPr>
              <a:t> </a:t>
            </a:r>
            <a:r>
              <a:rPr lang="ru-RU" sz="1400" b="1" i="1" dirty="0" smtClean="0">
                <a:solidFill>
                  <a:schemeClr val="accent2">
                    <a:lumMod val="50000"/>
                  </a:schemeClr>
                </a:solidFill>
                <a:latin typeface="Times New Roman" panose="02020603050405020304" pitchFamily="18" charset="0"/>
                <a:cs typeface="Times New Roman" panose="02020603050405020304" pitchFamily="18" charset="0"/>
              </a:rPr>
              <a:t>Я помню! Я горжусь!</a:t>
            </a:r>
          </a:p>
          <a:p>
            <a:pPr algn="just"/>
            <a:r>
              <a:rPr lang="ru-RU" sz="1400" b="1" dirty="0" smtClean="0">
                <a:solidFill>
                  <a:schemeClr val="accent2">
                    <a:lumMod val="50000"/>
                  </a:schemeClr>
                </a:solidFill>
                <a:latin typeface="Times New Roman" panose="02020603050405020304" pitchFamily="18" charset="0"/>
                <a:cs typeface="Times New Roman" panose="02020603050405020304" pitchFamily="18" charset="0"/>
              </a:rPr>
              <a:t>                                                                                                                                  </a:t>
            </a:r>
          </a:p>
          <a:p>
            <a:pPr algn="just"/>
            <a:r>
              <a:rPr lang="ru-RU" sz="1400" b="1" spc="50" dirty="0" smtClean="0">
                <a:ln w="0"/>
                <a:solidFill>
                  <a:srgbClr val="FFFF00"/>
                </a:solidFill>
                <a:effectLst>
                  <a:outerShdw blurRad="50800" dist="38100" dir="5400000" algn="t" rotWithShape="0">
                    <a:prstClr val="black">
                      <a:alpha val="40000"/>
                    </a:prstClr>
                  </a:outerShdw>
                </a:effectLst>
                <a:latin typeface="Times New Roman" pitchFamily="18" charset="0"/>
                <a:cs typeface="Times New Roman" pitchFamily="18" charset="0"/>
              </a:rPr>
              <a:t> </a:t>
            </a:r>
            <a:endParaRPr lang="ru-RU" sz="1400" b="1" spc="50" dirty="0">
              <a:ln w="0"/>
              <a:solidFill>
                <a:srgbClr val="FFFF00"/>
              </a:solidFill>
              <a:effectLst>
                <a:outerShdw blurRad="50800" dist="38100" dir="5400000" algn="t" rotWithShape="0">
                  <a:prstClr val="black">
                    <a:alpha val="40000"/>
                  </a:prstClr>
                </a:outerShdw>
              </a:effectLst>
              <a:latin typeface="Times New Roman" pitchFamily="18" charset="0"/>
              <a:cs typeface="Times New Roman" pitchFamily="18" charset="0"/>
            </a:endParaRPr>
          </a:p>
        </p:txBody>
      </p:sp>
      <p:pic>
        <p:nvPicPr>
          <p:cNvPr id="2"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427984" y="5530589"/>
            <a:ext cx="1390650" cy="9339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4499992" y="5642664"/>
            <a:ext cx="1152128" cy="738664"/>
          </a:xfrm>
          <a:prstGeom prst="rect">
            <a:avLst/>
          </a:prstGeom>
          <a:noFill/>
        </p:spPr>
        <p:txBody>
          <a:bodyPr wrap="square" rtlCol="0">
            <a:spAutoFit/>
          </a:bodyPr>
          <a:lstStyle/>
          <a:p>
            <a:pPr algn="ctr"/>
            <a:r>
              <a:rPr lang="ru-RU" sz="1400" b="1" dirty="0" smtClean="0">
                <a:solidFill>
                  <a:schemeClr val="accent2">
                    <a:lumMod val="50000"/>
                  </a:schemeClr>
                </a:solidFill>
                <a:latin typeface="Times New Roman" panose="02020603050405020304" pitchFamily="18" charset="0"/>
                <a:cs typeface="Times New Roman" panose="02020603050405020304" pitchFamily="18" charset="0"/>
              </a:rPr>
              <a:t>Веселых Кристина </a:t>
            </a:r>
          </a:p>
          <a:p>
            <a:pPr algn="ctr"/>
            <a:r>
              <a:rPr lang="ru-RU" sz="1400" b="1" dirty="0" smtClean="0">
                <a:solidFill>
                  <a:schemeClr val="accent2">
                    <a:lumMod val="50000"/>
                  </a:schemeClr>
                </a:solidFill>
                <a:latin typeface="Times New Roman" panose="02020603050405020304" pitchFamily="18" charset="0"/>
                <a:cs typeface="Times New Roman" panose="02020603050405020304" pitchFamily="18" charset="0"/>
              </a:rPr>
              <a:t>4А класс</a:t>
            </a:r>
            <a:endParaRPr lang="ru-RU" sz="1400" b="1"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2051" name="Picture 3"/>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67544" y="8367"/>
            <a:ext cx="6336704" cy="82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624732" y="116632"/>
            <a:ext cx="5963492" cy="584775"/>
          </a:xfrm>
          <a:prstGeom prst="rect">
            <a:avLst/>
          </a:prstGeom>
          <a:noFill/>
        </p:spPr>
        <p:txBody>
          <a:bodyPr wrap="none" rtlCol="0">
            <a:spAutoFit/>
          </a:bodyPr>
          <a:lstStyle/>
          <a:p>
            <a:pPr algn="ctr"/>
            <a:r>
              <a:rPr lang="ru-RU" sz="3200" b="1" dirty="0" smtClean="0">
                <a:solidFill>
                  <a:srgbClr val="FF0000"/>
                </a:solidFill>
                <a:latin typeface="Times New Roman" panose="02020603050405020304" pitchFamily="18" charset="0"/>
                <a:cs typeface="Times New Roman" panose="02020603050405020304" pitchFamily="18" charset="0"/>
              </a:rPr>
              <a:t>ЮГОВ ПАВЕЛ ВАЛЕРЬЕВИЧ</a:t>
            </a:r>
            <a:endParaRPr lang="ru-RU" sz="3200" b="1" dirty="0">
              <a:solidFill>
                <a:srgbClr val="FF0000"/>
              </a:solidFill>
              <a:latin typeface="Times New Roman" panose="02020603050405020304" pitchFamily="18" charset="0"/>
              <a:cs typeface="Times New Roman" panose="02020603050405020304" pitchFamily="18" charset="0"/>
            </a:endParaRPr>
          </a:p>
        </p:txBody>
      </p:sp>
      <p:pic>
        <p:nvPicPr>
          <p:cNvPr id="2052" name="Picture 4"/>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6516217" y="3622039"/>
            <a:ext cx="1944216" cy="26862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251521" y="4965154"/>
            <a:ext cx="3852863" cy="2998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102439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 xmlns:a16="http://schemas.microsoft.com/office/drawing/2014/main" id="{09F5A096-AD33-4AE9-9911-6E4F2A9CCD83}"/>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9163890" cy="6858000"/>
          </a:xfrm>
        </p:spPr>
      </p:pic>
      <p:pic>
        <p:nvPicPr>
          <p:cNvPr id="7" name="Рисунок 6">
            <a:extLst>
              <a:ext uri="{FF2B5EF4-FFF2-40B4-BE49-F238E27FC236}">
                <a16:creationId xmlns="" xmlns:a16="http://schemas.microsoft.com/office/drawing/2014/main" id="{58DF091A-5A9A-443D-AD6A-AC5B1C1C3814}"/>
              </a:ext>
            </a:extLst>
          </p:cNvPr>
          <p:cNvPicPr>
            <a:picLocks noChangeAspect="1"/>
          </p:cNvPicPr>
          <p:nvPr/>
        </p:nvPicPr>
        <p:blipFill rotWithShape="1">
          <a:blip r:embed="rId3" cstate="print">
            <a:lum bright="10000" contrast="10000"/>
            <a:extLst>
              <a:ext uri="{BEBA8EAE-BF5A-486C-A8C5-ECC9F3942E4B}">
                <a14:imgProps xmlns:a14="http://schemas.microsoft.com/office/drawing/2010/main" xmlns="">
                  <a14:imgLayer r:embed="rId4">
                    <a14:imgEffect>
                      <a14:sharpenSoften amount="50000"/>
                    </a14:imgEffect>
                  </a14:imgLayer>
                </a14:imgProps>
              </a:ext>
              <a:ext uri="{28A0092B-C50C-407E-A947-70E740481C1C}">
                <a14:useLocalDpi xmlns:a14="http://schemas.microsoft.com/office/drawing/2010/main" xmlns="" val="0"/>
              </a:ext>
            </a:extLst>
          </a:blip>
          <a:srcRect l="5725" t="11681" r="5618" b="19160"/>
          <a:stretch/>
        </p:blipFill>
        <p:spPr>
          <a:xfrm>
            <a:off x="366827" y="260646"/>
            <a:ext cx="1944216" cy="216658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TextBox 5"/>
          <p:cNvSpPr txBox="1"/>
          <p:nvPr/>
        </p:nvSpPr>
        <p:spPr>
          <a:xfrm>
            <a:off x="4822388" y="260648"/>
            <a:ext cx="45719" cy="369332"/>
          </a:xfrm>
          <a:prstGeom prst="rect">
            <a:avLst/>
          </a:prstGeom>
          <a:noFill/>
        </p:spPr>
        <p:txBody>
          <a:bodyPr wrap="square" rtlCol="0">
            <a:spAutoFit/>
          </a:bodyPr>
          <a:lstStyle/>
          <a:p>
            <a:r>
              <a:rPr lang="ru-RU" dirty="0" smtClean="0"/>
              <a:t>Х</a:t>
            </a:r>
            <a:endParaRPr lang="ru-RU" dirty="0"/>
          </a:p>
        </p:txBody>
      </p:sp>
      <p:pic>
        <p:nvPicPr>
          <p:cNvPr id="3075" name="Picture 3"/>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2599" r="2739"/>
          <a:stretch/>
        </p:blipFill>
        <p:spPr bwMode="auto">
          <a:xfrm>
            <a:off x="3923842" y="1415467"/>
            <a:ext cx="5112654" cy="35977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TextBox 10"/>
          <p:cNvSpPr txBox="1"/>
          <p:nvPr/>
        </p:nvSpPr>
        <p:spPr>
          <a:xfrm>
            <a:off x="4067944" y="1452840"/>
            <a:ext cx="4968552" cy="3416320"/>
          </a:xfrm>
          <a:prstGeom prst="rect">
            <a:avLst/>
          </a:prstGeom>
          <a:noFill/>
        </p:spPr>
        <p:txBody>
          <a:bodyPr wrap="square" rtlCol="0">
            <a:spAutoFit/>
          </a:bodyPr>
          <a:lstStyle/>
          <a:p>
            <a:pPr algn="just"/>
            <a:r>
              <a:rPr lang="ru-RU" sz="1200" b="1" dirty="0" smtClean="0">
                <a:solidFill>
                  <a:schemeClr val="accent2">
                    <a:lumMod val="50000"/>
                  </a:schemeClr>
                </a:solidFill>
                <a:latin typeface="Times New Roman" pitchFamily="18" charset="0"/>
                <a:cs typeface="Times New Roman" pitchFamily="18" charset="0"/>
              </a:rPr>
              <a:t>Мой прадедушка Иван Захарович Химченко родился 15.06.1912 Звание - лейтенант. Место </a:t>
            </a:r>
            <a:r>
              <a:rPr lang="ru-RU" sz="1200" b="1" dirty="0">
                <a:solidFill>
                  <a:schemeClr val="accent2">
                    <a:lumMod val="50000"/>
                  </a:schemeClr>
                </a:solidFill>
                <a:latin typeface="Times New Roman" pitchFamily="18" charset="0"/>
                <a:cs typeface="Times New Roman" pitchFamily="18" charset="0"/>
              </a:rPr>
              <a:t>призыва: Мариупольский ГВК, Украинская ССР, Сталинская обл., г. Мариуполь. </a:t>
            </a:r>
            <a:r>
              <a:rPr lang="ru-RU" sz="1200" b="1" dirty="0" smtClean="0">
                <a:solidFill>
                  <a:schemeClr val="accent2">
                    <a:lumMod val="50000"/>
                  </a:schemeClr>
                </a:solidFill>
                <a:latin typeface="Times New Roman" pitchFamily="18" charset="0"/>
                <a:cs typeface="Times New Roman" pitchFamily="18" charset="0"/>
              </a:rPr>
              <a:t>Окончил сельскую школу и пошёл работать. В 1934 году в возрасте 22 лет Ивана призвали в Рабоче-крестьянскую Красную Армию, служил в Приморском крае в стрелковом полку. Окончил курсы командиров и стал кадровым военным, участвовал во всех военных операциях Красной </a:t>
            </a:r>
            <a:r>
              <a:rPr lang="ru-RU" sz="1200" b="1" dirty="0">
                <a:solidFill>
                  <a:schemeClr val="accent2">
                    <a:lumMod val="50000"/>
                  </a:schemeClr>
                </a:solidFill>
                <a:latin typeface="Times New Roman" pitchFamily="18" charset="0"/>
                <a:cs typeface="Times New Roman" pitchFamily="18" charset="0"/>
              </a:rPr>
              <a:t>Армии. - Освободительный поход Красной Армии 1939 года (17 сентября — 6 октября 1939);</a:t>
            </a:r>
          </a:p>
          <a:p>
            <a:pPr algn="just"/>
            <a:r>
              <a:rPr lang="ru-RU" sz="1200" b="1" dirty="0">
                <a:solidFill>
                  <a:schemeClr val="accent2">
                    <a:lumMod val="50000"/>
                  </a:schemeClr>
                </a:solidFill>
                <a:latin typeface="Times New Roman" pitchFamily="18" charset="0"/>
                <a:cs typeface="Times New Roman" pitchFamily="18" charset="0"/>
              </a:rPr>
              <a:t>- Советско-финляндская война (30.11.1939 — 13.03.1940). Начало Великой Отечественной Войны Иван Захарович встретил в городе Луцк (территория Украины) в составе 193-й стрелковой дивизии — командиром стрелковой роты в звании старшего лейтенанта. Главной задачей стрелкового корпуса был разгром группировки фашистских войск, рвавшихся к Киеву. В ходе боёв Иван Захарович получил тяжёлое ранение и был эвакуирован в госпиталь. После частичного выздоровления преподавал военную подготовку молодым бойцам.</a:t>
            </a:r>
            <a:endParaRPr lang="ru-RU" sz="1200" dirty="0">
              <a:solidFill>
                <a:schemeClr val="accent2">
                  <a:lumMod val="50000"/>
                </a:schemeClr>
              </a:solidFill>
              <a:latin typeface="Times New Roman" pitchFamily="18" charset="0"/>
              <a:cs typeface="Times New Roman" pitchFamily="18" charset="0"/>
            </a:endParaRPr>
          </a:p>
        </p:txBody>
      </p:sp>
      <p:pic>
        <p:nvPicPr>
          <p:cNvPr id="3077" name="Picture 5"/>
          <p:cNvPicPr>
            <a:picLocks noChangeAspect="1" noChangeArrowheads="1"/>
          </p:cNvPicPr>
          <p:nvPr/>
        </p:nvPicPr>
        <p:blipFill>
          <a:blip r:embed="rId6" cstate="print">
            <a:extLst>
              <a:ext uri="{BEBA8EAE-BF5A-486C-A8C5-ECC9F3942E4B}">
                <a14:imgProps xmlns:a14="http://schemas.microsoft.com/office/drawing/2010/main" xmlns="">
                  <a14:imgLayer r:embed="rId7">
                    <a14:imgEffect>
                      <a14:brightnessContrast bright="20000"/>
                    </a14:imgEffect>
                  </a14:imgLayer>
                </a14:imgProps>
              </a:ext>
              <a:ext uri="{28A0092B-C50C-407E-A947-70E740481C1C}">
                <a14:useLocalDpi xmlns:a14="http://schemas.microsoft.com/office/drawing/2010/main" xmlns="" val="0"/>
              </a:ext>
            </a:extLst>
          </a:blip>
          <a:srcRect/>
          <a:stretch>
            <a:fillRect/>
          </a:stretch>
        </p:blipFill>
        <p:spPr bwMode="auto">
          <a:xfrm>
            <a:off x="251520" y="2492896"/>
            <a:ext cx="3600400" cy="2880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747505" y="296429"/>
            <a:ext cx="1176337" cy="12430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2123728" y="4365104"/>
            <a:ext cx="45719" cy="369332"/>
          </a:xfrm>
          <a:prstGeom prst="rect">
            <a:avLst/>
          </a:prstGeom>
          <a:noFill/>
        </p:spPr>
        <p:txBody>
          <a:bodyPr wrap="square" rtlCol="0">
            <a:spAutoFit/>
          </a:bodyPr>
          <a:lstStyle/>
          <a:p>
            <a:endParaRPr lang="ru-RU" dirty="0"/>
          </a:p>
        </p:txBody>
      </p:sp>
      <p:sp>
        <p:nvSpPr>
          <p:cNvPr id="12" name="TextBox 11"/>
          <p:cNvSpPr txBox="1"/>
          <p:nvPr/>
        </p:nvSpPr>
        <p:spPr>
          <a:xfrm>
            <a:off x="2180311" y="1628800"/>
            <a:ext cx="1887633" cy="861774"/>
          </a:xfrm>
          <a:prstGeom prst="rect">
            <a:avLst/>
          </a:prstGeom>
          <a:noFill/>
        </p:spPr>
        <p:txBody>
          <a:bodyPr wrap="square" rtlCol="0">
            <a:spAutoFit/>
          </a:bodyPr>
          <a:lstStyle/>
          <a:p>
            <a:pPr algn="ctr"/>
            <a:r>
              <a:rPr lang="ru-RU" sz="1600" b="1" dirty="0">
                <a:solidFill>
                  <a:srgbClr val="FFFF00"/>
                </a:solidFill>
              </a:rPr>
              <a:t>Орден Отечественной войны II степени</a:t>
            </a:r>
          </a:p>
        </p:txBody>
      </p:sp>
      <p:pic>
        <p:nvPicPr>
          <p:cNvPr id="3079" name="Picture 7"/>
          <p:cNvPicPr>
            <a:picLocks noChangeAspect="1" noChangeArrowheads="1"/>
          </p:cNvPicPr>
          <p:nvPr/>
        </p:nvPicPr>
        <p:blipFill>
          <a:blip r:embed="rId9" cstate="print">
            <a:extLst>
              <a:ext uri="{BEBA8EAE-BF5A-486C-A8C5-ECC9F3942E4B}">
                <a14:imgProps xmlns:a14="http://schemas.microsoft.com/office/drawing/2010/main" xmlns="">
                  <a14:imgLayer r:embed="rId10">
                    <a14:imgEffect>
                      <a14:sharpenSoften amount="50000"/>
                    </a14:imgEffect>
                    <a14:imgEffect>
                      <a14:brightnessContrast bright="40000" contrast="-40000"/>
                    </a14:imgEffect>
                  </a14:imgLayer>
                </a14:imgProps>
              </a:ext>
              <a:ext uri="{28A0092B-C50C-407E-A947-70E740481C1C}">
                <a14:useLocalDpi xmlns:a14="http://schemas.microsoft.com/office/drawing/2010/main" xmlns="" val="0"/>
              </a:ext>
            </a:extLst>
          </a:blip>
          <a:srcRect/>
          <a:stretch>
            <a:fillRect/>
          </a:stretch>
        </p:blipFill>
        <p:spPr bwMode="auto">
          <a:xfrm>
            <a:off x="121201" y="2915652"/>
            <a:ext cx="3764390" cy="1809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11" cstate="print">
            <a:extLst>
              <a:ext uri="{BEBA8EAE-BF5A-486C-A8C5-ECC9F3942E4B}">
                <a14:imgProps xmlns:a14="http://schemas.microsoft.com/office/drawing/2010/main" xmlns="">
                  <a14:imgLayer r:embed="rId12">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3119086" y="5017023"/>
            <a:ext cx="2857070" cy="17204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rotWithShape="1">
          <a:blip r:embed="rId13" cstate="print">
            <a:extLst>
              <a:ext uri="{BEBA8EAE-BF5A-486C-A8C5-ECC9F3942E4B}">
                <a14:imgProps xmlns:a14="http://schemas.microsoft.com/office/drawing/2010/main" xmlns="">
                  <a14:imgLayer r:embed="rId14">
                    <a14:imgEffect>
                      <a14:sharpenSoften amount="50000"/>
                    </a14:imgEffect>
                  </a14:imgLayer>
                </a14:imgProps>
              </a:ext>
              <a:ext uri="{28A0092B-C50C-407E-A947-70E740481C1C}">
                <a14:useLocalDpi xmlns:a14="http://schemas.microsoft.com/office/drawing/2010/main" xmlns="" val="0"/>
              </a:ext>
            </a:extLst>
          </a:blip>
          <a:srcRect r="3408"/>
          <a:stretch/>
        </p:blipFill>
        <p:spPr bwMode="auto">
          <a:xfrm>
            <a:off x="6061945" y="5017023"/>
            <a:ext cx="3046559" cy="17128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1115616" y="5831741"/>
            <a:ext cx="1584176" cy="7841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TextBox 16"/>
          <p:cNvSpPr txBox="1"/>
          <p:nvPr/>
        </p:nvSpPr>
        <p:spPr>
          <a:xfrm>
            <a:off x="1187624" y="5877272"/>
            <a:ext cx="1440160" cy="738664"/>
          </a:xfrm>
          <a:prstGeom prst="rect">
            <a:avLst/>
          </a:prstGeom>
          <a:noFill/>
        </p:spPr>
        <p:txBody>
          <a:bodyPr wrap="square" rtlCol="0">
            <a:spAutoFit/>
          </a:bodyPr>
          <a:lstStyle/>
          <a:p>
            <a:pPr algn="ctr"/>
            <a:r>
              <a:rPr lang="ru-RU" sz="1400" b="1" dirty="0" err="1" smtClean="0">
                <a:solidFill>
                  <a:schemeClr val="accent2">
                    <a:lumMod val="75000"/>
                  </a:schemeClr>
                </a:solidFill>
                <a:latin typeface="Times New Roman" pitchFamily="18" charset="0"/>
                <a:cs typeface="Times New Roman" pitchFamily="18" charset="0"/>
              </a:rPr>
              <a:t>Химченко</a:t>
            </a:r>
            <a:r>
              <a:rPr lang="ru-RU" sz="1400" b="1" dirty="0" smtClean="0">
                <a:solidFill>
                  <a:schemeClr val="accent2">
                    <a:lumMod val="75000"/>
                  </a:schemeClr>
                </a:solidFill>
                <a:latin typeface="Times New Roman" pitchFamily="18" charset="0"/>
                <a:cs typeface="Times New Roman" pitchFamily="18" charset="0"/>
              </a:rPr>
              <a:t> Матвей </a:t>
            </a:r>
          </a:p>
          <a:p>
            <a:pPr algn="ctr"/>
            <a:r>
              <a:rPr lang="ru-RU" sz="1400" b="1" dirty="0" smtClean="0">
                <a:solidFill>
                  <a:schemeClr val="accent2">
                    <a:lumMod val="75000"/>
                  </a:schemeClr>
                </a:solidFill>
                <a:latin typeface="Times New Roman" pitchFamily="18" charset="0"/>
                <a:cs typeface="Times New Roman" pitchFamily="18" charset="0"/>
              </a:rPr>
              <a:t>4А класс</a:t>
            </a:r>
            <a:endParaRPr lang="ru-RU" sz="1400" b="1" dirty="0">
              <a:solidFill>
                <a:schemeClr val="accent2">
                  <a:lumMod val="75000"/>
                </a:schemeClr>
              </a:solidFill>
              <a:latin typeface="Times New Roman" pitchFamily="18" charset="0"/>
              <a:cs typeface="Times New Roman" pitchFamily="18" charset="0"/>
            </a:endParaRPr>
          </a:p>
        </p:txBody>
      </p:sp>
      <p:pic>
        <p:nvPicPr>
          <p:cNvPr id="3080" name="Picture 8"/>
          <p:cNvPicPr>
            <a:picLocks noChangeAspect="1" noChangeArrowheads="1"/>
          </p:cNvPicPr>
          <p:nvPr/>
        </p:nvPicPr>
        <p:blipFill>
          <a:blip r:embed="rId16" cstate="print">
            <a:extLst>
              <a:ext uri="{BEBA8EAE-BF5A-486C-A8C5-ECC9F3942E4B}">
                <a14:imgProps xmlns:a14="http://schemas.microsoft.com/office/drawing/2010/main" xmlns="">
                  <a14:imgLayer r:embed="rId17">
                    <a14:imgEffect>
                      <a14:sharpenSoften amount="50000"/>
                    </a14:imgEffect>
                    <a14:imgEffect>
                      <a14:brightnessContrast bright="40000" contrast="-40000"/>
                    </a14:imgEffect>
                  </a14:imgLayer>
                </a14:imgProps>
              </a:ext>
              <a:ext uri="{28A0092B-C50C-407E-A947-70E740481C1C}">
                <a14:useLocalDpi xmlns:a14="http://schemas.microsoft.com/office/drawing/2010/main" xmlns="" val="0"/>
              </a:ext>
            </a:extLst>
          </a:blip>
          <a:srcRect/>
          <a:stretch>
            <a:fillRect/>
          </a:stretch>
        </p:blipFill>
        <p:spPr bwMode="auto">
          <a:xfrm>
            <a:off x="107504" y="4725143"/>
            <a:ext cx="3764390" cy="9685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4248311" y="135161"/>
            <a:ext cx="4815007" cy="1136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4355976" y="188640"/>
            <a:ext cx="4464496" cy="1077218"/>
          </a:xfrm>
          <a:prstGeom prst="rect">
            <a:avLst/>
          </a:prstGeom>
          <a:noFill/>
        </p:spPr>
        <p:txBody>
          <a:bodyPr wrap="square" rtlCol="0">
            <a:spAutoFit/>
          </a:bodyPr>
          <a:lstStyle/>
          <a:p>
            <a:pPr algn="ctr"/>
            <a:r>
              <a:rPr lang="ru-RU" sz="3200" b="1" dirty="0" smtClean="0">
                <a:solidFill>
                  <a:srgbClr val="FF0000"/>
                </a:solidFill>
                <a:latin typeface="Times New Roman" panose="02020603050405020304" pitchFamily="18" charset="0"/>
                <a:cs typeface="Times New Roman" panose="02020603050405020304" pitchFamily="18" charset="0"/>
              </a:rPr>
              <a:t>ХИМЧЕНКО ИВАН </a:t>
            </a:r>
          </a:p>
          <a:p>
            <a:pPr algn="ctr"/>
            <a:r>
              <a:rPr lang="ru-RU" sz="3200" b="1" dirty="0" smtClean="0">
                <a:solidFill>
                  <a:srgbClr val="FF0000"/>
                </a:solidFill>
                <a:latin typeface="Times New Roman" panose="02020603050405020304" pitchFamily="18" charset="0"/>
                <a:cs typeface="Times New Roman" panose="02020603050405020304" pitchFamily="18" charset="0"/>
              </a:rPr>
              <a:t>ЗАХАРОВИЧ</a:t>
            </a:r>
            <a:endParaRPr lang="ru-RU"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163562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 xmlns:a16="http://schemas.microsoft.com/office/drawing/2014/main" id="{09F5A096-AD33-4AE9-9911-6E4F2A9CCD83}"/>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9163890" cy="6858000"/>
          </a:xfrm>
        </p:spPr>
      </p:pic>
      <p:sp>
        <p:nvSpPr>
          <p:cNvPr id="10" name="TextBox 9"/>
          <p:cNvSpPr txBox="1"/>
          <p:nvPr/>
        </p:nvSpPr>
        <p:spPr>
          <a:xfrm>
            <a:off x="2051720" y="4149080"/>
            <a:ext cx="4865251" cy="369332"/>
          </a:xfrm>
          <a:prstGeom prst="rect">
            <a:avLst/>
          </a:prstGeom>
          <a:noFill/>
        </p:spPr>
        <p:txBody>
          <a:bodyPr wrap="square" rtlCol="0">
            <a:spAutoFit/>
          </a:bodyPr>
          <a:lstStyle/>
          <a:p>
            <a:endParaRPr lang="ru-RU" dirty="0"/>
          </a:p>
        </p:txBody>
      </p:sp>
      <p:pic>
        <p:nvPicPr>
          <p:cNvPr id="7" name="Picture 4" descr="http://podvignaroda.ru/img/awards/new/Orden_Krasnoj_Zvezdy.png"/>
          <p:cNvPicPr>
            <a:picLocks noChangeAspect="1" noChangeArrowheads="1"/>
          </p:cNvPicPr>
          <p:nvPr/>
        </p:nvPicPr>
        <p:blipFill>
          <a:blip r:embed="rId3" cstate="print">
            <a:lum bright="10000"/>
            <a:extLst>
              <a:ext uri="{28A0092B-C50C-407E-A947-70E740481C1C}">
                <a14:useLocalDpi xmlns:a14="http://schemas.microsoft.com/office/drawing/2010/main" xmlns="" val="0"/>
              </a:ext>
            </a:extLst>
          </a:blip>
          <a:srcRect/>
          <a:stretch>
            <a:fillRect/>
          </a:stretch>
        </p:blipFill>
        <p:spPr bwMode="auto">
          <a:xfrm>
            <a:off x="154636" y="3429000"/>
            <a:ext cx="1152128" cy="1152128"/>
          </a:xfrm>
          <a:prstGeom prst="rect">
            <a:avLst/>
          </a:prstGeom>
          <a:extLst>
            <a:ext uri="{909E8E84-426E-40DD-AFC4-6F175D3DCCD1}">
              <a14:hiddenFill xmlns:a14="http://schemas.microsoft.com/office/drawing/2010/main" xmlns="">
                <a:solidFill>
                  <a:srgbClr val="FFFFFF"/>
                </a:solidFill>
              </a14:hiddenFill>
            </a:ext>
          </a:extLst>
        </p:spPr>
      </p:pic>
      <p:pic>
        <p:nvPicPr>
          <p:cNvPr id="11" name="Picture 2" descr="http://podvignaroda.ru/filter/filterimage?path=VS/053/033-0682526-1380%2b112-1379/00000455_1.jpg&amp;id=17436645&amp;id1=00e5ea93a309e175ec349fb8f58246b5"/>
          <p:cNvPicPr>
            <a:picLocks noChangeAspect="1" noChangeArrowheads="1"/>
          </p:cNvPicPr>
          <p:nvPr/>
        </p:nvPicPr>
        <p:blipFill>
          <a:blip r:embed="rId4" cstate="print">
            <a:lum bright="10000"/>
            <a:extLst>
              <a:ext uri="{28A0092B-C50C-407E-A947-70E740481C1C}">
                <a14:useLocalDpi xmlns:a14="http://schemas.microsoft.com/office/drawing/2010/main" xmlns="" val="0"/>
              </a:ext>
            </a:extLst>
          </a:blip>
          <a:srcRect l="8602"/>
          <a:stretch>
            <a:fillRect/>
          </a:stretch>
        </p:blipFill>
        <p:spPr bwMode="auto">
          <a:xfrm>
            <a:off x="2411760" y="836712"/>
            <a:ext cx="6552728" cy="32441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3" name="Прямоугольник 12"/>
          <p:cNvSpPr/>
          <p:nvPr/>
        </p:nvSpPr>
        <p:spPr>
          <a:xfrm>
            <a:off x="211129" y="4495847"/>
            <a:ext cx="1296144" cy="1077218"/>
          </a:xfrm>
          <a:prstGeom prst="rect">
            <a:avLst/>
          </a:prstGeom>
        </p:spPr>
        <p:txBody>
          <a:bodyPr wrap="square">
            <a:spAutoFit/>
          </a:bodyPr>
          <a:lstStyle/>
          <a:p>
            <a:pPr algn="ctr"/>
            <a:r>
              <a:rPr lang="ru-RU" sz="1600" b="1" dirty="0" smtClean="0">
                <a:solidFill>
                  <a:srgbClr val="FFFF00"/>
                </a:solidFill>
              </a:rPr>
              <a:t>Медаль </a:t>
            </a:r>
          </a:p>
          <a:p>
            <a:pPr algn="ctr"/>
            <a:r>
              <a:rPr lang="ru-RU" sz="1600" b="1" dirty="0" smtClean="0">
                <a:solidFill>
                  <a:srgbClr val="FFFF00"/>
                </a:solidFill>
              </a:rPr>
              <a:t>«</a:t>
            </a:r>
            <a:r>
              <a:rPr lang="ru-RU" sz="1600" b="1" dirty="0">
                <a:solidFill>
                  <a:srgbClr val="FFFF00"/>
                </a:solidFill>
              </a:rPr>
              <a:t>За </a:t>
            </a:r>
            <a:r>
              <a:rPr lang="ru-RU" sz="1600" b="1" dirty="0" smtClean="0">
                <a:solidFill>
                  <a:srgbClr val="FFFF00"/>
                </a:solidFill>
              </a:rPr>
              <a:t>боевые заслуги»</a:t>
            </a:r>
            <a:r>
              <a:rPr lang="ru-RU" sz="1600" dirty="0" smtClean="0">
                <a:solidFill>
                  <a:srgbClr val="FFFF00"/>
                </a:solidFill>
              </a:rPr>
              <a:t/>
            </a:r>
            <a:br>
              <a:rPr lang="ru-RU" sz="1600" dirty="0" smtClean="0">
                <a:solidFill>
                  <a:srgbClr val="FFFF00"/>
                </a:solidFill>
              </a:rPr>
            </a:br>
            <a:endParaRPr lang="ru-RU" sz="1600" dirty="0">
              <a:solidFill>
                <a:srgbClr val="FFFF00"/>
              </a:solidFill>
            </a:endParaRPr>
          </a:p>
        </p:txBody>
      </p:sp>
      <p:sp>
        <p:nvSpPr>
          <p:cNvPr id="6" name="Прямоугольник 5"/>
          <p:cNvSpPr/>
          <p:nvPr/>
        </p:nvSpPr>
        <p:spPr>
          <a:xfrm>
            <a:off x="395536" y="2834933"/>
            <a:ext cx="1944216" cy="954107"/>
          </a:xfrm>
          <a:prstGeom prst="rect">
            <a:avLst/>
          </a:prstGeom>
        </p:spPr>
        <p:txBody>
          <a:bodyPr wrap="square">
            <a:spAutoFit/>
          </a:bodyPr>
          <a:lstStyle/>
          <a:p>
            <a:r>
              <a:rPr lang="ru-RU" sz="1600" b="1" dirty="0" smtClean="0">
                <a:solidFill>
                  <a:srgbClr val="FFFF00"/>
                </a:solidFill>
              </a:rPr>
              <a:t>          Орден «Красной Звезды»</a:t>
            </a:r>
          </a:p>
          <a:p>
            <a:r>
              <a:rPr lang="ru-RU" sz="2400" b="1" dirty="0" smtClean="0">
                <a:solidFill>
                  <a:srgbClr val="C00000"/>
                </a:solidFill>
              </a:rPr>
              <a:t> </a:t>
            </a:r>
            <a:endParaRPr lang="ru-RU" sz="2400" dirty="0">
              <a:solidFill>
                <a:srgbClr val="C00000"/>
              </a:solidFill>
            </a:endParaRPr>
          </a:p>
        </p:txBody>
      </p:sp>
      <p:pic>
        <p:nvPicPr>
          <p:cNvPr id="15" name="Picture 8" descr="http://podvignaroda.ru/filter/filterimage?path=VS/381/033-0690306-0824%2b012-0823/00000471_1.jpg&amp;id=42029985&amp;id1=e03f295d7a70045b9e5b25daf4bc3ead"/>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rightnessContrast contrast="40000"/>
                    </a14:imgEffect>
                  </a14:imgLayer>
                </a14:imgProps>
              </a:ext>
              <a:ext uri="{28A0092B-C50C-407E-A947-70E740481C1C}">
                <a14:useLocalDpi xmlns:a14="http://schemas.microsoft.com/office/drawing/2010/main" xmlns="" val="0"/>
              </a:ext>
            </a:extLst>
          </a:blip>
          <a:srcRect l="14649"/>
          <a:stretch>
            <a:fillRect/>
          </a:stretch>
        </p:blipFill>
        <p:spPr bwMode="auto">
          <a:xfrm>
            <a:off x="2483768" y="4238714"/>
            <a:ext cx="6480720" cy="24855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6" name="Picture 6" descr="http://podvignaroda.ru/img/awards/new/Medal_Za_Boevye_zaslugi.png"/>
          <p:cNvPicPr>
            <a:picLocks noChangeAspect="1" noChangeArrowheads="1"/>
          </p:cNvPicPr>
          <p:nvPr/>
        </p:nvPicPr>
        <p:blipFill>
          <a:blip r:embed="rId7" cstate="print">
            <a:lum bright="10000"/>
            <a:extLst>
              <a:ext uri="{28A0092B-C50C-407E-A947-70E740481C1C}">
                <a14:useLocalDpi xmlns:a14="http://schemas.microsoft.com/office/drawing/2010/main" xmlns="" val="0"/>
              </a:ext>
            </a:extLst>
          </a:blip>
          <a:srcRect/>
          <a:stretch>
            <a:fillRect/>
          </a:stretch>
        </p:blipFill>
        <p:spPr bwMode="auto">
          <a:xfrm>
            <a:off x="1457483" y="3429000"/>
            <a:ext cx="926127" cy="1619429"/>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Прямоугольник 16"/>
          <p:cNvSpPr/>
          <p:nvPr/>
        </p:nvSpPr>
        <p:spPr>
          <a:xfrm>
            <a:off x="0" y="1052736"/>
            <a:ext cx="2483768" cy="2031325"/>
          </a:xfrm>
          <a:prstGeom prst="rect">
            <a:avLst/>
          </a:prstGeom>
        </p:spPr>
        <p:txBody>
          <a:bodyPr wrap="square">
            <a:spAutoFit/>
          </a:bodyPr>
          <a:lstStyle/>
          <a:p>
            <a:pPr algn="ctr"/>
            <a:r>
              <a:rPr lang="ru-RU" dirty="0" smtClean="0">
                <a:solidFill>
                  <a:srgbClr val="FFFF00"/>
                </a:solidFill>
              </a:rPr>
              <a:t>Гвардии старшина Ракитин Д. А. Место рождения: Омская обл., </a:t>
            </a:r>
            <a:r>
              <a:rPr lang="ru-RU" dirty="0" err="1" smtClean="0">
                <a:solidFill>
                  <a:srgbClr val="FFFF00"/>
                </a:solidFill>
              </a:rPr>
              <a:t>Называевский</a:t>
            </a:r>
            <a:endParaRPr lang="ru-RU" dirty="0" smtClean="0">
              <a:solidFill>
                <a:srgbClr val="FFFF00"/>
              </a:solidFill>
            </a:endParaRPr>
          </a:p>
          <a:p>
            <a:pPr algn="ctr"/>
            <a:r>
              <a:rPr lang="ru-RU" dirty="0" smtClean="0">
                <a:solidFill>
                  <a:srgbClr val="FFFF00"/>
                </a:solidFill>
              </a:rPr>
              <a:t> р-н, </a:t>
            </a:r>
            <a:r>
              <a:rPr lang="ru-RU" dirty="0" err="1" smtClean="0">
                <a:solidFill>
                  <a:srgbClr val="FFFF00"/>
                </a:solidFill>
              </a:rPr>
              <a:t>Тупицинский</a:t>
            </a:r>
            <a:r>
              <a:rPr lang="ru-RU" dirty="0" smtClean="0">
                <a:solidFill>
                  <a:srgbClr val="FFFF00"/>
                </a:solidFill>
              </a:rPr>
              <a:t> с/с, с. </a:t>
            </a:r>
            <a:r>
              <a:rPr lang="ru-RU" dirty="0" err="1" smtClean="0">
                <a:solidFill>
                  <a:srgbClr val="FFFF00"/>
                </a:solidFill>
              </a:rPr>
              <a:t>Тупицино</a:t>
            </a:r>
            <a:endParaRPr lang="ru-RU" dirty="0" smtClean="0">
              <a:solidFill>
                <a:srgbClr val="FFFF00"/>
              </a:solidFill>
            </a:endParaRPr>
          </a:p>
          <a:p>
            <a:pPr algn="ctr"/>
            <a:endParaRPr lang="ru-RU" dirty="0"/>
          </a:p>
        </p:txBody>
      </p:sp>
      <p:pic>
        <p:nvPicPr>
          <p:cNvPr id="4098"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43891" y="5645746"/>
            <a:ext cx="1276655" cy="8795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827584" y="116632"/>
            <a:ext cx="7920881"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a:extLst>
              <a:ext uri="{FF2B5EF4-FFF2-40B4-BE49-F238E27FC236}">
                <a16:creationId xmlns="" xmlns:a16="http://schemas.microsoft.com/office/drawing/2014/main" id="{9B6DF3BE-35AA-4ABA-AA5B-CDE08FC3DB79}"/>
              </a:ext>
            </a:extLst>
          </p:cNvPr>
          <p:cNvSpPr>
            <a:spLocks noGrp="1"/>
          </p:cNvSpPr>
          <p:nvPr>
            <p:ph type="title"/>
          </p:nvPr>
        </p:nvSpPr>
        <p:spPr>
          <a:xfrm>
            <a:off x="643891" y="44624"/>
            <a:ext cx="8032565" cy="792088"/>
          </a:xfrm>
        </p:spPr>
        <p:txBody>
          <a:bodyPr>
            <a:normAutofit/>
          </a:bodyPr>
          <a:lstStyle/>
          <a:p>
            <a:r>
              <a:rPr lang="ru-RU" sz="3200" b="1" dirty="0" smtClean="0">
                <a:solidFill>
                  <a:srgbClr val="FF0000"/>
                </a:solidFill>
                <a:latin typeface="Times New Roman" panose="02020603050405020304" pitchFamily="18" charset="0"/>
                <a:cs typeface="Times New Roman" panose="02020603050405020304" pitchFamily="18" charset="0"/>
              </a:rPr>
              <a:t>РАКИТИН ДМИТРИЙ АЛЕКСЕЕВИЧ</a:t>
            </a:r>
            <a:endParaRPr lang="ru-RU" sz="3200" b="1" dirty="0">
              <a:ln>
                <a:solidFill>
                  <a:schemeClr val="tx1">
                    <a:lumMod val="75000"/>
                    <a:lumOff val="25000"/>
                  </a:schemeClr>
                </a:solidFill>
              </a:ln>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endParaRPr>
          </a:p>
        </p:txBody>
      </p:sp>
      <p:sp>
        <p:nvSpPr>
          <p:cNvPr id="4" name="TextBox 3"/>
          <p:cNvSpPr txBox="1"/>
          <p:nvPr/>
        </p:nvSpPr>
        <p:spPr>
          <a:xfrm>
            <a:off x="755576" y="5714672"/>
            <a:ext cx="1080120" cy="738664"/>
          </a:xfrm>
          <a:prstGeom prst="rect">
            <a:avLst/>
          </a:prstGeom>
          <a:noFill/>
        </p:spPr>
        <p:txBody>
          <a:bodyPr wrap="square" rtlCol="0">
            <a:spAutoFit/>
          </a:bodyPr>
          <a:lstStyle/>
          <a:p>
            <a:pPr algn="ctr"/>
            <a:r>
              <a:rPr lang="ru-RU" sz="1400" b="1" dirty="0" smtClean="0">
                <a:solidFill>
                  <a:schemeClr val="accent2">
                    <a:lumMod val="50000"/>
                  </a:schemeClr>
                </a:solidFill>
                <a:latin typeface="Times New Roman" panose="02020603050405020304" pitchFamily="18" charset="0"/>
                <a:cs typeface="Times New Roman" panose="02020603050405020304" pitchFamily="18" charset="0"/>
              </a:rPr>
              <a:t>Первухин Сергей</a:t>
            </a:r>
          </a:p>
          <a:p>
            <a:pPr algn="ctr"/>
            <a:r>
              <a:rPr lang="ru-RU" sz="1400" b="1" dirty="0" smtClean="0">
                <a:solidFill>
                  <a:schemeClr val="accent2">
                    <a:lumMod val="50000"/>
                  </a:schemeClr>
                </a:solidFill>
                <a:latin typeface="Times New Roman" panose="02020603050405020304" pitchFamily="18" charset="0"/>
                <a:cs typeface="Times New Roman" panose="02020603050405020304" pitchFamily="18" charset="0"/>
              </a:rPr>
              <a:t>5А класс</a:t>
            </a:r>
            <a:endParaRPr lang="ru-RU" sz="1400" b="1"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163562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 xmlns:a16="http://schemas.microsoft.com/office/drawing/2014/main" id="{09F5A096-AD33-4AE9-9911-6E4F2A9CCD83}"/>
              </a:ext>
            </a:extLst>
          </p:cNvPr>
          <p:cNvPicPr>
            <a:picLocks noGrp="1" noChangeAspect="1"/>
          </p:cNvPicPr>
          <p:nvPr>
            <p:ph idx="1"/>
          </p:nvPr>
        </p:nvPicPr>
        <p:blipFill>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tretch>
            <a:fillRect/>
          </a:stretch>
        </p:blipFill>
        <p:spPr>
          <a:xfrm>
            <a:off x="-36512" y="27384"/>
            <a:ext cx="9163890" cy="6858000"/>
          </a:xfrm>
        </p:spPr>
      </p:pic>
      <p:pic>
        <p:nvPicPr>
          <p:cNvPr id="4" name="Picture 3" descr="E:\Курноскин Федор Федотович\d20ed93e-7ada-4799-ac4a-c94a01917535.jpg"/>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467544" y="901771"/>
            <a:ext cx="2088232" cy="288317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7" name="Picture 4" descr="E:\Курноскин Федор Федотович\8f667e6a-33c1-4707-80f3-77ac0c5c1a3b.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l="12807" b="17121"/>
          <a:stretch>
            <a:fillRect/>
          </a:stretch>
        </p:blipFill>
        <p:spPr bwMode="auto">
          <a:xfrm>
            <a:off x="5232217" y="3352841"/>
            <a:ext cx="3661568" cy="33165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 name="Picture 4" descr="http://podvignaroda.ru/img/awards/new/Orden_Krasnoj_Zvezdy.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485993" y="3864767"/>
            <a:ext cx="1036229" cy="1036229"/>
          </a:xfrm>
          <a:prstGeom prst="rect">
            <a:avLst/>
          </a:prstGeom>
          <a:extLst>
            <a:ext uri="{909E8E84-426E-40DD-AFC4-6F175D3DCCD1}">
              <a14:hiddenFill xmlns:a14="http://schemas.microsoft.com/office/drawing/2010/main" xmlns="">
                <a:solidFill>
                  <a:srgbClr val="FFFFFF"/>
                </a:solidFill>
              </a14:hiddenFill>
            </a:ext>
          </a:extLst>
        </p:spPr>
      </p:pic>
      <p:pic>
        <p:nvPicPr>
          <p:cNvPr id="12" name="Рисунок 11">
            <a:extLst>
              <a:ext uri="{FF2B5EF4-FFF2-40B4-BE49-F238E27FC236}">
                <a16:creationId xmlns="" xmlns:a16="http://schemas.microsoft.com/office/drawing/2014/main" id="{E5CDC9D7-1390-435E-A923-F2D4A9E54EFE}"/>
              </a:ext>
            </a:extLst>
          </p:cNvPr>
          <p:cNvPicPr>
            <a:picLocks noChangeAspect="1"/>
          </p:cNvPicPr>
          <p:nvPr/>
        </p:nvPicPr>
        <p:blipFill>
          <a:blip r:embed="rId8" cstate="print">
            <a:extLst>
              <a:ext uri="{BEBA8EAE-BF5A-486C-A8C5-ECC9F3942E4B}">
                <a14:imgProps xmlns:a14="http://schemas.microsoft.com/office/drawing/2010/main" xmlns="">
                  <a14:imgLayer r:embed="rId9">
                    <a14:imgEffect>
                      <a14:backgroundRemoval t="10000" b="90000" l="10000" r="90000">
                        <a14:foregroundMark x1="37375" y1="39606" x2="37375" y2="39606"/>
                        <a14:foregroundMark x1="37375" y1="39606" x2="30375" y2="43982"/>
                      </a14:backgroundRemoval>
                    </a14:imgEffect>
                  </a14:imgLayer>
                </a14:imgProps>
              </a:ext>
              <a:ext uri="{28A0092B-C50C-407E-A947-70E740481C1C}">
                <a14:useLocalDpi xmlns:a14="http://schemas.microsoft.com/office/drawing/2010/main" xmlns="" val="0"/>
              </a:ext>
            </a:extLst>
          </a:blip>
          <a:stretch>
            <a:fillRect/>
          </a:stretch>
        </p:blipFill>
        <p:spPr>
          <a:xfrm>
            <a:off x="3617386" y="3837283"/>
            <a:ext cx="1810066" cy="1152128"/>
          </a:xfrm>
          <a:prstGeom prst="rect">
            <a:avLst/>
          </a:prstGeom>
        </p:spPr>
      </p:pic>
      <p:pic>
        <p:nvPicPr>
          <p:cNvPr id="15" name="Рисунок 14" descr="89516955-2a80-46fb-8b7e-f2425f34fe89.jpg"/>
          <p:cNvPicPr>
            <a:picLocks noChangeAspect="1"/>
          </p:cNvPicPr>
          <p:nvPr/>
        </p:nvPicPr>
        <p:blipFill>
          <a:blip r:embed="rId10" cstate="print"/>
          <a:srcRect b="21095"/>
          <a:stretch>
            <a:fillRect/>
          </a:stretch>
        </p:blipFill>
        <p:spPr>
          <a:xfrm>
            <a:off x="6522832" y="792282"/>
            <a:ext cx="1937600" cy="24206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9"/>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rot="10800000">
            <a:off x="2987825" y="980728"/>
            <a:ext cx="3168351" cy="15841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Заголовок 1"/>
          <p:cNvSpPr txBox="1">
            <a:spLocks/>
          </p:cNvSpPr>
          <p:nvPr/>
        </p:nvSpPr>
        <p:spPr>
          <a:xfrm>
            <a:off x="2998666" y="764704"/>
            <a:ext cx="3157510" cy="223224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600" b="1" i="1" u="none" strike="noStrike" kern="1200" cap="none" spc="0" normalizeH="0" baseline="0" noProof="0" dirty="0" smtClean="0">
                <a:ln>
                  <a:noFill/>
                </a:ln>
                <a:solidFill>
                  <a:schemeClr val="accent2">
                    <a:lumMod val="50000"/>
                  </a:schemeClr>
                </a:solidFill>
                <a:effectLst/>
                <a:uLnTx/>
                <a:uFillTx/>
                <a:latin typeface="+mj-lt"/>
                <a:ea typeface="+mj-ea"/>
                <a:cs typeface="+mj-cs"/>
              </a:rPr>
              <a:t>Мой прадедушка по линии папы </a:t>
            </a:r>
            <a:br>
              <a:rPr kumimoji="0" lang="ru-RU" sz="1600" b="1" i="1" u="none" strike="noStrike" kern="1200" cap="none" spc="0" normalizeH="0" baseline="0" noProof="0" dirty="0" smtClean="0">
                <a:ln>
                  <a:noFill/>
                </a:ln>
                <a:solidFill>
                  <a:schemeClr val="accent2">
                    <a:lumMod val="50000"/>
                  </a:schemeClr>
                </a:solidFill>
                <a:effectLst/>
                <a:uLnTx/>
                <a:uFillTx/>
                <a:latin typeface="+mj-lt"/>
                <a:ea typeface="+mj-ea"/>
                <a:cs typeface="+mj-cs"/>
              </a:rPr>
            </a:br>
            <a:r>
              <a:rPr kumimoji="0" lang="ru-RU" sz="1600" b="1" i="1" u="none" strike="noStrike" kern="1200" cap="none" spc="0" normalizeH="0" baseline="0" noProof="0" dirty="0" smtClean="0">
                <a:ln>
                  <a:noFill/>
                </a:ln>
                <a:solidFill>
                  <a:schemeClr val="accent2">
                    <a:lumMod val="50000"/>
                  </a:schemeClr>
                </a:solidFill>
                <a:effectLst/>
                <a:uLnTx/>
                <a:uFillTx/>
                <a:latin typeface="+mj-lt"/>
                <a:ea typeface="+mj-ea"/>
                <a:cs typeface="+mj-cs"/>
              </a:rPr>
              <a:t>ушёл на войну в 1942 году. </a:t>
            </a:r>
            <a:r>
              <a:rPr lang="ru-RU" sz="1600" b="1" i="1" dirty="0" smtClean="0">
                <a:solidFill>
                  <a:schemeClr val="accent2">
                    <a:lumMod val="50000"/>
                  </a:schemeClr>
                </a:solidFill>
                <a:latin typeface="+mj-lt"/>
                <a:ea typeface="+mj-ea"/>
                <a:cs typeface="+mj-cs"/>
              </a:rPr>
              <a:t>Прошел всю войну.</a:t>
            </a:r>
            <a:r>
              <a:rPr kumimoji="0" lang="ru-RU" sz="1600" b="1" i="1" u="none" strike="noStrike" kern="1200" cap="none" spc="0" normalizeH="0" baseline="0" noProof="0" dirty="0" smtClean="0">
                <a:ln>
                  <a:noFill/>
                </a:ln>
                <a:solidFill>
                  <a:schemeClr val="accent2">
                    <a:lumMod val="50000"/>
                  </a:schemeClr>
                </a:solidFill>
                <a:effectLst/>
                <a:uLnTx/>
                <a:uFillTx/>
                <a:latin typeface="+mj-lt"/>
                <a:ea typeface="+mj-ea"/>
                <a:cs typeface="+mj-cs"/>
              </a:rPr>
              <a:t/>
            </a:r>
            <a:br>
              <a:rPr kumimoji="0" lang="ru-RU" sz="1600" b="1" i="1" u="none" strike="noStrike" kern="1200" cap="none" spc="0" normalizeH="0" baseline="0" noProof="0" dirty="0" smtClean="0">
                <a:ln>
                  <a:noFill/>
                </a:ln>
                <a:solidFill>
                  <a:schemeClr val="accent2">
                    <a:lumMod val="50000"/>
                  </a:schemeClr>
                </a:solidFill>
                <a:effectLst/>
                <a:uLnTx/>
                <a:uFillTx/>
                <a:latin typeface="+mj-lt"/>
                <a:ea typeface="+mj-ea"/>
                <a:cs typeface="+mj-cs"/>
              </a:rPr>
            </a:br>
            <a:r>
              <a:rPr kumimoji="0" lang="ru-RU" sz="1600" b="1" i="1" u="none" strike="noStrike" kern="1200" cap="none" spc="0" normalizeH="0" baseline="0" noProof="0" dirty="0" smtClean="0">
                <a:ln>
                  <a:noFill/>
                </a:ln>
                <a:solidFill>
                  <a:schemeClr val="accent2">
                    <a:lumMod val="50000"/>
                  </a:schemeClr>
                </a:solidFill>
                <a:effectLst/>
                <a:uLnTx/>
                <a:uFillTx/>
                <a:latin typeface="+mj-lt"/>
                <a:ea typeface="+mj-ea"/>
                <a:cs typeface="+mj-cs"/>
              </a:rPr>
              <a:t>Получил тяжелое ранение в правую руку .</a:t>
            </a:r>
            <a:r>
              <a:rPr kumimoji="0" lang="ru-RU" sz="1600" b="1" i="1" u="none" strike="noStrike" kern="1200" cap="none" spc="0" normalizeH="0" baseline="0" noProof="0" dirty="0" smtClean="0">
                <a:ln>
                  <a:noFill/>
                </a:ln>
                <a:solidFill>
                  <a:srgbClr val="FFFF00"/>
                </a:solidFill>
                <a:effectLst/>
                <a:uLnTx/>
                <a:uFillTx/>
                <a:latin typeface="+mj-lt"/>
                <a:ea typeface="+mj-ea"/>
                <a:cs typeface="+mj-cs"/>
              </a:rPr>
              <a:t/>
            </a:r>
            <a:br>
              <a:rPr kumimoji="0" lang="ru-RU" sz="1600" b="1" i="1" u="none" strike="noStrike" kern="1200" cap="none" spc="0" normalizeH="0" baseline="0" noProof="0" dirty="0" smtClean="0">
                <a:ln>
                  <a:noFill/>
                </a:ln>
                <a:solidFill>
                  <a:srgbClr val="FFFF00"/>
                </a:solidFill>
                <a:effectLst/>
                <a:uLnTx/>
                <a:uFillTx/>
                <a:latin typeface="+mj-lt"/>
                <a:ea typeface="+mj-ea"/>
                <a:cs typeface="+mj-cs"/>
              </a:rPr>
            </a:br>
            <a:r>
              <a:rPr kumimoji="0" lang="ru-RU" sz="1600" b="1" i="1" u="none" strike="noStrike" kern="1200" cap="none" spc="0" normalizeH="0" baseline="0" noProof="0" dirty="0" smtClean="0">
                <a:ln>
                  <a:noFill/>
                </a:ln>
                <a:solidFill>
                  <a:srgbClr val="FFFF00"/>
                </a:solidFill>
                <a:effectLst/>
                <a:uLnTx/>
                <a:uFillTx/>
                <a:latin typeface="+mj-lt"/>
                <a:ea typeface="+mj-ea"/>
                <a:cs typeface="+mj-cs"/>
              </a:rPr>
              <a:t> </a:t>
            </a:r>
            <a:endParaRPr kumimoji="0" lang="ru-RU" sz="1600" b="1" i="1" u="none" strike="noStrike" kern="1200" cap="none" spc="0" normalizeH="0" baseline="0" noProof="0" dirty="0">
              <a:ln>
                <a:noFill/>
              </a:ln>
              <a:solidFill>
                <a:srgbClr val="FFFF00"/>
              </a:solidFill>
              <a:effectLst/>
              <a:uLnTx/>
              <a:uFillTx/>
              <a:latin typeface="+mj-lt"/>
              <a:ea typeface="+mj-ea"/>
              <a:cs typeface="+mj-cs"/>
            </a:endParaRPr>
          </a:p>
        </p:txBody>
      </p:sp>
      <p:pic>
        <p:nvPicPr>
          <p:cNvPr id="5122" name="Picture 2"/>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3565340" y="5661248"/>
            <a:ext cx="1610939" cy="845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TextBox 15"/>
          <p:cNvSpPr txBox="1"/>
          <p:nvPr/>
        </p:nvSpPr>
        <p:spPr>
          <a:xfrm>
            <a:off x="3635896" y="5805264"/>
            <a:ext cx="1368152" cy="523220"/>
          </a:xfrm>
          <a:prstGeom prst="rect">
            <a:avLst/>
          </a:prstGeom>
          <a:noFill/>
        </p:spPr>
        <p:txBody>
          <a:bodyPr wrap="square" rtlCol="0">
            <a:spAutoFit/>
          </a:bodyPr>
          <a:lstStyle/>
          <a:p>
            <a:pPr algn="ctr"/>
            <a:r>
              <a:rPr lang="ru-RU" sz="1400" b="1" dirty="0" smtClean="0">
                <a:solidFill>
                  <a:schemeClr val="accent2">
                    <a:lumMod val="50000"/>
                  </a:schemeClr>
                </a:solidFill>
              </a:rPr>
              <a:t>Герасимова Дарья 5А класс</a:t>
            </a:r>
            <a:endParaRPr lang="ru-RU" sz="1400" b="1" dirty="0">
              <a:solidFill>
                <a:schemeClr val="accent2">
                  <a:lumMod val="50000"/>
                </a:schemeClr>
              </a:solidFill>
            </a:endParaRPr>
          </a:p>
        </p:txBody>
      </p:sp>
      <p:pic>
        <p:nvPicPr>
          <p:cNvPr id="5123" name="Picture 3"/>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6507" y="4947474"/>
            <a:ext cx="3316601" cy="17858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971600" y="137845"/>
            <a:ext cx="7632848" cy="585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p:cNvSpPr txBox="1"/>
          <p:nvPr/>
        </p:nvSpPr>
        <p:spPr>
          <a:xfrm>
            <a:off x="1043608" y="116632"/>
            <a:ext cx="7511034" cy="584775"/>
          </a:xfrm>
          <a:prstGeom prst="rect">
            <a:avLst/>
          </a:prstGeom>
          <a:noFill/>
        </p:spPr>
        <p:txBody>
          <a:bodyPr wrap="square" rtlCol="0">
            <a:spAutoFit/>
          </a:bodyPr>
          <a:lstStyle/>
          <a:p>
            <a:pPr algn="ctr"/>
            <a:r>
              <a:rPr lang="ru-RU" sz="3200" b="1" dirty="0" smtClean="0">
                <a:solidFill>
                  <a:srgbClr val="FF0000"/>
                </a:solidFill>
                <a:latin typeface="Times New Roman" panose="02020603050405020304" pitchFamily="18" charset="0"/>
                <a:cs typeface="Times New Roman" panose="02020603050405020304" pitchFamily="18" charset="0"/>
              </a:rPr>
              <a:t>КУРНОСКИН ФЁДОР ФЕДОТОВИЧ</a:t>
            </a:r>
            <a:endParaRPr lang="ru-RU" sz="3200" b="1" dirty="0">
              <a:solidFill>
                <a:srgbClr val="FF0000"/>
              </a:solidFill>
              <a:latin typeface="Times New Roman" panose="02020603050405020304" pitchFamily="18" charset="0"/>
              <a:cs typeface="Times New Roman" panose="02020603050405020304" pitchFamily="18" charset="0"/>
            </a:endParaRPr>
          </a:p>
        </p:txBody>
      </p:sp>
      <p:pic>
        <p:nvPicPr>
          <p:cNvPr id="12291" name="Picture 3"/>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2831033" y="2996952"/>
            <a:ext cx="2101007" cy="841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Прямоугольник 9"/>
          <p:cNvSpPr/>
          <p:nvPr/>
        </p:nvSpPr>
        <p:spPr>
          <a:xfrm>
            <a:off x="2699790" y="2996952"/>
            <a:ext cx="2232250" cy="738664"/>
          </a:xfrm>
          <a:prstGeom prst="rect">
            <a:avLst/>
          </a:prstGeom>
        </p:spPr>
        <p:txBody>
          <a:bodyPr wrap="square">
            <a:spAutoFit/>
          </a:bodyPr>
          <a:lstStyle/>
          <a:p>
            <a:pPr algn="ctr"/>
            <a:r>
              <a:rPr lang="ru-RU" sz="1400" b="1" dirty="0" smtClean="0">
                <a:solidFill>
                  <a:schemeClr val="accent2">
                    <a:lumMod val="50000"/>
                  </a:schemeClr>
                </a:solidFill>
                <a:latin typeface="Times New Roman" pitchFamily="18" charset="0"/>
                <a:cs typeface="Times New Roman" pitchFamily="18" charset="0"/>
              </a:rPr>
              <a:t>Орден </a:t>
            </a:r>
          </a:p>
          <a:p>
            <a:pPr algn="ctr"/>
            <a:r>
              <a:rPr lang="ru-RU" sz="1400" b="1" dirty="0" smtClean="0">
                <a:solidFill>
                  <a:schemeClr val="accent2">
                    <a:lumMod val="50000"/>
                  </a:schemeClr>
                </a:solidFill>
                <a:latin typeface="Times New Roman" pitchFamily="18" charset="0"/>
                <a:cs typeface="Times New Roman" pitchFamily="18" charset="0"/>
              </a:rPr>
              <a:t>«Отечественной войны </a:t>
            </a:r>
          </a:p>
          <a:p>
            <a:pPr algn="ctr"/>
            <a:r>
              <a:rPr lang="en-US" sz="1400" b="1" dirty="0" smtClean="0">
                <a:solidFill>
                  <a:schemeClr val="accent2">
                    <a:lumMod val="50000"/>
                  </a:schemeClr>
                </a:solidFill>
                <a:latin typeface="Times New Roman" pitchFamily="18" charset="0"/>
                <a:cs typeface="Times New Roman" pitchFamily="18" charset="0"/>
              </a:rPr>
              <a:t>I</a:t>
            </a:r>
            <a:r>
              <a:rPr lang="ru-RU" sz="1400" b="1" dirty="0" smtClean="0">
                <a:solidFill>
                  <a:schemeClr val="accent2">
                    <a:lumMod val="50000"/>
                  </a:schemeClr>
                </a:solidFill>
                <a:latin typeface="Times New Roman" pitchFamily="18" charset="0"/>
                <a:cs typeface="Times New Roman" pitchFamily="18" charset="0"/>
              </a:rPr>
              <a:t>степени»</a:t>
            </a:r>
            <a:endParaRPr lang="ru-RU" sz="1400" b="1" dirty="0">
              <a:solidFill>
                <a:schemeClr val="accent2">
                  <a:lumMod val="50000"/>
                </a:schemeClr>
              </a:solidFill>
              <a:latin typeface="Times New Roman" pitchFamily="18" charset="0"/>
              <a:cs typeface="Times New Roman" pitchFamily="18" charset="0"/>
            </a:endParaRPr>
          </a:p>
        </p:txBody>
      </p:sp>
      <p:pic>
        <p:nvPicPr>
          <p:cNvPr id="12292" name="Picture 4"/>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323529" y="4061429"/>
            <a:ext cx="1944216" cy="7266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Прямоугольник 10"/>
          <p:cNvSpPr/>
          <p:nvPr/>
        </p:nvSpPr>
        <p:spPr>
          <a:xfrm>
            <a:off x="323528" y="4130496"/>
            <a:ext cx="1944216" cy="738664"/>
          </a:xfrm>
          <a:prstGeom prst="rect">
            <a:avLst/>
          </a:prstGeom>
        </p:spPr>
        <p:txBody>
          <a:bodyPr wrap="square">
            <a:spAutoFit/>
          </a:bodyPr>
          <a:lstStyle/>
          <a:p>
            <a:pPr algn="ctr"/>
            <a:r>
              <a:rPr lang="ru-RU" sz="1400" b="1" dirty="0" smtClean="0">
                <a:solidFill>
                  <a:schemeClr val="accent2">
                    <a:lumMod val="50000"/>
                  </a:schemeClr>
                </a:solidFill>
                <a:latin typeface="Times New Roman" pitchFamily="18" charset="0"/>
                <a:cs typeface="Times New Roman" pitchFamily="18" charset="0"/>
              </a:rPr>
              <a:t>Орден</a:t>
            </a:r>
            <a:endParaRPr lang="en-US" sz="1400" b="1" dirty="0" smtClean="0">
              <a:solidFill>
                <a:schemeClr val="accent2">
                  <a:lumMod val="50000"/>
                </a:schemeClr>
              </a:solidFill>
              <a:latin typeface="Times New Roman" pitchFamily="18" charset="0"/>
              <a:cs typeface="Times New Roman" pitchFamily="18" charset="0"/>
            </a:endParaRPr>
          </a:p>
          <a:p>
            <a:pPr algn="ctr"/>
            <a:r>
              <a:rPr lang="ru-RU" sz="1400" b="1" dirty="0" smtClean="0">
                <a:solidFill>
                  <a:schemeClr val="accent2">
                    <a:lumMod val="50000"/>
                  </a:schemeClr>
                </a:solidFill>
                <a:latin typeface="Times New Roman" pitchFamily="18" charset="0"/>
                <a:cs typeface="Times New Roman" pitchFamily="18" charset="0"/>
              </a:rPr>
              <a:t> «Красной</a:t>
            </a:r>
            <a:r>
              <a:rPr lang="en-US" sz="1400" b="1" dirty="0" smtClean="0">
                <a:solidFill>
                  <a:schemeClr val="accent2">
                    <a:lumMod val="50000"/>
                  </a:schemeClr>
                </a:solidFill>
                <a:latin typeface="Times New Roman" pitchFamily="18" charset="0"/>
                <a:cs typeface="Times New Roman" pitchFamily="18" charset="0"/>
              </a:rPr>
              <a:t> </a:t>
            </a:r>
            <a:r>
              <a:rPr lang="ru-RU" sz="1400" b="1" dirty="0" smtClean="0">
                <a:solidFill>
                  <a:schemeClr val="accent2">
                    <a:lumMod val="50000"/>
                  </a:schemeClr>
                </a:solidFill>
                <a:latin typeface="Times New Roman" pitchFamily="18" charset="0"/>
                <a:cs typeface="Times New Roman" pitchFamily="18" charset="0"/>
              </a:rPr>
              <a:t>Звезды»</a:t>
            </a:r>
          </a:p>
          <a:p>
            <a:r>
              <a:rPr lang="ru-RU" sz="1400" b="1" dirty="0" smtClean="0">
                <a:solidFill>
                  <a:schemeClr val="accent2">
                    <a:lumMod val="50000"/>
                  </a:schemeClr>
                </a:solidFill>
              </a:rPr>
              <a:t> </a:t>
            </a:r>
            <a:endParaRPr lang="ru-RU" sz="1400" dirty="0">
              <a:solidFill>
                <a:schemeClr val="accent2">
                  <a:lumMod val="50000"/>
                </a:schemeClr>
              </a:solidFill>
            </a:endParaRPr>
          </a:p>
        </p:txBody>
      </p:sp>
    </p:spTree>
    <p:extLst>
      <p:ext uri="{BB962C8B-B14F-4D97-AF65-F5344CB8AC3E}">
        <p14:creationId xmlns:p14="http://schemas.microsoft.com/office/powerpoint/2010/main" xmlns="" val="41635624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2221</TotalTime>
  <Words>2561</Words>
  <Application>Microsoft Office PowerPoint</Application>
  <PresentationFormat>Экран (4:3)</PresentationFormat>
  <Paragraphs>171</Paragraphs>
  <Slides>22</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Тема Office</vt:lpstr>
      <vt:lpstr>Слайд 1</vt:lpstr>
      <vt:lpstr>Слайд 2</vt:lpstr>
      <vt:lpstr>Слайд 3</vt:lpstr>
      <vt:lpstr>Слайд 4</vt:lpstr>
      <vt:lpstr>Слайд 5</vt:lpstr>
      <vt:lpstr>Слайд 6</vt:lpstr>
      <vt:lpstr>Слайд 7</vt:lpstr>
      <vt:lpstr>РАКИТИН ДМИТРИЙ АЛЕКСЕЕВИЧ</vt:lpstr>
      <vt:lpstr>Слайд 9</vt:lpstr>
      <vt:lpstr>Слайд 10</vt:lpstr>
      <vt:lpstr>САРМИН АРОН ЕРМОЛАЕВИЧ</vt:lpstr>
      <vt:lpstr>ПРАСОЛОВ НИКОЛАЙ КСЕНОФОНТОВИЧ</vt:lpstr>
      <vt:lpstr>Слайд 13</vt:lpstr>
      <vt:lpstr>ЗУБОВ АЛЕКСЕЙ ПИМАНОВИЧ (1918-1986г.г.)</vt:lpstr>
      <vt:lpstr>Сидоров Митрофан Иванович 1913-1995 г.г.</vt:lpstr>
      <vt:lpstr>Слайд 16</vt:lpstr>
      <vt:lpstr>Слайд 17</vt:lpstr>
      <vt:lpstr>Слайд 18</vt:lpstr>
      <vt:lpstr>НЕВЗОРОВ АНТОН СТЕПАНОВИЧ</vt:lpstr>
      <vt:lpstr>Слайд 20</vt:lpstr>
      <vt:lpstr>КОНЬКОВ СЕРГЕЙ НИКИТОВИЧ</vt:lpstr>
      <vt:lpstr>УГРЮМОВ ПАВЕЛ МИХАЙЛОВИЧ (1913-1998 г.г.)</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Екатерина</dc:creator>
  <cp:lastModifiedBy>S2_14</cp:lastModifiedBy>
  <cp:revision>200</cp:revision>
  <dcterms:created xsi:type="dcterms:W3CDTF">2020-01-31T16:25:08Z</dcterms:created>
  <dcterms:modified xsi:type="dcterms:W3CDTF">2020-02-17T04:39:46Z</dcterms:modified>
</cp:coreProperties>
</file>