
<file path=[Content_Types].xml><?xml version="1.0" encoding="utf-8"?>
<Types xmlns="http://schemas.openxmlformats.org/package/2006/content-types">
  <Default Extension="gif" ContentType="image/gif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9" r:id="rId1"/>
    <p:sldMasterId id="2147483741" r:id="rId2"/>
  </p:sldMasterIdLst>
  <p:sldIdLst>
    <p:sldId id="285" r:id="rId3"/>
    <p:sldId id="286" r:id="rId4"/>
    <p:sldId id="287" r:id="rId5"/>
    <p:sldId id="269" r:id="rId6"/>
    <p:sldId id="272" r:id="rId7"/>
    <p:sldId id="274" r:id="rId8"/>
    <p:sldId id="263" r:id="rId9"/>
    <p:sldId id="264" r:id="rId10"/>
    <p:sldId id="265" r:id="rId11"/>
    <p:sldId id="259" r:id="rId12"/>
    <p:sldId id="260" r:id="rId13"/>
    <p:sldId id="261" r:id="rId14"/>
    <p:sldId id="266" r:id="rId15"/>
    <p:sldId id="276" r:id="rId16"/>
    <p:sldId id="277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D19792-F906-440C-BCFA-7FE9BEC35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7F34B-28D9-4916-B6CA-B77E566D3DCE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36E1E9-2677-4DE7-8F0A-FF95C376A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71B8F1-DFCF-4E79-B2E4-362528DB6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3A4DE-CD6F-4B64-A1F6-F5E17A239C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6163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C446AD-30F4-4621-A9BF-FFCFEAD99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67A8C-2B53-4322-8778-951BE56D3805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C8C39A-6851-4210-9884-A955D087F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75D1E3-1BCD-4747-83BD-D8AD382D0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B1AEA-E75D-441D-858C-C04BC6A30A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0167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44CBB3-4347-4C16-9C5C-28296699F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0641F-6954-4FCA-977E-4506281A2A08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319108-61FA-4F6C-B124-4EE5CC8CD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6AC6D1-C244-483A-B216-BE5F960F7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69767-85D6-45AE-9AE5-5280C12905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4569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E2D5AB-F5D5-44D4-80EB-B6195602E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2C886-3802-4980-989A-E6DE3FF82503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DB07E4-3731-4D05-BB5A-06A6C8937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797480-8567-4C53-A9B2-BCB8641BD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AF672-1B90-4E62-85C2-09C7013058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2714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FA7DDA-6711-4EE3-8A11-54ACDC77A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A06DA-40D5-431D-B059-A11DD126C388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921E04-E21A-4ABF-9E62-2092BA41A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25A4AC-865A-4A5C-9E1C-97C74D78B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4F7B5-D360-4B5B-B17E-069326359B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9169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92F70C-3669-455F-897F-910D3B851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54BF7-BD96-497B-AB4A-655579BC4A3C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2155D6-8990-48D6-98F0-D39D7CF2E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E0CDBF-8064-4C0F-B3BB-C908310FE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0474B-EAC0-451F-8F9E-6F0700FE0F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7036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2DE304A5-7627-4CAA-AEDB-76CEDEE37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CA085-46A9-4A9C-8749-2DCDE9A8A861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2C65145E-46D0-423D-A009-FC39711D6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ADE1842-7366-4837-9F21-C93D9E0BC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6BF91-705C-4525-B003-5B74FD851B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1926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2848F7D1-39BD-4ABF-88F7-A34B5DEC4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C8161-E23C-4290-820B-BEAA2E8D2DDC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BD08732F-8A01-48DE-928B-1CA59F16F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106C1AC9-57E1-4047-90C6-B7E3FFBA4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E3546-B9EC-46F3-A3DD-22A8B1AFB4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7058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6CC6B2CC-CACA-4430-A517-5E76579CA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38C1B-C7CE-43B1-872D-110DDA2EBB75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92CD10FC-CE40-467E-8789-6CAD33365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6EDAC68F-685F-460E-A621-7DBDA856C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4011F-9D10-4176-B43A-F38919C244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3155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A51FC31B-91BA-4E36-8C09-A527CF5B3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7E603-82FD-44FE-AA0D-10F6178BD80F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A617E7F8-D255-427D-B5D2-068FE5E32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9181D90F-8E31-490E-8D6D-35F5A5927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F5950-53A1-4480-9EC4-E6C95DA84B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03216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4EAD97DF-E90E-4F93-AEA3-621F41129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1F3D8-34D8-4C59-8266-93662E4556E4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3AEDD6A2-933E-43E3-8222-D63172A4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281BF8C5-4AB8-4FD7-9236-84B202DE2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A9A4F-121E-4BAB-A05F-44DB8FE615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8503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569ABD-21DA-43C6-BD2B-F2B5ABC5D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1AC98-9F1B-4E02-982C-29F26A32246B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1EF06C-66D7-4A36-93C4-8F21AB0BA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0F5F81-50FE-4445-A2B4-8E17D774D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04BB0-6BF9-4EE4-BB95-923D52A704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37776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B20DDAE1-4C10-4F8C-9467-9F6C4C63A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8E3E9-D473-4EC3-A317-7992B91B7374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80EDC0C1-79C7-45EF-A3FC-37AFB9885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A653F76B-2C95-418B-9B68-DFDC1474A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9544E-42A3-4F30-BF40-3618F20E11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46902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EA112D-840D-4B63-B0F4-9568972FA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6E368-2F25-460C-8049-A89474DAFF41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46C03D-B2C3-4D0B-B224-8A8E08906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2B0FFE-581F-4CA4-9666-71B7C326C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004CD-997C-4106-B585-37AD2886CF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22316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A373A7-CD7E-476A-909D-7DB840FA7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C71DE-0555-45E4-9342-DDF9EE1C0198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3F1A78-91E5-4586-B6BE-1E12F0BA6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9D02F2-4875-4996-ADA5-68D7D6C91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31363-FF74-4949-AB18-90D6CDC98D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1922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4EB1ED-4373-458F-B90E-927646FB8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8C59C-3381-434D-8B4C-B5BF7B17C9AB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A610ED-2C8B-4B71-875B-52D3C440D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DFBE38-4805-4C35-A294-1D9854644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3E624-9A67-4571-9D9D-2308570714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56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D221DFDB-3202-4728-9F95-7910FB178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024C3-192B-42CA-9245-BD59CA5290E4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574BE1DF-EE7F-4381-B5F1-9D5EC8118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F0B8D140-D411-442B-8C5D-BD9F0E763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D6F82-B2C1-415B-89E6-2CEF6F4F53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577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BBD8DAFD-9AD4-4F6F-9537-59D8AB6E9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F1030-64BD-48F0-9070-4651E1FFE858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7AF99C96-BB0E-4A71-9498-9A72E9889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175F063F-7003-4220-881B-F61AA3232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E0BB4-0A0B-4886-A9FA-0DFDF3E932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3655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A879C578-9A1F-4E5E-BB3A-79BE439AE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E4763-FBC9-45C9-93AA-B50921F07D13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40455C80-1760-4EF3-9F61-2ABF547A5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BD660881-5E92-4E7F-999A-46C0D1534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D6910-C9BA-446F-A55A-644C4AFB49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3017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4200A0DB-AFF2-45C3-9DBA-13BF8490B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6ADFF-16E9-43F9-831C-C03EB12B2819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54931C0C-6A83-4CFD-8B16-60034319F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89463AE3-0456-4CE3-A11A-C2B325BE7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708C3-498E-44AE-97F6-586951BA09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8824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B161BEF6-CC9F-4858-A103-03FF5E2CD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13642-B5C0-44B3-9282-C104FD79A517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B7DF543F-67D8-4280-B2BE-BE989A0E8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1B59C285-E11B-479A-A45D-ABDFE2317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46694-22D6-42BB-AED3-C193B8E5EB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4785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D349245B-1EB4-49CD-ADE0-1F3455B95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57C58-8CBC-423E-9D06-2D83A6C16879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544F77C3-F47A-4875-8BB1-056B6EAF0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CF8E2741-B5E8-4B72-A528-D79F6A4D7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17DB9-F807-44A7-9BCA-961FB03FED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3986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34A00DF6-7420-4586-81B6-CF3E3D4D1AD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5B3C1FB3-A693-404A-8365-1D2E373BD1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D79EC9-CD94-4F92-8694-A5B6DF690A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A2F638-935A-47B3-B77F-382A493D4250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EDD54E-15E5-4CD8-95EF-8048987B46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D024DA-BB38-47C1-A8B2-E8D575FE4B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CAF86A3-5327-4587-A264-FDD6793E41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9209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BFCA4F07-A1D3-4A04-B811-49063BC0390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FDD93C83-0A00-420A-B623-FB6BD40F12F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D79EC9-CD94-4F92-8694-A5B6DF690A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2E6151-C016-4612-A955-25D97C90DC0C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EDD54E-15E5-4CD8-95EF-8048987B46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D024DA-BB38-47C1-A8B2-E8D575FE4B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86C1AF7-1C12-4BC1-8F52-D76B8FBDC8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1858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7" Type="http://schemas.openxmlformats.org/officeDocument/2006/relationships/image" Target="../media/image24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92E2434-6BD3-45D5-95A3-28FDEFBCEBF4}"/>
              </a:ext>
            </a:extLst>
          </p:cNvPr>
          <p:cNvSpPr/>
          <p:nvPr/>
        </p:nvSpPr>
        <p:spPr>
          <a:xfrm>
            <a:off x="3216276" y="3284538"/>
            <a:ext cx="6551613" cy="2493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anose="020B0604020202020204" pitchFamily="34" charset="0"/>
              </a:rPr>
              <a:t>Развитие речи детей раннего возраста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anose="020B0604020202020204" pitchFamily="34" charset="0"/>
              </a:rPr>
              <a:t>в играх и игровых упражнениях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i="1" dirty="0">
              <a:solidFill>
                <a:srgbClr val="4BACC6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i="1" dirty="0">
              <a:solidFill>
                <a:srgbClr val="4BACC6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i="1" dirty="0">
              <a:solidFill>
                <a:srgbClr val="4BACC6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i="1" dirty="0">
                <a:solidFill>
                  <a:srgbClr val="4BACC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anose="020B0604020202020204" pitchFamily="34" charset="0"/>
              </a:rPr>
              <a:t>Воспитатель МБДОУ №105 </a:t>
            </a:r>
            <a:r>
              <a:rPr lang="ru-RU" b="1" i="1" dirty="0" err="1">
                <a:solidFill>
                  <a:srgbClr val="4BACC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anose="020B0604020202020204" pitchFamily="34" charset="0"/>
              </a:rPr>
              <a:t>Долженкова</a:t>
            </a:r>
            <a:r>
              <a:rPr lang="ru-RU" b="1" i="1" dirty="0">
                <a:solidFill>
                  <a:srgbClr val="4BACC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anose="020B0604020202020204" pitchFamily="34" charset="0"/>
              </a:rPr>
              <a:t> И.А.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">
            <a:extLst>
              <a:ext uri="{FF2B5EF4-FFF2-40B4-BE49-F238E27FC236}">
                <a16:creationId xmlns:a16="http://schemas.microsoft.com/office/drawing/2014/main" id="{0CC5E92C-92AA-48A7-B0FB-1373AA58C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1978026"/>
            <a:ext cx="73453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400" b="1" i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Игры, развивающие внимание и слуховое восприятие</a:t>
            </a:r>
          </a:p>
        </p:txBody>
      </p:sp>
      <p:sp>
        <p:nvSpPr>
          <p:cNvPr id="13315" name="TextBox 3">
            <a:extLst>
              <a:ext uri="{FF2B5EF4-FFF2-40B4-BE49-F238E27FC236}">
                <a16:creationId xmlns:a16="http://schemas.microsoft.com/office/drawing/2014/main" id="{7D55DF0D-9139-4878-B958-5412AA75C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726" y="3141663"/>
            <a:ext cx="8424863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</a:t>
            </a:r>
            <a:r>
              <a:rPr lang="ru-RU" altLang="ru-RU" sz="2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 «Что ты слышишь?»</a:t>
            </a:r>
            <a:br>
              <a:rPr lang="ru-RU" altLang="ru-RU" sz="2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altLang="ru-RU" sz="2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800" b="1" i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</a:t>
            </a:r>
            <a:r>
              <a:rPr lang="ru-RU" altLang="ru-RU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Накопление словаря и развитие фразовой речи.</a:t>
            </a:r>
            <a:br>
              <a:rPr lang="ru-RU" altLang="ru-RU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800" b="1" i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 игры: </a:t>
            </a:r>
            <a:r>
              <a:rPr lang="ru-RU" altLang="ru-RU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Взрослый предлагает ребёнку закрыть глаза, внимательно послушать и определить, какие звуки он услышал(сигнал машины, щебет птиц, разговор прохожих).</a:t>
            </a:r>
            <a:br>
              <a:rPr lang="ru-RU" altLang="ru-RU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800" b="1" i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Задания:</a:t>
            </a:r>
            <a:r>
              <a:rPr lang="ru-RU" altLang="ru-RU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Послушать звуки за окном: Что шумит? Кто смеётся? Что гудит? Какие звуки доносятся из коридора? (из кухни?). Дать послушать ребёнку аудиозапись со звуками леса, поля, города…</a:t>
            </a:r>
          </a:p>
        </p:txBody>
      </p:sp>
      <p:pic>
        <p:nvPicPr>
          <p:cNvPr id="1030" name="Picture 6" descr="C:\Users\User\Desktop\Особенности речи\0_a6852_cf042779_XL.png">
            <a:extLst>
              <a:ext uri="{FF2B5EF4-FFF2-40B4-BE49-F238E27FC236}">
                <a16:creationId xmlns:a16="http://schemas.microsoft.com/office/drawing/2014/main" id="{BE064E5E-34DE-445C-B1C2-DF729037F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3738" y="5703888"/>
            <a:ext cx="1855788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7.40741E-7 L 1.22743 -0.00625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72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Особенности речи\шаблон 3 фонтитульник.png">
            <a:extLst>
              <a:ext uri="{FF2B5EF4-FFF2-40B4-BE49-F238E27FC236}">
                <a16:creationId xmlns:a16="http://schemas.microsoft.com/office/drawing/2014/main" id="{1AE704C3-A9A5-4591-ADC2-6DB4782A2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Прямоугольник 3">
            <a:extLst>
              <a:ext uri="{FF2B5EF4-FFF2-40B4-BE49-F238E27FC236}">
                <a16:creationId xmlns:a16="http://schemas.microsoft.com/office/drawing/2014/main" id="{69D5FA7F-E7C0-4BC2-86D3-0132B1D24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765176"/>
            <a:ext cx="8280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</a:t>
            </a:r>
            <a:r>
              <a:rPr lang="ru-RU" altLang="ru-RU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Развивать слуховое внимание, пополнять активный словарь, развивать фразовую речь.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Оборудование:</a:t>
            </a:r>
            <a:r>
              <a:rPr lang="ru-RU" altLang="ru-RU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Ширма, колокольчик, бубен, молоточек, погремушка,барабан и т.п.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 игры: </a:t>
            </a:r>
            <a:r>
              <a:rPr lang="ru-RU" altLang="ru-RU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Взрослый за ширмой по очереди издает звуки выше перечисленными предметами и предлагает детям отгадать, каким предметом произведен звук. Звуки должны быть ясными и контрастными, чтобы ребенок мог их угадать. </a:t>
            </a:r>
          </a:p>
        </p:txBody>
      </p:sp>
      <p:sp>
        <p:nvSpPr>
          <p:cNvPr id="14340" name="Прямоугольник 4">
            <a:extLst>
              <a:ext uri="{FF2B5EF4-FFF2-40B4-BE49-F238E27FC236}">
                <a16:creationId xmlns:a16="http://schemas.microsoft.com/office/drawing/2014/main" id="{03B0FB5C-62C7-4590-90B2-8EC2A5FCC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8951" y="188913"/>
            <a:ext cx="30908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«Кто что услышит?»</a:t>
            </a:r>
          </a:p>
        </p:txBody>
      </p:sp>
      <p:pic>
        <p:nvPicPr>
          <p:cNvPr id="14341" name="Picture 3" descr="C:\Users\User\Desktop\Особенности речи\tambour3.gif">
            <a:extLst>
              <a:ext uri="{FF2B5EF4-FFF2-40B4-BE49-F238E27FC236}">
                <a16:creationId xmlns:a16="http://schemas.microsoft.com/office/drawing/2014/main" id="{D2EAD62C-EE90-4CAF-9F28-FBF846797FB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6" y="3716338"/>
            <a:ext cx="1801813" cy="196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4" descr="C:\Users\User\Desktop\Особенности речи\bell_r.gif">
            <a:extLst>
              <a:ext uri="{FF2B5EF4-FFF2-40B4-BE49-F238E27FC236}">
                <a16:creationId xmlns:a16="http://schemas.microsoft.com/office/drawing/2014/main" id="{FF8B09ED-0CE8-4ECB-A8CF-1A6C929359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713" y="3357563"/>
            <a:ext cx="165735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5" descr="C:\Users\User\Desktop\Особенности речи\anime-muzika-1031.gif">
            <a:extLst>
              <a:ext uri="{FF2B5EF4-FFF2-40B4-BE49-F238E27FC236}">
                <a16:creationId xmlns:a16="http://schemas.microsoft.com/office/drawing/2014/main" id="{B3AB4AE6-399C-4C36-A50E-0BBA6CDB5FD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89" y="4508500"/>
            <a:ext cx="4548187" cy="211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Особенности речи\шаблон 3 фонтитульник.png">
            <a:extLst>
              <a:ext uri="{FF2B5EF4-FFF2-40B4-BE49-F238E27FC236}">
                <a16:creationId xmlns:a16="http://schemas.microsoft.com/office/drawing/2014/main" id="{2A2C703C-4EC2-45BF-A5E0-8FD095197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5">
            <a:extLst>
              <a:ext uri="{FF2B5EF4-FFF2-40B4-BE49-F238E27FC236}">
                <a16:creationId xmlns:a16="http://schemas.microsoft.com/office/drawing/2014/main" id="{47EE59A1-F77D-4D30-9245-1DF7B817B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563563"/>
            <a:ext cx="84963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«Кто играет в барабан?»</a:t>
            </a:r>
            <a:br>
              <a:rPr lang="ru-RU" altLang="ru-RU" sz="2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altLang="ru-RU" sz="2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800" b="1" i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 </a:t>
            </a:r>
            <a:r>
              <a:rPr lang="ru-RU" altLang="ru-RU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Различать звуки по громкости.</a:t>
            </a:r>
            <a:br>
              <a:rPr lang="ru-RU" altLang="ru-RU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800" b="1" i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Оборудование:</a:t>
            </a:r>
            <a:r>
              <a:rPr lang="ru-RU" altLang="ru-RU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Два зайца - большой и маленький(мишки, куклы, обезьянки..),</a:t>
            </a:r>
            <a:br>
              <a:rPr lang="ru-RU" altLang="ru-RU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барабан (могут быть и другие музыкальные инструменты).</a:t>
            </a:r>
            <a:br>
              <a:rPr lang="ru-RU" altLang="ru-RU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800" b="1" i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Ход: </a:t>
            </a:r>
            <a:r>
              <a:rPr lang="ru-RU" altLang="ru-RU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Рассмотреть игрушки, сравнить по величине. Дать послушать, как звучит барабан, когда играет тот и другой заяц. Затем спрятать игрушки за ширму. Дети отгадывают: если звучит барабан громко,значит играет большой заяц, если тихо, то маленький.</a:t>
            </a:r>
            <a:br>
              <a:rPr lang="ru-RU" altLang="ru-RU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1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4" name="Picture 3" descr="C:\Users\User\Desktop\Особенности речи\739298.png">
            <a:extLst>
              <a:ext uri="{FF2B5EF4-FFF2-40B4-BE49-F238E27FC236}">
                <a16:creationId xmlns:a16="http://schemas.microsoft.com/office/drawing/2014/main" id="{A1540714-1B6E-47E3-A77F-9991A47A9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9" y="3465513"/>
            <a:ext cx="2320925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>
            <a:extLst>
              <a:ext uri="{FF2B5EF4-FFF2-40B4-BE49-F238E27FC236}">
                <a16:creationId xmlns:a16="http://schemas.microsoft.com/office/drawing/2014/main" id="{93B3554D-2809-43DE-A689-4FAF823FC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26" y="3933825"/>
            <a:ext cx="1846263" cy="274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Особенности речи\шаблон 3 фонтитульник.png">
            <a:extLst>
              <a:ext uri="{FF2B5EF4-FFF2-40B4-BE49-F238E27FC236}">
                <a16:creationId xmlns:a16="http://schemas.microsoft.com/office/drawing/2014/main" id="{7ECD00F9-81AC-4D62-80E6-1B7DE9595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1219200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Прямоугольник 1">
            <a:extLst>
              <a:ext uri="{FF2B5EF4-FFF2-40B4-BE49-F238E27FC236}">
                <a16:creationId xmlns:a16="http://schemas.microsoft.com/office/drawing/2014/main" id="{29B4F01C-2C61-417C-8715-5F4654B0D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476251"/>
            <a:ext cx="6300787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4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Повторяй за мной.</a:t>
            </a:r>
            <a:br>
              <a:rPr lang="ru-RU" altLang="ru-RU" sz="24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Формирует навыки правильного произношения, развивает артикуляционный аппарат.</a:t>
            </a:r>
            <a:br>
              <a:rPr lang="ru-RU" altLang="ru-RU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Читайте ребёнку короткие рифмовки и просите повторять за вами последний слог.</a:t>
            </a:r>
            <a:br>
              <a:rPr lang="ru-RU" altLang="ru-RU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altLang="ru-RU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Прибежала детвора—</a:t>
            </a:r>
            <a:br>
              <a:rPr lang="ru-RU" altLang="ru-RU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ра-ра-ра</a:t>
            </a:r>
            <a:r>
              <a:rPr lang="ru-RU" altLang="ru-RU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2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ра-ра-ра</a:t>
            </a:r>
            <a:r>
              <a:rPr lang="ru-RU" altLang="ru-RU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altLang="ru-RU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Ногу выше, шаг смелей—</a:t>
            </a:r>
            <a:br>
              <a:rPr lang="ru-RU" altLang="ru-RU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лей-лей-лей, лей-лей-лей.</a:t>
            </a:r>
            <a:br>
              <a:rPr lang="ru-RU" altLang="ru-RU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увидим листопад—</a:t>
            </a:r>
            <a:br>
              <a:rPr lang="ru-RU" altLang="ru-RU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пад-пад-пад</a:t>
            </a:r>
            <a:r>
              <a:rPr lang="ru-RU" altLang="ru-RU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2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пад-пад-пад</a:t>
            </a:r>
            <a:r>
              <a:rPr lang="ru-RU" altLang="ru-RU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altLang="ru-RU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Милый зайчик не скучай—</a:t>
            </a:r>
            <a:br>
              <a:rPr lang="ru-RU" altLang="ru-RU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чай-чай-чай, чай-чай-чай.</a:t>
            </a:r>
          </a:p>
        </p:txBody>
      </p:sp>
      <p:pic>
        <p:nvPicPr>
          <p:cNvPr id="10242" name="Picture 2" descr="C:\Users\User\Desktop\Особенности речи\0011.gif">
            <a:extLst>
              <a:ext uri="{FF2B5EF4-FFF2-40B4-BE49-F238E27FC236}">
                <a16:creationId xmlns:a16="http://schemas.microsoft.com/office/drawing/2014/main" id="{1E158729-467D-47D0-86D4-5B4A6AD773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6613" y="225426"/>
            <a:ext cx="1044575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C:\Users\User\Desktop\Особенности речи\t8709.gif">
            <a:extLst>
              <a:ext uri="{FF2B5EF4-FFF2-40B4-BE49-F238E27FC236}">
                <a16:creationId xmlns:a16="http://schemas.microsoft.com/office/drawing/2014/main" id="{614DF37B-0FC3-4080-A1E5-5B950F7C277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741400" y="225426"/>
            <a:ext cx="989013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4" descr="C:\Users\User\Desktop\Особенности речи\5dbeeedcfc15.gif">
            <a:extLst>
              <a:ext uri="{FF2B5EF4-FFF2-40B4-BE49-F238E27FC236}">
                <a16:creationId xmlns:a16="http://schemas.microsoft.com/office/drawing/2014/main" id="{EB332807-D7B2-4318-9E69-F246A6DC7C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339" y="2492375"/>
            <a:ext cx="1227137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5" descr="C:\Users\User\Desktop\Особенности речи\68655385_0_4c366_f61ad8e1_L.png">
            <a:extLst>
              <a:ext uri="{FF2B5EF4-FFF2-40B4-BE49-F238E27FC236}">
                <a16:creationId xmlns:a16="http://schemas.microsoft.com/office/drawing/2014/main" id="{6270A55B-5979-4F9E-8F98-63006369A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4292601"/>
            <a:ext cx="158432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6" descr="C:\Users\User\Desktop\Особенности речи\105769862_4337340_92838302_large_listopad.gif">
            <a:extLst>
              <a:ext uri="{FF2B5EF4-FFF2-40B4-BE49-F238E27FC236}">
                <a16:creationId xmlns:a16="http://schemas.microsoft.com/office/drawing/2014/main" id="{7741065B-4285-4861-92EA-004E88B45EE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284539"/>
            <a:ext cx="3810000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22222E-6 L -0.30538 0.01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78" y="62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-0.3533 0.0335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74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53A80BD-4505-42A2-820E-4A5430DC7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31495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  <a:defRPr/>
            </a:pPr>
            <a:b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endParaRPr lang="ru-RU" sz="20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0504165-338F-41DA-A135-5A8F24EF1A54}"/>
              </a:ext>
            </a:extLst>
          </p:cNvPr>
          <p:cNvSpPr/>
          <p:nvPr/>
        </p:nvSpPr>
        <p:spPr>
          <a:xfrm>
            <a:off x="2566989" y="2551114"/>
            <a:ext cx="7058025" cy="237013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пальчиковых игр </a:t>
            </a:r>
          </a:p>
          <a:p>
            <a:pPr marL="285750" indent="-28575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Пальчиковые игры с предметами</a:t>
            </a:r>
          </a:p>
          <a:p>
            <a:pPr marL="285750" indent="-28575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манипуляции</a:t>
            </a:r>
          </a:p>
          <a:p>
            <a:pPr marL="285750" indent="-28575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Пальчиковые игры с элементами самомассажа</a:t>
            </a:r>
          </a:p>
          <a:p>
            <a:pPr marL="285750" indent="-28575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Пальчиковые игры с музыкальным сопровождением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>
            <a:extLst>
              <a:ext uri="{FF2B5EF4-FFF2-40B4-BE49-F238E27FC236}">
                <a16:creationId xmlns:a16="http://schemas.microsoft.com/office/drawing/2014/main" id="{82690AD3-9395-42CA-96C7-C2A057394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4522787"/>
          </a:xfrm>
        </p:spPr>
        <p:txBody>
          <a:bodyPr/>
          <a:lstStyle/>
          <a:p>
            <a:pPr eaLnBrk="1" hangingPunct="1"/>
            <a:r>
              <a:rPr lang="ru-RU" altLang="ru-RU" sz="2800"/>
              <a:t>Пальчиковая игра с музыкальным сопровождением</a:t>
            </a:r>
            <a:br>
              <a:rPr lang="ru-RU" altLang="ru-RU" sz="2800"/>
            </a:br>
            <a:r>
              <a:rPr lang="ru-RU" altLang="ru-RU" sz="2800"/>
              <a:t>«Паучок</a:t>
            </a:r>
            <a:r>
              <a:rPr lang="ru-RU" altLang="ru-RU"/>
              <a:t>»</a:t>
            </a:r>
          </a:p>
        </p:txBody>
      </p:sp>
      <p:pic>
        <p:nvPicPr>
          <p:cNvPr id="18435" name="Picture 2">
            <a:extLst>
              <a:ext uri="{FF2B5EF4-FFF2-40B4-BE49-F238E27FC236}">
                <a16:creationId xmlns:a16="http://schemas.microsoft.com/office/drawing/2014/main" id="{ED593DA3-3152-49E2-BD09-388758DBF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3" y="3589339"/>
            <a:ext cx="4881562" cy="237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ekaterina_i_sergey_zheleznovy_-_pauchok_(zaycev.net)">
            <a:hlinkClick r:id="" action="ppaction://media"/>
            <a:extLst>
              <a:ext uri="{FF2B5EF4-FFF2-40B4-BE49-F238E27FC236}">
                <a16:creationId xmlns:a16="http://schemas.microsoft.com/office/drawing/2014/main" id="{DA23C463-8FE8-4964-8CFF-21579197BB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928CD75-3517-4EF0-AEB9-5ACE9A5AB292}"/>
              </a:ext>
            </a:extLst>
          </p:cNvPr>
          <p:cNvSpPr/>
          <p:nvPr/>
        </p:nvSpPr>
        <p:spPr>
          <a:xfrm>
            <a:off x="1992314" y="1844675"/>
            <a:ext cx="8675687" cy="12001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dirty="0">
              <a:solidFill>
                <a:prstClr val="black"/>
              </a:solidFill>
              <a:latin typeface="Calibri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dirty="0">
                <a:solidFill>
                  <a:srgbClr val="4BACC6">
                    <a:lumMod val="50000"/>
                  </a:srgbClr>
                </a:solidFill>
                <a:latin typeface="Calibri"/>
              </a:rPr>
              <a:t>Специальные приемы развития и стимуляции речевой активности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2F4F0EF-4FEA-42D6-988B-4A28F227E480}"/>
              </a:ext>
            </a:extLst>
          </p:cNvPr>
          <p:cNvSpPr/>
          <p:nvPr/>
        </p:nvSpPr>
        <p:spPr>
          <a:xfrm>
            <a:off x="1992314" y="1304925"/>
            <a:ext cx="8207375" cy="538638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panose="020B0604020202020204" pitchFamily="34" charset="0"/>
            </a:endParaRP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panose="020B0604020202020204" pitchFamily="34" charset="0"/>
            </a:endParaRP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panose="020B0604020202020204" pitchFamily="34" charset="0"/>
            </a:endParaRP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Разговор взрослого с самим собой в присутствии детей (сейчас мы пойдем одеваться на прогулку, мыть руки, открою кран и т.д.) 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Провокация – искусственное непонимание действий ребенка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Распространение – дополнение сказанного ребенком 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Использование игровых упражнений совместно с ребенком с ребенком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Выбор – предоставляйте ребенку возможность выбора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Игры с природным материалом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Продуктивные виды деятельности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dirty="0">
              <a:solidFill>
                <a:prstClr val="black"/>
              </a:solidFill>
              <a:latin typeface="Arial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B534542F-C427-4B14-9B3D-3042990037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1" y="620714"/>
            <a:ext cx="6334125" cy="115252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Федеральный государственный образовательный стандарт</a:t>
            </a:r>
          </a:p>
        </p:txBody>
      </p:sp>
      <p:sp>
        <p:nvSpPr>
          <p:cNvPr id="12" name="Подзаголовок 11">
            <a:extLst>
              <a:ext uri="{FF2B5EF4-FFF2-40B4-BE49-F238E27FC236}">
                <a16:creationId xmlns:a16="http://schemas.microsoft.com/office/drawing/2014/main" id="{5FC3B24E-7A74-4733-AC7A-8466C90CAE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2314" y="1989138"/>
            <a:ext cx="6480175" cy="3649662"/>
          </a:xfrm>
        </p:spPr>
        <p:txBody>
          <a:bodyPr/>
          <a:lstStyle/>
          <a:p>
            <a:pPr algn="just" eaLnBrk="1" hangingPunct="1">
              <a:buFont typeface="Arial" charset="0"/>
              <a:buNone/>
              <a:defRPr/>
            </a:pPr>
            <a:r>
              <a:rPr lang="ru-RU" sz="2000" b="1" dirty="0">
                <a:solidFill>
                  <a:schemeClr val="tx1"/>
                </a:solidFill>
              </a:rPr>
              <a:t>«Речевое развитие включает владение речью как средством общения и культуры; обогащение активного словаря; развитие связной, грамматически правильной диалогической и монологической речи; развитие речевого творчества; развитие звуковой и интонационной культуры речи, фонематического слуха; знакомство с книжной культурой, детской литературой, понимание на слух текстов различных жанров детской литературы; формирование звуковой аналитико-синтетической активности как предпосылки обучения грамоте»(</a:t>
            </a:r>
            <a:r>
              <a:rPr lang="ru-RU" sz="2000" b="1" dirty="0" err="1">
                <a:solidFill>
                  <a:schemeClr val="tx1"/>
                </a:solidFill>
              </a:rPr>
              <a:t>см.пункт</a:t>
            </a:r>
            <a:r>
              <a:rPr lang="ru-RU" sz="2000" b="1" dirty="0">
                <a:solidFill>
                  <a:schemeClr val="tx1"/>
                </a:solidFill>
              </a:rPr>
              <a:t> 2.6.ФГОС ДО)</a:t>
            </a:r>
          </a:p>
          <a:p>
            <a:pPr eaLnBrk="1" hangingPunct="1">
              <a:buFont typeface="Arial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045990E6-4811-4E7D-8803-B068513443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1" y="620714"/>
            <a:ext cx="6334125" cy="115252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 развития  речевой активности  детей раннего возраста в рамках ФГОС ДО.</a:t>
            </a:r>
          </a:p>
        </p:txBody>
      </p:sp>
      <p:sp>
        <p:nvSpPr>
          <p:cNvPr id="12" name="Подзаголовок 11">
            <a:extLst>
              <a:ext uri="{FF2B5EF4-FFF2-40B4-BE49-F238E27FC236}">
                <a16:creationId xmlns:a16="http://schemas.microsoft.com/office/drawing/2014/main" id="{769F2296-4835-4C45-992B-A8720451B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2314" y="1989138"/>
            <a:ext cx="6480175" cy="4392612"/>
          </a:xfrm>
        </p:spPr>
        <p:txBody>
          <a:bodyPr/>
          <a:lstStyle/>
          <a:p>
            <a:pPr marL="342900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tx1"/>
                </a:solidFill>
              </a:rPr>
              <a:t>Внимательное и  бережливое отношение взрослого к ребёнку.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tx1"/>
                </a:solidFill>
              </a:rPr>
              <a:t>Организация совместной деятельности  ребёнка со взрослым доступной по форме и средствам.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tx1"/>
                </a:solidFill>
              </a:rPr>
              <a:t>Правильный  подход воспитателя к организации образовательного процесса.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tx1"/>
                </a:solidFill>
              </a:rPr>
              <a:t>Создание образовательного пространства, предоставляющего необходимые и достаточные возможности  для игрового, сенсорного , речевого и двигательного развития с разными материалами.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tx1"/>
                </a:solidFill>
              </a:rPr>
              <a:t>Налаживание тесного контакта воспитателя с родителями является одним из главных условий для развития речевой активности ребёнка.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  <a:defRPr/>
            </a:pPr>
            <a:endParaRPr lang="ru-RU" sz="2000" dirty="0"/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>
            <a:extLst>
              <a:ext uri="{FF2B5EF4-FFF2-40B4-BE49-F238E27FC236}">
                <a16:creationId xmlns:a16="http://schemas.microsoft.com/office/drawing/2014/main" id="{B16757BE-AA49-4207-8B79-46242E03B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9" y="476250"/>
            <a:ext cx="7489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000" i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:</a:t>
            </a:r>
          </a:p>
        </p:txBody>
      </p:sp>
      <p:sp>
        <p:nvSpPr>
          <p:cNvPr id="6147" name="TextBox 2">
            <a:extLst>
              <a:ext uri="{FF2B5EF4-FFF2-40B4-BE49-F238E27FC236}">
                <a16:creationId xmlns:a16="http://schemas.microsoft.com/office/drawing/2014/main" id="{F1D31E42-6C46-4E94-B74E-478739A88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439" y="1052514"/>
            <a:ext cx="70564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речи детей раннего возраста в играх и игровых упражнениях.</a:t>
            </a:r>
          </a:p>
        </p:txBody>
      </p:sp>
      <p:sp>
        <p:nvSpPr>
          <p:cNvPr id="6148" name="Прямоугольник 3">
            <a:extLst>
              <a:ext uri="{FF2B5EF4-FFF2-40B4-BE49-F238E27FC236}">
                <a16:creationId xmlns:a16="http://schemas.microsoft.com/office/drawing/2014/main" id="{0DB0DCCD-B6D0-4950-A360-8253049BE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1760539"/>
            <a:ext cx="2305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2000" i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000" i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</a:p>
        </p:txBody>
      </p:sp>
      <p:sp>
        <p:nvSpPr>
          <p:cNvPr id="6149" name="TextBox 4">
            <a:extLst>
              <a:ext uri="{FF2B5EF4-FFF2-40B4-BE49-F238E27FC236}">
                <a16:creationId xmlns:a16="http://schemas.microsoft.com/office/drawing/2014/main" id="{D8D62298-8F76-4842-9B98-85A266A15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1" y="2468563"/>
            <a:ext cx="6938963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Способствовать развитию речи как средства общения.</a:t>
            </a:r>
            <a:br>
              <a:rPr lang="ru-RU" alt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Обогащать словарь детей (существительными, глаголами,               прилагательными, наречиями)</a:t>
            </a:r>
            <a:br>
              <a:rPr lang="ru-RU" alt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Способствовать развитию артикуляционного, речевого дыхания, слухового внимания.</a:t>
            </a:r>
            <a:br>
              <a:rPr lang="ru-RU" alt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Вырабатывать правильный темп речи, интонационную выразительность. </a:t>
            </a:r>
            <a:br>
              <a:rPr lang="ru-RU" alt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Формировать умение отчетливо произносить слова и короткие фразы.</a:t>
            </a:r>
            <a:br>
              <a:rPr lang="ru-RU" alt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Совершенствовать грамматическую структуру речи.</a:t>
            </a:r>
            <a:br>
              <a:rPr lang="ru-RU" alt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Помогать детям драматизировать отрывки из хорошо знакомых сказок.</a:t>
            </a: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Особенности речи\шаблон 3 фонтитульник.png">
            <a:extLst>
              <a:ext uri="{FF2B5EF4-FFF2-40B4-BE49-F238E27FC236}">
                <a16:creationId xmlns:a16="http://schemas.microsoft.com/office/drawing/2014/main" id="{F382BE01-ACB5-406D-89B6-7CB46D1D8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0640"/>
            <a:ext cx="12192000" cy="725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C94487-92C0-403D-8477-4C3A6983F79B}"/>
              </a:ext>
            </a:extLst>
          </p:cNvPr>
          <p:cNvSpPr txBox="1"/>
          <p:nvPr/>
        </p:nvSpPr>
        <p:spPr>
          <a:xfrm>
            <a:off x="1847528" y="692697"/>
            <a:ext cx="8496944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Arial" charset="0"/>
                <a:cs typeface="Arial" panose="020B0604020202020204" pitchFamily="34" charset="0"/>
              </a:rPr>
              <a:t>ИГРОВЫЕ ТЕХНОЛОГИИ</a:t>
            </a:r>
            <a:endParaRPr lang="ru-RU" sz="3600" dirty="0">
              <a:solidFill>
                <a:srgbClr val="4BACC6">
                  <a:lumMod val="50000"/>
                </a:srgbClr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B47D2A4-A70C-4A86-97F5-AE59865397F4}"/>
              </a:ext>
            </a:extLst>
          </p:cNvPr>
          <p:cNvSpPr/>
          <p:nvPr/>
        </p:nvSpPr>
        <p:spPr>
          <a:xfrm>
            <a:off x="1847850" y="1700214"/>
            <a:ext cx="7974880" cy="3970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ru-RU" sz="2800" dirty="0">
                <a:solidFill>
                  <a:srgbClr val="4BACC6">
                    <a:lumMod val="50000"/>
                  </a:srgbClr>
                </a:solidFill>
                <a:latin typeface="Arial" charset="0"/>
                <a:cs typeface="Arial" panose="020B0604020202020204" pitchFamily="34" charset="0"/>
              </a:rPr>
              <a:t>Развитие речевого дыхания</a:t>
            </a:r>
          </a:p>
          <a:p>
            <a:pPr marL="342900" indent="-34290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ru-RU" sz="2800" dirty="0">
                <a:solidFill>
                  <a:srgbClr val="4BACC6">
                    <a:lumMod val="50000"/>
                  </a:srgbClr>
                </a:solidFill>
                <a:latin typeface="Arial" charset="0"/>
                <a:cs typeface="Arial" panose="020B0604020202020204" pitchFamily="34" charset="0"/>
              </a:rPr>
              <a:t>Развитие артикуляционного аппарата</a:t>
            </a:r>
          </a:p>
          <a:p>
            <a:pPr marL="342900" indent="-34290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ru-RU" sz="2800" dirty="0">
                <a:solidFill>
                  <a:srgbClr val="4BACC6">
                    <a:lumMod val="50000"/>
                  </a:srgbClr>
                </a:solidFill>
                <a:latin typeface="Arial" charset="0"/>
                <a:cs typeface="Arial" panose="020B0604020202020204" pitchFamily="34" charset="0"/>
              </a:rPr>
              <a:t>Игры на развитие общей моторики </a:t>
            </a:r>
          </a:p>
          <a:p>
            <a:pPr marL="342900" indent="-34290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ru-RU" sz="2800" dirty="0">
                <a:solidFill>
                  <a:srgbClr val="4BACC6">
                    <a:lumMod val="50000"/>
                  </a:srgbClr>
                </a:solidFill>
                <a:latin typeface="Arial" charset="0"/>
                <a:cs typeface="Arial" panose="020B0604020202020204" pitchFamily="34" charset="0"/>
              </a:rPr>
              <a:t>Игры на развитие мелкой моторики</a:t>
            </a:r>
          </a:p>
          <a:p>
            <a:pPr marL="342900" indent="-34290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ru-RU" sz="2800" dirty="0">
                <a:solidFill>
                  <a:srgbClr val="4BACC6">
                    <a:lumMod val="50000"/>
                  </a:srgbClr>
                </a:solidFill>
                <a:latin typeface="Arial" charset="0"/>
                <a:cs typeface="Arial" panose="020B0604020202020204" pitchFamily="34" charset="0"/>
              </a:rPr>
              <a:t>Пальчиковые игры</a:t>
            </a:r>
          </a:p>
          <a:p>
            <a:pPr marL="342900" indent="-34290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ru-RU" sz="2800" dirty="0">
                <a:solidFill>
                  <a:srgbClr val="4BACC6">
                    <a:lumMod val="50000"/>
                  </a:srgbClr>
                </a:solidFill>
                <a:latin typeface="Arial" charset="0"/>
                <a:cs typeface="Arial" panose="020B0604020202020204" pitchFamily="34" charset="0"/>
              </a:rPr>
              <a:t>Театрализованные игры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2ADB74-A1DB-4232-8501-17197692408F}"/>
              </a:ext>
            </a:extLst>
          </p:cNvPr>
          <p:cNvSpPr/>
          <p:nvPr/>
        </p:nvSpPr>
        <p:spPr>
          <a:xfrm>
            <a:off x="6003925" y="2967039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54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  <a:latin typeface="Arial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Особенности речи\шаблон 3 фонтитульник.png">
            <a:extLst>
              <a:ext uri="{FF2B5EF4-FFF2-40B4-BE49-F238E27FC236}">
                <a16:creationId xmlns:a16="http://schemas.microsoft.com/office/drawing/2014/main" id="{3E10CB76-F197-4BFB-BE16-CB9095FBE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C4C0D95-9CEA-4A0A-A1F5-D78969BB5F14}"/>
              </a:ext>
            </a:extLst>
          </p:cNvPr>
          <p:cNvSpPr/>
          <p:nvPr/>
        </p:nvSpPr>
        <p:spPr>
          <a:xfrm>
            <a:off x="6003925" y="2967039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54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9220" name="Заголовок 1">
            <a:extLst>
              <a:ext uri="{FF2B5EF4-FFF2-40B4-BE49-F238E27FC236}">
                <a16:creationId xmlns:a16="http://schemas.microsoft.com/office/drawing/2014/main" id="{8EEF6A69-272C-45DE-AEDC-3EC757884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1325358" flipV="1">
            <a:off x="1957388" y="-925513"/>
            <a:ext cx="7810500" cy="333375"/>
          </a:xfrm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C0A6B6-3F83-453C-AA49-551987880C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47875" y="784225"/>
            <a:ext cx="3956050" cy="5289550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Игры на развитие речевого дыхания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dirty="0"/>
              <a:t>Бумажный флажок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dirty="0" err="1"/>
              <a:t>Бульки</a:t>
            </a:r>
            <a:endParaRPr lang="ru-RU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ru-RU" dirty="0"/>
              <a:t>Катись, карандаш!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dirty="0"/>
              <a:t>Вертушка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dirty="0"/>
              <a:t>Воздушный шарик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dirty="0"/>
              <a:t>Ветерок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dirty="0"/>
              <a:t>Свистульки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dirty="0"/>
              <a:t>Лети, бабочка!</a:t>
            </a:r>
          </a:p>
          <a:p>
            <a:pPr eaLnBrk="1" hangingPunct="1">
              <a:buFont typeface="Arial" charset="0"/>
              <a:buChar char="•"/>
              <a:defRPr/>
            </a:pP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3026E4-9264-492F-A407-29E59915E2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765175"/>
            <a:ext cx="4038600" cy="5360988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Игры на развитие речевого аппарата</a:t>
            </a:r>
          </a:p>
          <a:p>
            <a:pPr marL="0" indent="0" algn="ctr" eaLnBrk="1" hangingPunct="1">
              <a:buNone/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«Сказка о веселом язычке»</a:t>
            </a:r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CD13056F-D4FF-4CEC-BCDB-FA6F9301A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113" y="3213101"/>
            <a:ext cx="2171700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Особенности речи\шаблон 3 фонтитульник.png">
            <a:extLst>
              <a:ext uri="{FF2B5EF4-FFF2-40B4-BE49-F238E27FC236}">
                <a16:creationId xmlns:a16="http://schemas.microsoft.com/office/drawing/2014/main" id="{4ABA981B-0A33-4789-801B-C591C7D6E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Прямоугольник 1">
            <a:extLst>
              <a:ext uri="{FF2B5EF4-FFF2-40B4-BE49-F238E27FC236}">
                <a16:creationId xmlns:a16="http://schemas.microsoft.com/office/drawing/2014/main" id="{72B4CE22-F7F0-40B7-8C07-448BBF650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3139" y="842963"/>
            <a:ext cx="77057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                                               </a:t>
            </a:r>
            <a:r>
              <a:rPr lang="ru-RU" altLang="ru-RU" sz="1800" b="1" i="1" dirty="0">
                <a:latin typeface="Arial" panose="020B0604020202020204" pitchFamily="34" charset="0"/>
              </a:rPr>
              <a:t>«СНЕЖИНКИ»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    (материал: несколько кусочков ваты или маленькие бумажные снежинки, кусочки салфеток)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    Взрослый показывает, как сдуть «снежинки» с раскрытой ладони, ребенок повторяет. Упражнение повторить 2-3 раза.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    </a:t>
            </a:r>
          </a:p>
        </p:txBody>
      </p:sp>
      <p:sp>
        <p:nvSpPr>
          <p:cNvPr id="10244" name="Заголовок 11">
            <a:extLst>
              <a:ext uri="{FF2B5EF4-FFF2-40B4-BE49-F238E27FC236}">
                <a16:creationId xmlns:a16="http://schemas.microsoft.com/office/drawing/2014/main" id="{F3093263-6EED-4125-BC23-C08EAD5B4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ru-RU" altLang="ru-RU" sz="2800"/>
            </a:br>
            <a:br>
              <a:rPr lang="ru-RU" altLang="ru-RU" sz="2800"/>
            </a:br>
            <a:r>
              <a:rPr lang="ru-RU" altLang="ru-RU" sz="2800" b="1" i="1"/>
              <a:t>Упражнения, развивающие речевое дыхание</a:t>
            </a:r>
            <a:br>
              <a:rPr lang="ru-RU" altLang="ru-RU"/>
            </a:br>
            <a:br>
              <a:rPr lang="ru-RU" altLang="ru-RU"/>
            </a:br>
            <a:endParaRPr lang="ru-RU" altLang="ru-RU"/>
          </a:p>
        </p:txBody>
      </p:sp>
      <p:pic>
        <p:nvPicPr>
          <p:cNvPr id="10245" name="Объект 16">
            <a:extLst>
              <a:ext uri="{FF2B5EF4-FFF2-40B4-BE49-F238E27FC236}">
                <a16:creationId xmlns:a16="http://schemas.microsoft.com/office/drawing/2014/main" id="{BE4A8D01-F498-4630-AAEB-C03F9882E2B2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5913" y="4076701"/>
            <a:ext cx="2589212" cy="1273175"/>
          </a:xfrm>
        </p:spPr>
      </p:pic>
      <p:pic>
        <p:nvPicPr>
          <p:cNvPr id="10246" name="Объект 17">
            <a:extLst>
              <a:ext uri="{FF2B5EF4-FFF2-40B4-BE49-F238E27FC236}">
                <a16:creationId xmlns:a16="http://schemas.microsoft.com/office/drawing/2014/main" id="{C071ADAB-D338-4399-9032-15ABA2815B1B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6725" y="4076701"/>
            <a:ext cx="2592388" cy="1274763"/>
          </a:xfrm>
        </p:spPr>
      </p:pic>
    </p:spTree>
  </p:cSld>
  <p:clrMapOvr>
    <a:masterClrMapping/>
  </p:clrMapOvr>
  <p:transition spd="slow">
    <p:checker/>
    <p:sndAc>
      <p:stSnd>
        <p:snd r:embed="rId2" name="click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Особенности речи\шаблон 3 фонтитульник.png">
            <a:extLst>
              <a:ext uri="{FF2B5EF4-FFF2-40B4-BE49-F238E27FC236}">
                <a16:creationId xmlns:a16="http://schemas.microsoft.com/office/drawing/2014/main" id="{474BE91E-E54E-4C9A-9AF9-B5897F51E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669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Прямоугольник 1">
            <a:extLst>
              <a:ext uri="{FF2B5EF4-FFF2-40B4-BE49-F238E27FC236}">
                <a16:creationId xmlns:a16="http://schemas.microsoft.com/office/drawing/2014/main" id="{E9439F7A-66B0-411B-B748-569CD0F20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4" y="579438"/>
            <a:ext cx="75596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</a:t>
            </a:r>
            <a:r>
              <a:rPr lang="ru-RU" altLang="ru-RU" sz="1800" b="1" i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«БАБОЧКА, ЛЕТИ!»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(материал: 2-3 яркие бумажные бабочки, каждая подвешена на нитке к чему-либо на уровне лица ребенка). Взрослый предлагает подуть на бабочек и посмотреть какая бабочка улетит дальше.</a:t>
            </a:r>
          </a:p>
        </p:txBody>
      </p:sp>
      <p:pic>
        <p:nvPicPr>
          <p:cNvPr id="8196" name="Picture 4" descr="C:\Users\User\Desktop\Особенности речи\69d2f908c89844b1a70c4552d00c5482.gif">
            <a:extLst>
              <a:ext uri="{FF2B5EF4-FFF2-40B4-BE49-F238E27FC236}">
                <a16:creationId xmlns:a16="http://schemas.microsoft.com/office/drawing/2014/main" id="{90BD79F9-CDD1-4E55-BFC4-A9283AC4E4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63" y="4724400"/>
            <a:ext cx="12954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C:\Users\User\Desktop\Особенности речи\98234574_8_3.gif">
            <a:extLst>
              <a:ext uri="{FF2B5EF4-FFF2-40B4-BE49-F238E27FC236}">
                <a16:creationId xmlns:a16="http://schemas.microsoft.com/office/drawing/2014/main" id="{0699A03B-BE5C-442C-AF24-40A18B016A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94589" y="3871913"/>
            <a:ext cx="123348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C:\Users\User\Desktop\Особенности речи\8938cd98f2de.gif">
            <a:extLst>
              <a:ext uri="{FF2B5EF4-FFF2-40B4-BE49-F238E27FC236}">
                <a16:creationId xmlns:a16="http://schemas.microsoft.com/office/drawing/2014/main" id="{94ADE9F2-CAE2-4FED-8FB4-8D4DCD0FC48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88" y="2325688"/>
            <a:ext cx="314325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C:\Users\User\Desktop\Особенности речи\0_5733f_a637a728_XL.jpg.gif">
            <a:extLst>
              <a:ext uri="{FF2B5EF4-FFF2-40B4-BE49-F238E27FC236}">
                <a16:creationId xmlns:a16="http://schemas.microsoft.com/office/drawing/2014/main" id="{4B95D692-1310-46A6-B7BE-107E72818E8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757" y="3938588"/>
            <a:ext cx="2232025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0" descr="C:\Users\User\Desktop\Особенности речи\8938cd98f2de.gif">
            <a:extLst>
              <a:ext uri="{FF2B5EF4-FFF2-40B4-BE49-F238E27FC236}">
                <a16:creationId xmlns:a16="http://schemas.microsoft.com/office/drawing/2014/main" id="{03B6A974-ACC7-4E0A-94F6-FD62322EB4D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86402" y="3764756"/>
            <a:ext cx="313055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1" descr="C:\Users\User\Desktop\Особенности речи\8938cd98f2de.gif">
            <a:extLst>
              <a:ext uri="{FF2B5EF4-FFF2-40B4-BE49-F238E27FC236}">
                <a16:creationId xmlns:a16="http://schemas.microsoft.com/office/drawing/2014/main" id="{481A16B2-BCC5-41D2-8FBA-3C20D1234C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67600" y="2325688"/>
            <a:ext cx="31686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2" descr="C:\Users\User\Desktop\Особенности речи\8938cd98f2de.gif">
            <a:extLst>
              <a:ext uri="{FF2B5EF4-FFF2-40B4-BE49-F238E27FC236}">
                <a16:creationId xmlns:a16="http://schemas.microsoft.com/office/drawing/2014/main" id="{163670C1-7537-4190-A673-AE3B1C7010B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530" y="2697956"/>
            <a:ext cx="31432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6" presetClass="path" presetSubtype="0" repeatCount="indefinite" decel="9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-0.067 0.046 -0.125 0.113 -0.129 C 0.177 -0.134 0.237 -0.089 0.241 -0.024 C 0.246 0.036 0.204 0.092 0.144 0.096 C 0.089 0.099 0.037 0.062 0.033 0.006 C 0.029 -0.045 0.064 -0.093 0.115 -0.097 C 0.162 -0.1 0.206 -0.069 0.209 -0.022 C 0.212 0.02 0.184 0.061 0.142 0.063 C 0.104 0.066 0.068 0.042 0.065 0.004 C 0.063 -0.03 0.084 -0.063 0.117 -0.065 C 0.146 -0.067 0.175 -0.049 0.177 -0.02 C 0.179 0.005 0.164 0.029 0.14 0.031 C 0.12 0.033 0.099 0.022 0.098 0.002 C 0.096 -0.014 0.104 -0.031 0.119 -0.033 C 0.131 -0.033 0.143 -0.029 0.145 -0.018 C 0.146 -0.011 0.144 -0.004 0.138 -0.001 C 0.135 0 0.133 0 0.13 -0.001 E" pathEditMode="relative" ptsTypes="">
                                      <p:cBhvr>
                                        <p:cTn id="6" dur="5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8" presetClass="path" presetSubtype="0" repeatCount="indefinite" decel="9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7 0 0.031 0.014 0.031 0.031 C 0.031 0.049 0.017 0.063 0 0.063 C -0.017 0.063 -0.031 0.077 -0.031 0.094 C -0.031 0.111 -0.017 0.125 0 0.125 C 0.017 0.125 0.031 0.139 0.031 0.156 C 0.031 0.173 0.017 0.187 0 0.187 C -0.017 0.187 -0.031 0.201 -0.031 0.219 C -0.031 0.236 -0.017 0.25 0 0.25 C 0.017 0.25 0.031 0.236 0.031 0.219 C 0.031 0.201 0.017 0.187 0 0.187 C -0.017 0.187 -0.031 0.173 -0.031 0.156 C -0.031 0.139 -0.017 0.125 0 0.125 C 0.017 0.125 0.031 0.111 0.031 0.094 C 0.031 0.077 0.017 0.063 0 0.063 C -0.017 0.063 -0.031 0.049 -0.031 0.031 C -0.031 0.014 -0.017 0 0 0 Z" pathEditMode="relative" ptsTypes="">
                                      <p:cBhvr>
                                        <p:cTn id="8" dur="5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48148E-6 C -3.61111E-6 0.0331 0.04046 0.05996 0.08976 0.05996 C 0.14809 0.05996 0.1691 0.03009 0.17796 0.01204 L 0.18698 -0.01204 C 0.19601 -0.03009 0.21841 -0.05995 0.28421 -0.05995 C 0.32622 -0.05995 0.37414 -0.0331 0.37414 -1.48148E-6 C 0.37414 0.0331 0.32622 0.05996 0.28421 0.05996 C 0.21841 0.05996 0.19601 0.03009 0.18698 0.01204 L 0.17796 -0.01204 C 0.1691 -0.03009 0.14809 -0.05995 0.08976 -0.05995 C 0.04046 -0.05995 -3.61111E-6 -0.0331 -3.61111E-6 -1.48148E-6 Z " pathEditMode="relative" rAng="0" ptsTypes="ffFffffFfff">
                                      <p:cBhvr>
                                        <p:cTn id="12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Особенности речи\шаблон 3 фонтитульник.png">
            <a:extLst>
              <a:ext uri="{FF2B5EF4-FFF2-40B4-BE49-F238E27FC236}">
                <a16:creationId xmlns:a16="http://schemas.microsoft.com/office/drawing/2014/main" id="{5582E6CB-5C18-48B8-AB4E-04223387E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Прямоугольник 1">
            <a:extLst>
              <a:ext uri="{FF2B5EF4-FFF2-40B4-BE49-F238E27FC236}">
                <a16:creationId xmlns:a16="http://schemas.microsoft.com/office/drawing/2014/main" id="{7797B093-CD7A-4671-AEC1-56C442D8E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260350"/>
            <a:ext cx="8856662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«ГОЛОСА ЖИВОТНЫХ»</a:t>
            </a:r>
            <a:br>
              <a:rPr lang="ru-RU" altLang="ru-R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altLang="ru-R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Способствует развитию речи, артикуляционного аппарата, знакомит с животным миром.</a:t>
            </a:r>
            <a:br>
              <a:rPr lang="ru-RU" altLang="ru-R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Покажите ребёнку картинки с животными, рассмотрите их внимательно. Расскажите малышу, где обитает то или иное животное, чем оно питается. Одновременно знакомьте ребёнка с голосами и звуками животных. Показывайте ребёнку картинки и попросите назвать изображённых животных и вспомнить, кто какие звуки издаёт.</a:t>
            </a:r>
          </a:p>
        </p:txBody>
      </p:sp>
      <p:pic>
        <p:nvPicPr>
          <p:cNvPr id="12292" name="Picture 2" descr="C:\Users\User\Desktop\Особенности речи\8246809937991202.gif">
            <a:extLst>
              <a:ext uri="{FF2B5EF4-FFF2-40B4-BE49-F238E27FC236}">
                <a16:creationId xmlns:a16="http://schemas.microsoft.com/office/drawing/2014/main" id="{F98BC08E-C2D8-44A7-8BF0-6E9CF68E21B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2060575"/>
            <a:ext cx="36004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3" descr="C:\Users\User\Desktop\Особенности речи\0004.gif">
            <a:extLst>
              <a:ext uri="{FF2B5EF4-FFF2-40B4-BE49-F238E27FC236}">
                <a16:creationId xmlns:a16="http://schemas.microsoft.com/office/drawing/2014/main" id="{7C6E62DF-C8F0-47C4-9DC0-4185DFE5040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4" y="2762251"/>
            <a:ext cx="2682875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4" descr="C:\Users\User\Desktop\Особенности речи\grenouille_238.gif">
            <a:extLst>
              <a:ext uri="{FF2B5EF4-FFF2-40B4-BE49-F238E27FC236}">
                <a16:creationId xmlns:a16="http://schemas.microsoft.com/office/drawing/2014/main" id="{EEF4A534-25D6-4CF6-A9B4-7E7C336187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4" y="5300664"/>
            <a:ext cx="2579687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</p:sld>
</file>

<file path=ppt/theme/theme1.xml><?xml version="1.0" encoding="utf-8"?>
<a:theme xmlns:a="http://schemas.openxmlformats.org/drawingml/2006/main" name="Презентация Особенности (Soloveva LV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резентация Особенности (Soloveva LV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1314</TotalTime>
  <Words>525</Words>
  <Application>Microsoft Office PowerPoint</Application>
  <PresentationFormat>Широкоэкранный</PresentationFormat>
  <Paragraphs>83</Paragraphs>
  <Slides>16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Презентация Особенности (Soloveva LV</vt:lpstr>
      <vt:lpstr>1_Презентация Особенности (Soloveva LV</vt:lpstr>
      <vt:lpstr>Презентация PowerPoint</vt:lpstr>
      <vt:lpstr>Федеральный государственный образовательный стандарт</vt:lpstr>
      <vt:lpstr>Условия развития  речевой активности  детей раннего возраста в рамках ФГОС ДО.</vt:lpstr>
      <vt:lpstr>Презентация PowerPoint</vt:lpstr>
      <vt:lpstr>Презентация PowerPoint</vt:lpstr>
      <vt:lpstr>Презентация PowerPoint</vt:lpstr>
      <vt:lpstr>  Упражнения, развивающие речевое дыхание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</vt:lpstr>
      <vt:lpstr>Пальчиковая игра с музыкальным сопровождением «Паучок»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Игровые технологии развития речи</dc:title>
  <dc:creator>HP</dc:creator>
  <cp:lastModifiedBy>user</cp:lastModifiedBy>
  <cp:revision>59</cp:revision>
  <dcterms:created xsi:type="dcterms:W3CDTF">2016-12-19T06:29:26Z</dcterms:created>
  <dcterms:modified xsi:type="dcterms:W3CDTF">2019-02-27T03:43:46Z</dcterms:modified>
</cp:coreProperties>
</file>