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77" r:id="rId4"/>
    <p:sldId id="287" r:id="rId5"/>
    <p:sldId id="314" r:id="rId6"/>
    <p:sldId id="313" r:id="rId7"/>
    <p:sldId id="262" r:id="rId8"/>
    <p:sldId id="280" r:id="rId9"/>
    <p:sldId id="324" r:id="rId10"/>
    <p:sldId id="325" r:id="rId11"/>
    <p:sldId id="326" r:id="rId12"/>
    <p:sldId id="259" r:id="rId13"/>
    <p:sldId id="265" r:id="rId14"/>
    <p:sldId id="322" r:id="rId15"/>
    <p:sldId id="288" r:id="rId16"/>
    <p:sldId id="315" r:id="rId17"/>
    <p:sldId id="317" r:id="rId18"/>
    <p:sldId id="316" r:id="rId19"/>
    <p:sldId id="319" r:id="rId20"/>
    <p:sldId id="318" r:id="rId21"/>
    <p:sldId id="275" r:id="rId22"/>
    <p:sldId id="273" r:id="rId23"/>
    <p:sldId id="310" r:id="rId24"/>
    <p:sldId id="298" r:id="rId25"/>
    <p:sldId id="306" r:id="rId26"/>
    <p:sldId id="297" r:id="rId27"/>
    <p:sldId id="296" r:id="rId28"/>
    <p:sldId id="305" r:id="rId29"/>
    <p:sldId id="299" r:id="rId30"/>
    <p:sldId id="300" r:id="rId31"/>
    <p:sldId id="304" r:id="rId32"/>
    <p:sldId id="309" r:id="rId33"/>
    <p:sldId id="278" r:id="rId34"/>
    <p:sldId id="267" r:id="rId35"/>
    <p:sldId id="260" r:id="rId36"/>
    <p:sldId id="269" r:id="rId37"/>
    <p:sldId id="292" r:id="rId38"/>
    <p:sldId id="290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2C799-06D6-490D-82AE-C1366A8DF870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C65A3-9375-4BCA-8D78-6561665336B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words are new for you?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FD957-2A69-43AE-933D-2196CC7BD7A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bv-b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6429375"/>
            <a:ext cx="107156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860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7925" y="3467100"/>
            <a:ext cx="28860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66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4786313"/>
            <a:ext cx="17637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dmin\Рабочий стол\Безимени-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0"/>
            <a:ext cx="278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Admin\Рабочий стол\Безимени-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5" y="0"/>
            <a:ext cx="278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2588" y="0"/>
            <a:ext cx="4951412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4786313"/>
            <a:ext cx="17637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4786313"/>
            <a:ext cx="17637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76371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13" y="0"/>
            <a:ext cx="2071687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Admin\Рабочий стол\Безимени-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94288"/>
            <a:ext cx="2071688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AEC575-321F-414B-8A65-01BDDCBD70EE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A1E8F9-16F2-4BF4-B5AA-B1510BEDFB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ransition advClick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9;&#1056;&#1054;&#1050;&#1048;\7&#1082;&#1083;&#1072;&#1089;&#1089;\&#1086;&#1090;&#1082;&#1088;&#1099;&#1090;&#1099;&#1081;%20&#1091;&#1088;&#1086;&#1082;\&#1058;&#1077;&#1084;&#1085;&#1080;&#1082;&#1086;&#1074;&#1072;%20&#1043;.&#1040;\40%20-%20&#1057;&#1086;&#1083;&#1086;&#1074;&#1077;&#1081;.mp3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&#1086;&#1079;&#1077;&#1088;&#1086;%20&#1073;&#1072;&#1081;&#1082;&#1072;&#1083;.flv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9;&#1056;&#1054;&#1050;&#1048;\7&#1082;&#1083;&#1072;&#1089;&#1089;\&#1086;&#1090;&#1082;&#1088;&#1099;&#1090;&#1099;&#1081;%20&#1091;&#1088;&#1086;&#1082;\&#1058;&#1077;&#1084;&#1085;&#1080;&#1082;&#1086;&#1074;&#1072;%20&#1043;.&#1040;\iz_k.f._cgan_komp._v._zubkov_-_vstrecha.mp3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59;&#1056;&#1054;&#1050;&#1048;\7&#1082;&#1083;&#1072;&#1089;&#1089;\&#1086;&#1090;&#1082;&#1088;&#1099;&#1090;&#1099;&#1081;%20&#1091;&#1088;&#1086;&#1082;\&#1058;&#1077;&#1084;&#1085;&#1080;&#1082;&#1086;&#1074;&#1072;%20&#1043;.&#1040;\evgenii_doga_-_dolgaya_doroga_v_diunah.mp3" TargetMode="Externa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gif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59;&#1056;&#1054;&#1050;&#1048;\7&#1082;&#1083;&#1072;&#1089;&#1089;\&#1086;&#1090;&#1082;&#1088;&#1099;&#1090;&#1099;&#1081;%20&#1091;&#1088;&#1086;&#1082;\&#1058;&#1077;&#1084;&#1085;&#1080;&#1082;&#1086;&#1074;&#1072;%20&#1043;.&#1040;\V_mire_jivotnih_-_original.mp3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Save%20the%20Planet.fl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&#1059;&#1056;&#1054;&#1050;&#1048;\7&#1082;&#1083;&#1072;&#1089;&#1089;\&#1086;&#1090;&#1082;&#1088;&#1099;&#1090;&#1099;&#1081;%20&#1091;&#1088;&#1086;&#1082;\&#1058;&#1077;&#1084;&#1085;&#1080;&#1082;&#1086;&#1074;&#1072;%20&#1043;.&#1040;\27%20-%20&#1054;&#1093;&#1086;&#1090;&#1085;&#1080;&#1095;&#1100;&#1077;%20&#1088;&#1091;&#1078;&#1100;&#1077;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28736"/>
            <a:ext cx="6400800" cy="3786214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7200" dirty="0">
                <a:solidFill>
                  <a:srgbClr val="C00000"/>
                </a:solidFill>
                <a:latin typeface="Arial Black" pitchFamily="34" charset="0"/>
              </a:rPr>
              <a:t>How Do You Treat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7200" dirty="0">
                <a:solidFill>
                  <a:srgbClr val="C00000"/>
                </a:solidFill>
                <a:latin typeface="Arial Black" pitchFamily="34" charset="0"/>
              </a:rPr>
              <a:t>the Earth?</a:t>
            </a:r>
            <a:endParaRPr lang="ru-RU" sz="7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39" descr="nature3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2430" y="5895140"/>
            <a:ext cx="1071570" cy="962860"/>
          </a:xfrm>
          <a:prstGeom prst="rect">
            <a:avLst/>
          </a:prstGeom>
          <a:noFill/>
        </p:spPr>
      </p:pic>
      <p:pic>
        <p:nvPicPr>
          <p:cNvPr id="8" name="Picture 39" descr="a13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357826"/>
            <a:ext cx="1599590" cy="1751932"/>
          </a:xfrm>
          <a:prstGeom prst="rect">
            <a:avLst/>
          </a:prstGeom>
          <a:noFill/>
        </p:spPr>
      </p:pic>
      <p:pic>
        <p:nvPicPr>
          <p:cNvPr id="9" name="Picture 22" descr="a45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39" y="2428869"/>
            <a:ext cx="1766893" cy="1500192"/>
          </a:xfrm>
          <a:prstGeom prst="rect">
            <a:avLst/>
          </a:prstGeom>
          <a:noFill/>
        </p:spPr>
      </p:pic>
      <p:pic>
        <p:nvPicPr>
          <p:cNvPr id="11" name="Picture 33" descr="anim9-line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76950"/>
            <a:ext cx="809625" cy="781050"/>
          </a:xfrm>
          <a:prstGeom prst="rect">
            <a:avLst/>
          </a:prstGeom>
          <a:noFill/>
        </p:spPr>
      </p:pic>
      <p:pic>
        <p:nvPicPr>
          <p:cNvPr id="12" name="Picture 33" descr="anim9-line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6076950"/>
            <a:ext cx="809625" cy="7810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7752" y="1643050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cliffs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58082" y="571480"/>
            <a:ext cx="140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seabirds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4000504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penguins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78499" y="2428868"/>
            <a:ext cx="2765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underwater caves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86446" y="5000636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wildlife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52320" y="4365104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bluebells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57422" y="1500174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deer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5984" y="4857760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swans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57620" y="485776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field mice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5720" y="1300698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parrots</a:t>
            </a:r>
            <a:endParaRPr lang="ru-RU" sz="2000" b="1" dirty="0"/>
          </a:p>
        </p:txBody>
      </p:sp>
      <p:pic>
        <p:nvPicPr>
          <p:cNvPr id="1026" name="Picture 2" descr="G:\шотландия\49171677_march_of_the_penguins_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500570"/>
            <a:ext cx="1366838" cy="1631950"/>
          </a:xfrm>
          <a:prstGeom prst="rect">
            <a:avLst/>
          </a:prstGeom>
          <a:noFill/>
        </p:spPr>
      </p:pic>
      <p:pic>
        <p:nvPicPr>
          <p:cNvPr id="1027" name="Picture 3" descr="G:\шотландия\2853570486_57c756bf5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5429264"/>
            <a:ext cx="1421650" cy="1137320"/>
          </a:xfrm>
          <a:prstGeom prst="rect">
            <a:avLst/>
          </a:prstGeom>
          <a:noFill/>
        </p:spPr>
      </p:pic>
      <p:pic>
        <p:nvPicPr>
          <p:cNvPr id="1028" name="Picture 4" descr="G:\шотландия\bluebell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4869160"/>
            <a:ext cx="1300994" cy="1725985"/>
          </a:xfrm>
          <a:prstGeom prst="rect">
            <a:avLst/>
          </a:prstGeom>
          <a:noFill/>
        </p:spPr>
      </p:pic>
      <p:pic>
        <p:nvPicPr>
          <p:cNvPr id="1029" name="Picture 5" descr="G:\шотландия\coral-cave-wallpa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2857496"/>
            <a:ext cx="1510475" cy="1132856"/>
          </a:xfrm>
          <a:prstGeom prst="rect">
            <a:avLst/>
          </a:prstGeom>
          <a:noFill/>
        </p:spPr>
      </p:pic>
      <p:pic>
        <p:nvPicPr>
          <p:cNvPr id="1030" name="Picture 6" descr="G:\шотландия\Fawn-Pos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214290"/>
            <a:ext cx="1613548" cy="1152074"/>
          </a:xfrm>
          <a:prstGeom prst="rect">
            <a:avLst/>
          </a:prstGeom>
          <a:noFill/>
        </p:spPr>
      </p:pic>
      <p:pic>
        <p:nvPicPr>
          <p:cNvPr id="1031" name="Picture 7" descr="G:\шотландия\Mute%20Swan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5357826"/>
            <a:ext cx="1606487" cy="1204865"/>
          </a:xfrm>
          <a:prstGeom prst="rect">
            <a:avLst/>
          </a:prstGeom>
          <a:noFill/>
        </p:spPr>
      </p:pic>
      <p:pic>
        <p:nvPicPr>
          <p:cNvPr id="2" name="Picture 2" descr="F:\шотландия\sea-birds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082" y="1142984"/>
            <a:ext cx="1364343" cy="1076315"/>
          </a:xfrm>
          <a:prstGeom prst="rect">
            <a:avLst/>
          </a:prstGeom>
          <a:noFill/>
        </p:spPr>
      </p:pic>
      <p:pic>
        <p:nvPicPr>
          <p:cNvPr id="3" name="Picture 3" descr="F:\шотландия\wildlife%20pi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5500702"/>
            <a:ext cx="1468556" cy="1066781"/>
          </a:xfrm>
          <a:prstGeom prst="rect">
            <a:avLst/>
          </a:prstGeom>
          <a:noFill/>
        </p:spPr>
      </p:pic>
      <p:pic>
        <p:nvPicPr>
          <p:cNvPr id="14" name="Picture 4" descr="F:\шотландия\Pet-Parrot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1785926"/>
            <a:ext cx="1166814" cy="1555752"/>
          </a:xfrm>
          <a:prstGeom prst="rect">
            <a:avLst/>
          </a:prstGeom>
          <a:noFill/>
        </p:spPr>
      </p:pic>
      <p:pic>
        <p:nvPicPr>
          <p:cNvPr id="15" name="Picture 5" descr="F:\шотландия\orkney_cliffs_marwickhead_470x35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7686" y="214290"/>
            <a:ext cx="1862156" cy="1398598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857356" y="2714620"/>
            <a:ext cx="46394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/>
                <a:effectLst/>
              </a:rPr>
              <a:t>Which of the following</a:t>
            </a:r>
          </a:p>
          <a:p>
            <a:pPr algn="ctr"/>
            <a:r>
              <a:rPr lang="en-US" sz="2400" b="1" dirty="0">
                <a:ln/>
              </a:rPr>
              <a:t>do you think you can see </a:t>
            </a:r>
          </a:p>
          <a:p>
            <a:pPr algn="ctr"/>
            <a:r>
              <a:rPr lang="en-US" sz="2400" b="1" cap="none" spc="0" dirty="0">
                <a:ln/>
                <a:effectLst/>
              </a:rPr>
              <a:t>in Scotland's National</a:t>
            </a:r>
          </a:p>
          <a:p>
            <a:pPr algn="ctr"/>
            <a:r>
              <a:rPr lang="en-US" sz="2400" b="1" dirty="0">
                <a:ln/>
              </a:rPr>
              <a:t>Nature Reserves?</a:t>
            </a:r>
            <a:endParaRPr lang="ru-RU" sz="2400" b="1" cap="none" spc="0" dirty="0">
              <a:ln/>
              <a:effectLst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85728"/>
            <a:ext cx="8323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Explain these words:</a:t>
            </a:r>
            <a:endParaRPr lang="ru-RU" sz="5400" b="1" cap="none" spc="0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00174"/>
            <a:ext cx="1795119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Rare</a:t>
            </a:r>
          </a:p>
          <a:p>
            <a:pPr algn="ctr"/>
            <a:r>
              <a:rPr lang="en-US" sz="2400" b="1" cap="none" spc="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Reserves</a:t>
            </a:r>
          </a:p>
          <a:p>
            <a:pPr algn="ctr"/>
            <a:r>
              <a:rPr lang="en-US" sz="2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Cliffs </a:t>
            </a:r>
          </a:p>
          <a:p>
            <a:pPr algn="ctr"/>
            <a:r>
              <a:rPr lang="en-US" sz="2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Unique</a:t>
            </a:r>
            <a:endParaRPr lang="en-US" sz="2400" b="1" cap="none" spc="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en-US" sz="2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Wetland</a:t>
            </a:r>
          </a:p>
          <a:p>
            <a:pPr algn="ctr"/>
            <a:r>
              <a:rPr lang="en-US" sz="2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Marshes</a:t>
            </a:r>
          </a:p>
          <a:p>
            <a:pPr algn="ctr"/>
            <a:r>
              <a:rPr lang="en-US" sz="2400" b="1" cap="none" spc="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Hikes</a:t>
            </a:r>
          </a:p>
          <a:p>
            <a:pPr algn="ctr"/>
            <a:r>
              <a:rPr lang="en-US" sz="2400" b="1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Flocks</a:t>
            </a:r>
          </a:p>
          <a:p>
            <a:pPr algn="ctr"/>
            <a:r>
              <a:rPr lang="en-US" sz="2400" b="1" cap="none" spc="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Trails</a:t>
            </a:r>
          </a:p>
          <a:p>
            <a:pPr algn="ctr"/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2357422" y="1142984"/>
            <a:ext cx="2643206" cy="928694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not seen or found very often</a:t>
            </a:r>
            <a:r>
              <a:rPr lang="ru-RU" b="1" dirty="0">
                <a:solidFill>
                  <a:schemeClr val="tx1"/>
                </a:solidFill>
              </a:rPr>
              <a:t> (не очень часто)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8" name="Волна 7"/>
          <p:cNvSpPr/>
          <p:nvPr/>
        </p:nvSpPr>
        <p:spPr>
          <a:xfrm>
            <a:off x="6215074" y="1142984"/>
            <a:ext cx="2605398" cy="914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Protected</a:t>
            </a:r>
            <a:r>
              <a:rPr lang="ru-RU" b="1" dirty="0">
                <a:solidFill>
                  <a:schemeClr val="tx1"/>
                </a:solidFill>
              </a:rPr>
              <a:t> (защищать)</a:t>
            </a:r>
            <a:r>
              <a:rPr lang="en-US" b="1" dirty="0">
                <a:solidFill>
                  <a:schemeClr val="tx1"/>
                </a:solidFill>
              </a:rPr>
              <a:t> area with animals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3357554" y="2214554"/>
            <a:ext cx="4857784" cy="1057276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a large area of rock or a mountain with a very steep </a:t>
            </a:r>
            <a:r>
              <a:rPr lang="ru-RU" b="1" dirty="0">
                <a:solidFill>
                  <a:schemeClr val="tx1"/>
                </a:solidFill>
              </a:rPr>
              <a:t>(крутой)</a:t>
            </a:r>
            <a:r>
              <a:rPr lang="en-US" b="1" dirty="0">
                <a:solidFill>
                  <a:schemeClr val="tx1"/>
                </a:solidFill>
              </a:rPr>
              <a:t>side</a:t>
            </a:r>
          </a:p>
        </p:txBody>
      </p:sp>
      <p:sp>
        <p:nvSpPr>
          <p:cNvPr id="10" name="Волна 9"/>
          <p:cNvSpPr/>
          <p:nvPr/>
        </p:nvSpPr>
        <p:spPr>
          <a:xfrm>
            <a:off x="2714612" y="4214818"/>
            <a:ext cx="1641364" cy="914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Unusual</a:t>
            </a:r>
            <a:r>
              <a:rPr lang="ru-RU" b="1" dirty="0">
                <a:solidFill>
                  <a:schemeClr val="tx1"/>
                </a:solidFill>
              </a:rPr>
              <a:t> (необычный)</a:t>
            </a:r>
          </a:p>
        </p:txBody>
      </p:sp>
      <p:sp>
        <p:nvSpPr>
          <p:cNvPr id="11" name="Волна 10"/>
          <p:cNvSpPr/>
          <p:nvPr/>
        </p:nvSpPr>
        <p:spPr>
          <a:xfrm>
            <a:off x="2357422" y="3286124"/>
            <a:ext cx="3571900" cy="985838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an area of land that is partly</a:t>
            </a:r>
            <a:r>
              <a:rPr lang="ru-RU" b="1" dirty="0">
                <a:solidFill>
                  <a:schemeClr val="tx1"/>
                </a:solidFill>
              </a:rPr>
              <a:t> (частично)</a:t>
            </a:r>
            <a:r>
              <a:rPr lang="en-US" b="1" dirty="0">
                <a:solidFill>
                  <a:schemeClr val="tx1"/>
                </a:solidFill>
              </a:rPr>
              <a:t> covered with water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Волна 11"/>
          <p:cNvSpPr/>
          <p:nvPr/>
        </p:nvSpPr>
        <p:spPr>
          <a:xfrm>
            <a:off x="4786314" y="4429132"/>
            <a:ext cx="4200548" cy="985838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an area of low flat ground that is always wet and soft</a:t>
            </a:r>
          </a:p>
        </p:txBody>
      </p:sp>
      <p:sp>
        <p:nvSpPr>
          <p:cNvPr id="13" name="Волна 12"/>
          <p:cNvSpPr/>
          <p:nvPr/>
        </p:nvSpPr>
        <p:spPr>
          <a:xfrm>
            <a:off x="6215074" y="3429000"/>
            <a:ext cx="2928926" cy="771524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a group of animals</a:t>
            </a:r>
          </a:p>
        </p:txBody>
      </p:sp>
      <p:sp>
        <p:nvSpPr>
          <p:cNvPr id="14" name="Волна 13"/>
          <p:cNvSpPr/>
          <p:nvPr/>
        </p:nvSpPr>
        <p:spPr>
          <a:xfrm>
            <a:off x="6072198" y="5500702"/>
            <a:ext cx="3071802" cy="914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Path</a:t>
            </a:r>
            <a:r>
              <a:rPr lang="ru-RU" b="1" dirty="0">
                <a:solidFill>
                  <a:schemeClr val="tx1"/>
                </a:solidFill>
              </a:rPr>
              <a:t> (тропинка)</a:t>
            </a:r>
            <a:r>
              <a:rPr lang="en-US" b="1" dirty="0">
                <a:solidFill>
                  <a:schemeClr val="tx1"/>
                </a:solidFill>
              </a:rPr>
              <a:t> through forests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Волна 14"/>
          <p:cNvSpPr/>
          <p:nvPr/>
        </p:nvSpPr>
        <p:spPr>
          <a:xfrm>
            <a:off x="714348" y="5572140"/>
            <a:ext cx="4643470" cy="914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v"/>
            </a:pPr>
            <a:r>
              <a:rPr lang="en-US" b="1" dirty="0">
                <a:solidFill>
                  <a:schemeClr val="tx1"/>
                </a:solidFill>
              </a:rPr>
              <a:t>a long walk in the mountains or countryside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3600" dirty="0"/>
              <a:t>   </a:t>
            </a:r>
            <a:r>
              <a:rPr lang="en-US" sz="4000" b="1" dirty="0"/>
              <a:t>The Earth is a garden,</a:t>
            </a:r>
            <a:br>
              <a:rPr lang="en-US" sz="4000" b="1" dirty="0"/>
            </a:br>
            <a:r>
              <a:rPr lang="en-US" sz="4000" b="1" dirty="0"/>
              <a:t>It’s a beautiful place.</a:t>
            </a:r>
            <a:br>
              <a:rPr lang="en-US" sz="4000" b="1" dirty="0"/>
            </a:br>
            <a:r>
              <a:rPr lang="en-US" sz="4000" b="1" dirty="0"/>
              <a:t>For all living creatures, </a:t>
            </a:r>
            <a:br>
              <a:rPr lang="en-US" sz="4000" b="1" dirty="0"/>
            </a:br>
            <a:r>
              <a:rPr lang="en-US" sz="4000" b="1" dirty="0"/>
              <a:t>For all the human race.</a:t>
            </a:r>
            <a:br>
              <a:rPr lang="en-US" sz="4000" b="1" dirty="0"/>
            </a:br>
            <a:r>
              <a:rPr lang="en-US" sz="4000" b="1" dirty="0"/>
              <a:t>Helping Mother Earth</a:t>
            </a:r>
            <a:br>
              <a:rPr lang="en-US" sz="4000" b="1" dirty="0"/>
            </a:br>
            <a:r>
              <a:rPr lang="en-US" sz="4000" b="1" dirty="0"/>
              <a:t>We can peacefully roam.</a:t>
            </a:r>
            <a:br>
              <a:rPr lang="en-US" sz="4000" b="1" dirty="0"/>
            </a:br>
            <a:r>
              <a:rPr lang="en-US" sz="4000" b="1" dirty="0"/>
              <a:t>We all deserve a place</a:t>
            </a:r>
            <a:br>
              <a:rPr lang="en-US" sz="4000" b="1" dirty="0"/>
            </a:br>
            <a:r>
              <a:rPr lang="en-US" sz="4000" b="1" dirty="0"/>
              <a:t>We can call our home.</a:t>
            </a:r>
          </a:p>
          <a:p>
            <a:pPr algn="ctr">
              <a:buNone/>
            </a:pPr>
            <a:endParaRPr lang="ru-RU" b="1" dirty="0"/>
          </a:p>
          <a:p>
            <a:endParaRPr lang="ru-RU" dirty="0"/>
          </a:p>
        </p:txBody>
      </p:sp>
      <p:pic>
        <p:nvPicPr>
          <p:cNvPr id="4" name="40 - Солов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053414" y="6267472"/>
            <a:ext cx="304800" cy="304800"/>
          </a:xfrm>
          <a:prstGeom prst="rect">
            <a:avLst/>
          </a:prstGeom>
        </p:spPr>
      </p:pic>
      <p:pic>
        <p:nvPicPr>
          <p:cNvPr id="6" name="Picture 2" descr="C:\Documents and Settings\Я\Рабочий стол\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9956" y="213120"/>
            <a:ext cx="3078835" cy="1287054"/>
          </a:xfrm>
          <a:prstGeom prst="rect">
            <a:avLst/>
          </a:prstGeom>
          <a:noFill/>
        </p:spPr>
      </p:pic>
      <p:pic>
        <p:nvPicPr>
          <p:cNvPr id="7" name="Picture 43" descr="tiger0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3786190"/>
            <a:ext cx="1476377" cy="1428752"/>
          </a:xfrm>
          <a:prstGeom prst="rect">
            <a:avLst/>
          </a:prstGeom>
          <a:noFill/>
        </p:spPr>
      </p:pic>
      <p:pic>
        <p:nvPicPr>
          <p:cNvPr id="8" name="Рисунок 7" descr="C:\Documents and Settings\Я\Рабочий стол\earth_pal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71942"/>
            <a:ext cx="1571636" cy="181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1934" y="273050"/>
            <a:ext cx="4614866" cy="5853113"/>
          </a:xfrm>
        </p:spPr>
        <p:txBody>
          <a:bodyPr/>
          <a:lstStyle/>
          <a:p>
            <a:pPr algn="ctr"/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National Parks</a:t>
            </a:r>
          </a:p>
          <a:p>
            <a:pPr algn="ctr"/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Nature Reserves</a:t>
            </a:r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280740"/>
            <a:ext cx="835821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was the first national park in the world?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are the two aims of national parks?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3915795"/>
            <a:ext cx="29481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Yellowstone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65772" y="4773051"/>
            <a:ext cx="37353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Lake District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 descr="C:\Documents and Settings\Я\Рабочий стол\entrance_yel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364333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Я\Рабочий стол\pic_ashnes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857364"/>
            <a:ext cx="3857652" cy="262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anim11-k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285992"/>
            <a:ext cx="519111" cy="128588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8834"/>
            <a:ext cx="8229600" cy="3768695"/>
          </a:xfrm>
        </p:spPr>
      </p:pic>
    </p:spTree>
    <p:extLst>
      <p:ext uri="{BB962C8B-B14F-4D97-AF65-F5344CB8AC3E}">
        <p14:creationId xmlns:p14="http://schemas.microsoft.com/office/powerpoint/2010/main" val="2684124428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72206"/>
            <a:ext cx="8229600" cy="500066"/>
          </a:xfrm>
        </p:spPr>
        <p:txBody>
          <a:bodyPr/>
          <a:lstStyle/>
          <a:p>
            <a:r>
              <a:rPr lang="ru-RU" sz="2000" dirty="0">
                <a:hlinkClick r:id="rId2" action="ppaction://hlinkfile"/>
              </a:rPr>
              <a:t>озеро </a:t>
            </a:r>
            <a:r>
              <a:rPr lang="ru-RU" sz="2000" dirty="0" err="1">
                <a:hlinkClick r:id="rId2" action="ppaction://hlinkfile"/>
              </a:rPr>
              <a:t>байкал</a:t>
            </a:r>
            <a:r>
              <a:rPr lang="ru-RU" sz="2000" dirty="0">
                <a:hlinkClick r:id="rId2" action="ppaction://hlinkfile"/>
              </a:rPr>
              <a:t>.</a:t>
            </a:r>
            <a:r>
              <a:rPr lang="en-US" sz="2000" dirty="0" err="1">
                <a:hlinkClick r:id="rId2" action="ppaction://hlinkfile"/>
              </a:rPr>
              <a:t>flv</a:t>
            </a:r>
            <a:endParaRPr lang="ru-RU" sz="2000" dirty="0"/>
          </a:p>
        </p:txBody>
      </p:sp>
      <p:pic>
        <p:nvPicPr>
          <p:cNvPr id="3" name="Picture 2" descr="C:\Documents and Settings\Я\Рабочий стол\16398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28586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фотографии\рыбалка\26,08,2008\100_05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8168217" cy="61261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571744"/>
            <a:ext cx="69641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 Home Town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4" descr="ch0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57200"/>
            <a:ext cx="3519488" cy="1485900"/>
          </a:xfrm>
          <a:prstGeom prst="rect">
            <a:avLst/>
          </a:prstGeom>
          <a:noFill/>
        </p:spPr>
      </p:pic>
      <p:pic>
        <p:nvPicPr>
          <p:cNvPr id="7" name="iz_k.f._cgan_komp._v._zubkov_-_vstrech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429520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Я\Рабочий стол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27" y="714356"/>
            <a:ext cx="6953298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фотографии\рыбалка\27,08,2008\100_07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7501494" cy="562612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картинки\назин\Супер\1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14686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E:\картинки\назин\Супер\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4400" b="1" dirty="0"/>
              <a:t>  To revise all the information on the theme “How Do You Treat the Earth?”</a:t>
            </a:r>
            <a:r>
              <a:rPr lang="ru-RU" sz="4400" b="1" dirty="0"/>
              <a:t>– </a:t>
            </a:r>
            <a:r>
              <a:rPr lang="ru-RU" sz="4400" b="1" dirty="0" err="1"/>
              <a:t>vocabulary</a:t>
            </a:r>
            <a:r>
              <a:rPr lang="ru-RU" sz="4400" b="1" dirty="0"/>
              <a:t>, </a:t>
            </a:r>
            <a:r>
              <a:rPr lang="ru-RU" sz="4400" b="1" dirty="0" err="1"/>
              <a:t>grammar</a:t>
            </a:r>
            <a:r>
              <a:rPr lang="ru-RU" sz="4400" b="1" dirty="0"/>
              <a:t> (</a:t>
            </a:r>
            <a:r>
              <a:rPr lang="ru-RU" sz="4400" b="1" dirty="0" err="1"/>
              <a:t>Present</a:t>
            </a:r>
            <a:r>
              <a:rPr lang="ru-RU" sz="4400" b="1" dirty="0"/>
              <a:t> </a:t>
            </a:r>
            <a:r>
              <a:rPr lang="ru-RU" sz="4400" b="1" dirty="0" err="1"/>
              <a:t>Passive</a:t>
            </a:r>
            <a:r>
              <a:rPr lang="ru-RU" sz="4400" b="1" dirty="0"/>
              <a:t> </a:t>
            </a:r>
            <a:r>
              <a:rPr lang="ru-RU" sz="4400" b="1" dirty="0" err="1"/>
              <a:t>Voice</a:t>
            </a:r>
            <a:r>
              <a:rPr lang="ru-RU" sz="4400" b="1" dirty="0"/>
              <a:t>) </a:t>
            </a:r>
            <a:r>
              <a:rPr lang="ru-RU" sz="4400" b="1" dirty="0" err="1"/>
              <a:t>and</a:t>
            </a:r>
            <a:r>
              <a:rPr lang="ru-RU" sz="4400" b="1" dirty="0"/>
              <a:t> </a:t>
            </a:r>
            <a:r>
              <a:rPr lang="ru-RU" sz="4400" b="1" dirty="0" err="1"/>
              <a:t>cultural</a:t>
            </a:r>
            <a:r>
              <a:rPr lang="ru-RU" sz="4400" b="1" dirty="0"/>
              <a:t> </a:t>
            </a:r>
            <a:r>
              <a:rPr lang="ru-RU" sz="4400" b="1" dirty="0" err="1"/>
              <a:t>notes</a:t>
            </a:r>
            <a:r>
              <a:rPr lang="ru-RU" sz="4400" b="1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6843" y="428604"/>
            <a:ext cx="2935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Aim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butterfly2-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0082093">
            <a:off x="7096206" y="165508"/>
            <a:ext cx="1000132" cy="1004889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5072074"/>
            <a:ext cx="1928826" cy="148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072074"/>
            <a:ext cx="2071702" cy="149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картинки\назин\Супер\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86124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E:\картинки\назин\Супер\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фотографии\рыбалка\фото с природы\лодк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191557" cy="61436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2071678"/>
            <a:ext cx="71358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Eco problems</a:t>
            </a:r>
          </a:p>
          <a:p>
            <a:pPr algn="ctr"/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In My Native Town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" name="evgenii_doga_-_dolgaya_doroga_v_diuna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715272" y="58578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Documents and Settings\Я\Рабочий стол\image65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85794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Я\Рабочий стол\Фтото\DSC09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882497" cy="591187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" descr="C:\Documents and Settings\Администратор\Мои документы\мусор\IMG_0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14356"/>
            <a:ext cx="7535911" cy="564696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Новая папка\класс Темниковой\IMG_0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7310993" cy="548324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лагерь 1\IMG_0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07" y="475017"/>
            <a:ext cx="7843921" cy="588294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лагерь 1\IMG_0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476281" cy="562612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J:\Новая папка\класс Темниковой\IMG_0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857232"/>
            <a:ext cx="7143800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Я\Рабочий стол\1281035402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03341"/>
            <a:ext cx="2328850" cy="5054617"/>
          </a:xfrm>
        </p:spPr>
        <p:txBody>
          <a:bodyPr/>
          <a:lstStyle/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 container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damage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destroy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disturb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the environment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glass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grass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keep off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nature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plant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plastic</a:t>
            </a:r>
          </a:p>
          <a:p>
            <a:pPr>
              <a:buNone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endParaRPr lang="en-US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0430" y="1214422"/>
            <a:ext cx="2071702" cy="5126055"/>
          </a:xfrm>
        </p:spPr>
        <p:txBody>
          <a:bodyPr/>
          <a:lstStyle/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pollute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pollution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protect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recycle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reduce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reuse 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throw away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wildlife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air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disappear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the Earth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 You Know These Words?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 bwMode="auto">
          <a:xfrm>
            <a:off x="6000760" y="1152508"/>
            <a:ext cx="2286016" cy="512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9322" y="1230062"/>
            <a:ext cx="228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 (river) bank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 plant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wild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spoil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in charge of</a:t>
            </a: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be concerned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to find worrying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an aim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an alligator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to cover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 national park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 naturalist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 nature reserve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j02328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428604"/>
            <a:ext cx="129574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j02149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5429264"/>
            <a:ext cx="1714512" cy="121444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_38638177_pheasant_15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05041" y="1071546"/>
            <a:ext cx="4226748" cy="5072098"/>
          </a:xfrm>
          <a:noFill/>
          <a:ln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Новая папка\класс Темниковой\IMG_0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8232" y="571480"/>
            <a:ext cx="7334299" cy="55007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фотографии\давнишнее\Фото\Фото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28604"/>
            <a:ext cx="7254304" cy="601347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2174740"/>
            <a:ext cx="70177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Are You Worried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About Nature?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C:\Documents and Settings\Я\Рабочий стол\1244199765_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78471" cy="2047877"/>
          </a:xfrm>
          <a:prstGeom prst="rect">
            <a:avLst/>
          </a:prstGeom>
          <a:noFill/>
        </p:spPr>
      </p:pic>
      <p:pic>
        <p:nvPicPr>
          <p:cNvPr id="5123" name="Picture 3" descr="C:\Documents and Settings\Я\Рабочий стол\2411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214818"/>
            <a:ext cx="2708387" cy="2105022"/>
          </a:xfrm>
          <a:prstGeom prst="rect">
            <a:avLst/>
          </a:prstGeom>
          <a:noFill/>
        </p:spPr>
      </p:pic>
      <p:pic>
        <p:nvPicPr>
          <p:cNvPr id="5126" name="Picture 6" descr="C:\Documents and Settings\Я\Рабочий стол\65cfe6c6d93bb3626e351b7d13323e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143380"/>
            <a:ext cx="2690810" cy="2018108"/>
          </a:xfrm>
          <a:prstGeom prst="rect">
            <a:avLst/>
          </a:prstGeom>
          <a:noFill/>
        </p:spPr>
      </p:pic>
      <p:pic>
        <p:nvPicPr>
          <p:cNvPr id="7" name="Picture 25" descr="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4572008"/>
            <a:ext cx="1244736" cy="157163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WordArt 4"/>
          <p:cNvSpPr>
            <a:spLocks noGrp="1" noChangeArrowheads="1" noChangeShapeType="1" noTextEdit="1"/>
          </p:cNvSpPr>
          <p:nvPr>
            <p:ph type="ctrTitle"/>
          </p:nvPr>
        </p:nvSpPr>
        <p:spPr bwMode="auto">
          <a:xfrm>
            <a:off x="685800" y="428605"/>
            <a:ext cx="7772400" cy="435771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Ecology </a:t>
            </a:r>
          </a:p>
          <a:p>
            <a:pPr algn="ctr"/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suggests </a:t>
            </a:r>
          </a:p>
          <a:p>
            <a:pPr algn="ctr"/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activity!</a:t>
            </a:r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latin typeface="Impact"/>
            </a:endParaRPr>
          </a:p>
        </p:txBody>
      </p:sp>
      <p:pic>
        <p:nvPicPr>
          <p:cNvPr id="5" name="Рисунок 4" descr="a13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5286388"/>
            <a:ext cx="1357322" cy="1300166"/>
          </a:xfrm>
          <a:prstGeom prst="rect">
            <a:avLst/>
          </a:prstGeom>
          <a:noFill/>
        </p:spPr>
      </p:pic>
      <p:pic>
        <p:nvPicPr>
          <p:cNvPr id="6" name="V_mire_jivotnih_-_origin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15338" y="6286520"/>
            <a:ext cx="304800" cy="3048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143380"/>
            <a:ext cx="2428892" cy="243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a13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86388"/>
            <a:ext cx="1357322" cy="130016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Я\Рабочий стол\a6bf8a593eaf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100013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Я\Рабочий стол\butyl3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00108"/>
            <a:ext cx="200026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Я\Рабочий стол\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643446"/>
            <a:ext cx="1214446" cy="165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Я\Рабочий стол\070307065535_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143116"/>
            <a:ext cx="1428760" cy="21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Я\Рабочий стол\94449de4a87e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2285992"/>
            <a:ext cx="235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Я\Рабочий стол\38743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4572008"/>
            <a:ext cx="197223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Documents and Settings\Я\Рабочий стол\feodosia10946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4786322"/>
            <a:ext cx="167215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975135" y="76778"/>
            <a:ext cx="5530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The Three R’s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720" y="2071678"/>
            <a:ext cx="16562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u</a:t>
            </a:r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sing</a:t>
            </a:r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electricity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86512" y="6274378"/>
            <a:ext cx="136447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u</a:t>
            </a:r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sing water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90474" y="2500306"/>
            <a:ext cx="146706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g</a:t>
            </a:r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lass bottles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77268" y="3804826"/>
            <a:ext cx="7745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paper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73791" y="4202676"/>
            <a:ext cx="9412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cartons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42910" y="6274378"/>
            <a:ext cx="10951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c</a:t>
            </a:r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ans/tins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46640" y="6215082"/>
            <a:ext cx="158248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p</a:t>
            </a:r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lastic bottles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33885" y="3786190"/>
            <a:ext cx="196720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p</a:t>
            </a:r>
            <a:r>
              <a:rPr lang="en-US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lastic containers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pic>
        <p:nvPicPr>
          <p:cNvPr id="26" name="Picture 2" descr="C:\Documents and Settings\Я\Рабочий стол\ob-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43702" y="2428868"/>
            <a:ext cx="1690686" cy="126801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43306" y="357166"/>
            <a:ext cx="5286412" cy="5768997"/>
          </a:xfrm>
        </p:spPr>
        <p:txBody>
          <a:bodyPr/>
          <a:lstStyle/>
          <a:p>
            <a:r>
              <a:rPr lang="en-US" sz="3200" b="1" dirty="0"/>
              <a:t>Leave wild flowers to enjoy.</a:t>
            </a:r>
          </a:p>
          <a:p>
            <a:r>
              <a:rPr lang="en-US" sz="3200" b="1" dirty="0"/>
              <a:t>Be a friend to fish. Don’t throw garbage into their homes.</a:t>
            </a:r>
          </a:p>
          <a:p>
            <a:r>
              <a:rPr lang="en-US" sz="3200" b="1" dirty="0"/>
              <a:t>Leave the place clean.</a:t>
            </a:r>
          </a:p>
          <a:p>
            <a:r>
              <a:rPr lang="en-US" sz="3200" b="1" dirty="0"/>
              <a:t>Use your head. Smart people recycle paper, cans and glass.</a:t>
            </a:r>
          </a:p>
          <a:p>
            <a:r>
              <a:rPr lang="en-US" sz="3200" b="1" dirty="0"/>
              <a:t>Plant trees and flowers.</a:t>
            </a:r>
          </a:p>
          <a:p>
            <a:r>
              <a:rPr lang="en-US" sz="3200" b="1" dirty="0"/>
              <a:t>Paint a picture, not a rock.</a:t>
            </a:r>
          </a:p>
          <a:p>
            <a:pPr>
              <a:buNone/>
            </a:pPr>
            <a:endParaRPr lang="ru-RU" sz="3200" b="1" dirty="0"/>
          </a:p>
        </p:txBody>
      </p:sp>
      <p:pic>
        <p:nvPicPr>
          <p:cNvPr id="27650" name="Picture 2" descr="C:\Documents and Settings\Я\Рабочий стол\WoodsyOwl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3446278" cy="37165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1214422"/>
            <a:ext cx="2381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mascot of the </a:t>
            </a:r>
          </a:p>
          <a:p>
            <a:pPr algn="ctr"/>
            <a:r>
              <a:rPr lang="en-US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Forest service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Я\Рабочий стол\CZF_Pictur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5133975" cy="555307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Homework :</a:t>
            </a:r>
          </a:p>
          <a:p>
            <a:pPr algn="ctr"/>
            <a:r>
              <a:rPr lang="en-US" b="1" dirty="0"/>
              <a:t>Earth Day at your school</a:t>
            </a:r>
            <a:endParaRPr lang="ru-RU" b="1" dirty="0"/>
          </a:p>
        </p:txBody>
      </p:sp>
    </p:spTree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32497"/>
            <a:ext cx="8229600" cy="625461"/>
          </a:xfrm>
        </p:spPr>
        <p:txBody>
          <a:bodyPr/>
          <a:lstStyle/>
          <a:p>
            <a:r>
              <a:rPr lang="en-US" dirty="0">
                <a:hlinkClick r:id="rId2" action="ppaction://hlinkfile"/>
              </a:rPr>
              <a:t>Save the Planet.flv</a:t>
            </a:r>
            <a:endParaRPr lang="ru-RU" dirty="0"/>
          </a:p>
        </p:txBody>
      </p:sp>
      <p:pic>
        <p:nvPicPr>
          <p:cNvPr id="4" name="Picture 3" descr="C:\Documents and Settings\Я\Рабочий стол\9ee1b5e5aea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000108"/>
            <a:ext cx="4313670" cy="459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1219200" y="3657600"/>
            <a:ext cx="1828800" cy="22860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l" eaLnBrk="0" hangingPunct="0"/>
            <a:endParaRPr lang="en-US" sz="140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gray">
          <a:xfrm>
            <a:off x="3151188" y="2452688"/>
            <a:ext cx="400050" cy="449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8855" name="AutoShape 7"/>
          <p:cNvSpPr>
            <a:spLocks noChangeArrowheads="1"/>
          </p:cNvSpPr>
          <p:nvPr/>
        </p:nvSpPr>
        <p:spPr bwMode="gray">
          <a:xfrm>
            <a:off x="5613400" y="2452688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8856" name="Oval 8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857" name="Oval 9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58" name="Oval 10"/>
          <p:cNvSpPr>
            <a:spLocks noChangeArrowheads="1"/>
          </p:cNvSpPr>
          <p:nvPr/>
        </p:nvSpPr>
        <p:spPr bwMode="gray">
          <a:xfrm>
            <a:off x="6332538" y="1944688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59" name="Oval 11"/>
          <p:cNvSpPr>
            <a:spLocks noChangeArrowheads="1"/>
          </p:cNvSpPr>
          <p:nvPr/>
        </p:nvSpPr>
        <p:spPr bwMode="gray">
          <a:xfrm>
            <a:off x="6357938" y="195262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60" name="Oval 12"/>
          <p:cNvSpPr>
            <a:spLocks noChangeArrowheads="1"/>
          </p:cNvSpPr>
          <p:nvPr/>
        </p:nvSpPr>
        <p:spPr bwMode="gray">
          <a:xfrm>
            <a:off x="6411913" y="2016125"/>
            <a:ext cx="1335087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61" name="Oval 13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862" name="Oval 14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gray">
          <a:xfrm>
            <a:off x="1406525" y="193833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64" name="Oval 16"/>
          <p:cNvSpPr>
            <a:spLocks noChangeArrowheads="1"/>
          </p:cNvSpPr>
          <p:nvPr/>
        </p:nvSpPr>
        <p:spPr bwMode="gray">
          <a:xfrm>
            <a:off x="1408113" y="1941513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65" name="Oval 17"/>
          <p:cNvSpPr>
            <a:spLocks noChangeArrowheads="1"/>
          </p:cNvSpPr>
          <p:nvPr/>
        </p:nvSpPr>
        <p:spPr bwMode="gray">
          <a:xfrm>
            <a:off x="1481138" y="2012950"/>
            <a:ext cx="1333500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501775" y="2032000"/>
            <a:ext cx="1290638" cy="1277938"/>
            <a:chOff x="4166" y="1706"/>
            <a:chExt cx="1252" cy="1252"/>
          </a:xfrm>
        </p:grpSpPr>
        <p:sp>
          <p:nvSpPr>
            <p:cNvPr id="78867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68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69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8871" name="Oval 23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872" name="Oval 24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873" name="Oval 25"/>
          <p:cNvSpPr>
            <a:spLocks noChangeArrowheads="1"/>
          </p:cNvSpPr>
          <p:nvPr/>
        </p:nvSpPr>
        <p:spPr bwMode="gray">
          <a:xfrm>
            <a:off x="3870325" y="194468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74" name="Oval 26"/>
          <p:cNvSpPr>
            <a:spLocks noChangeArrowheads="1"/>
          </p:cNvSpPr>
          <p:nvPr/>
        </p:nvSpPr>
        <p:spPr bwMode="gray">
          <a:xfrm>
            <a:off x="3871913" y="194627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78875" name="Oval 27"/>
          <p:cNvSpPr>
            <a:spLocks noChangeArrowheads="1"/>
          </p:cNvSpPr>
          <p:nvPr/>
        </p:nvSpPr>
        <p:spPr bwMode="gray">
          <a:xfrm>
            <a:off x="3943350" y="2016125"/>
            <a:ext cx="1333500" cy="132080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65575" y="2032000"/>
            <a:ext cx="1290638" cy="1277938"/>
            <a:chOff x="4166" y="1706"/>
            <a:chExt cx="1252" cy="1252"/>
          </a:xfrm>
        </p:grpSpPr>
        <p:sp>
          <p:nvSpPr>
            <p:cNvPr id="78877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78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79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435725" y="2032000"/>
            <a:ext cx="1292225" cy="1277938"/>
            <a:chOff x="4166" y="1706"/>
            <a:chExt cx="1252" cy="1252"/>
          </a:xfrm>
        </p:grpSpPr>
        <p:sp>
          <p:nvSpPr>
            <p:cNvPr id="78882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83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84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78886" name="Text Box 38"/>
          <p:cNvSpPr txBox="1">
            <a:spLocks noChangeArrowheads="1"/>
          </p:cNvSpPr>
          <p:nvPr/>
        </p:nvSpPr>
        <p:spPr bwMode="gray">
          <a:xfrm>
            <a:off x="1643042" y="2505075"/>
            <a:ext cx="104067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000000"/>
                </a:solidFill>
              </a:rPr>
              <a:t>LAND</a:t>
            </a:r>
          </a:p>
        </p:txBody>
      </p:sp>
      <p:sp>
        <p:nvSpPr>
          <p:cNvPr id="78887" name="Text Box 39"/>
          <p:cNvSpPr txBox="1">
            <a:spLocks noChangeArrowheads="1"/>
          </p:cNvSpPr>
          <p:nvPr/>
        </p:nvSpPr>
        <p:spPr bwMode="gray">
          <a:xfrm>
            <a:off x="4000496" y="2505075"/>
            <a:ext cx="127336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000000"/>
                </a:solidFill>
              </a:rPr>
              <a:t>WATER</a:t>
            </a:r>
          </a:p>
        </p:txBody>
      </p:sp>
      <p:sp>
        <p:nvSpPr>
          <p:cNvPr id="78888" name="Text Box 40"/>
          <p:cNvSpPr txBox="1">
            <a:spLocks noChangeArrowheads="1"/>
          </p:cNvSpPr>
          <p:nvPr/>
        </p:nvSpPr>
        <p:spPr bwMode="gray">
          <a:xfrm>
            <a:off x="6785698" y="2505075"/>
            <a:ext cx="7152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500166" y="500042"/>
            <a:ext cx="66603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Inviromental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Problems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7" descr="Копия 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3643314"/>
            <a:ext cx="1714512" cy="2550859"/>
          </a:xfrm>
          <a:prstGeom prst="rect">
            <a:avLst/>
          </a:prstGeom>
          <a:noFill/>
        </p:spPr>
      </p:pic>
      <p:pic>
        <p:nvPicPr>
          <p:cNvPr id="45" name="Picture 6" descr="j01992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071942"/>
            <a:ext cx="2662126" cy="1857388"/>
          </a:xfrm>
          <a:prstGeom prst="rect">
            <a:avLst/>
          </a:prstGeom>
          <a:noFill/>
        </p:spPr>
      </p:pic>
      <p:pic>
        <p:nvPicPr>
          <p:cNvPr id="46" name="Picture 5" descr="j02151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500438"/>
            <a:ext cx="2298974" cy="285752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67646" y="285728"/>
            <a:ext cx="57310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Passive Voice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6812" y="1785927"/>
            <a:ext cx="234087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  <a:r>
              <a:rPr lang="en-US" sz="8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</a:t>
            </a:r>
          </a:p>
          <a:p>
            <a:pPr algn="ctr"/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</a:t>
            </a:r>
          </a:p>
          <a:p>
            <a:pPr algn="ctr"/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</a:t>
            </a:r>
            <a:r>
              <a:rPr lang="en-US" sz="8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 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3034255"/>
            <a:ext cx="37147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+ V3</a:t>
            </a:r>
            <a:endParaRPr lang="ru-RU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4143372" y="2071678"/>
            <a:ext cx="571504" cy="34290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B050"/>
                </a:solidFill>
                <a:latin typeface="Arial Black" pitchFamily="34" charset="0"/>
              </a:rPr>
              <a:t>Fill in </a:t>
            </a:r>
            <a:r>
              <a:rPr lang="en-US" b="1" i="1" u="sng" dirty="0">
                <a:solidFill>
                  <a:srgbClr val="00B050"/>
                </a:solidFill>
                <a:latin typeface="Arial Black" pitchFamily="34" charset="0"/>
              </a:rPr>
              <a:t>is</a:t>
            </a:r>
            <a:r>
              <a:rPr lang="en-US" b="1" i="1" dirty="0">
                <a:solidFill>
                  <a:srgbClr val="00B050"/>
                </a:solidFill>
                <a:latin typeface="Arial Black" pitchFamily="34" charset="0"/>
              </a:rPr>
              <a:t> or </a:t>
            </a:r>
            <a:r>
              <a:rPr lang="en-US" b="1" i="1" u="sng" dirty="0">
                <a:solidFill>
                  <a:srgbClr val="00B050"/>
                </a:solidFill>
                <a:latin typeface="Arial Black" pitchFamily="34" charset="0"/>
              </a:rPr>
              <a:t>are</a:t>
            </a:r>
            <a:r>
              <a:rPr lang="en-US" b="1" i="1" dirty="0">
                <a:solidFill>
                  <a:srgbClr val="00B050"/>
                </a:solidFill>
                <a:latin typeface="Arial Black" pitchFamily="34" charset="0"/>
              </a:rPr>
              <a:t>. </a:t>
            </a:r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br>
              <a:rPr lang="ru-RU" dirty="0"/>
            </a:br>
            <a:r>
              <a:rPr lang="en-US" dirty="0"/>
              <a:t>1. </a:t>
            </a:r>
            <a:r>
              <a:rPr lang="en-US" b="1" dirty="0"/>
              <a:t>When the air … polluted, climate … changed.</a:t>
            </a:r>
            <a:br>
              <a:rPr lang="ru-RU" b="1" dirty="0"/>
            </a:br>
            <a:r>
              <a:rPr lang="en-US" b="1" dirty="0"/>
              <a:t>2. When paper … not recycled, forests … cut down.</a:t>
            </a:r>
            <a:br>
              <a:rPr lang="ru-RU" b="1" dirty="0"/>
            </a:br>
            <a:r>
              <a:rPr lang="en-US" b="1" dirty="0"/>
              <a:t>3. When the glass bottles … left in the forest, people and animals … hurt.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4214818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/>
              <a:t> Transform the sentences into Passive Voice. </a:t>
            </a:r>
            <a:br>
              <a:rPr lang="ru-RU" sz="2400" dirty="0"/>
            </a:br>
            <a:r>
              <a:rPr lang="en-US" sz="2400" b="1" i="1" dirty="0"/>
              <a:t>(We pollute nature. —&gt; Nature </a:t>
            </a:r>
            <a:r>
              <a:rPr lang="en-US" sz="2400" b="1" i="1" u="sng" dirty="0"/>
              <a:t>is</a:t>
            </a:r>
            <a:r>
              <a:rPr lang="en-US" sz="2400" b="1" i="1" dirty="0"/>
              <a:t> pollut</a:t>
            </a:r>
            <a:r>
              <a:rPr lang="en-US" sz="2400" b="1" i="1" u="sng" dirty="0"/>
              <a:t>ed</a:t>
            </a:r>
            <a:r>
              <a:rPr lang="en-US" sz="2400" b="1" i="1" dirty="0"/>
              <a:t>.)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64305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b="1" dirty="0"/>
              <a:t>1. We throw away litter.</a:t>
            </a:r>
            <a:endParaRPr lang="ru-RU" b="1" dirty="0"/>
          </a:p>
          <a:p>
            <a:pPr>
              <a:buNone/>
            </a:pPr>
            <a:r>
              <a:rPr lang="en-US" b="1" dirty="0"/>
              <a:t>2. We destroy wildlife.</a:t>
            </a:r>
            <a:endParaRPr lang="ru-RU" b="1" dirty="0"/>
          </a:p>
          <a:p>
            <a:pPr>
              <a:buNone/>
            </a:pPr>
            <a:r>
              <a:rPr lang="en-US" b="1" dirty="0"/>
              <a:t>3. We kill animals.</a:t>
            </a:r>
            <a:endParaRPr lang="ru-RU" b="1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Picture 4" descr="C:\Documents and Settings\Я\Рабочий стол\ubity_g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1285305">
            <a:off x="5904041" y="1755835"/>
            <a:ext cx="2543164" cy="1907373"/>
          </a:xfrm>
          <a:prstGeom prst="rect">
            <a:avLst/>
          </a:prstGeom>
          <a:noFill/>
        </p:spPr>
      </p:pic>
      <p:pic>
        <p:nvPicPr>
          <p:cNvPr id="6" name="Picture 5" descr="C:\Documents and Settings\Я\Рабочий стол\mg12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00438"/>
            <a:ext cx="3643338" cy="2732503"/>
          </a:xfrm>
          <a:prstGeom prst="rect">
            <a:avLst/>
          </a:prstGeom>
          <a:noFill/>
        </p:spPr>
      </p:pic>
      <p:pic>
        <p:nvPicPr>
          <p:cNvPr id="7" name="Рисунок 6" descr="C:\Documents and Settings\Я\Рабочий стол\ohota-na-kaban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06570">
            <a:off x="5061746" y="4301385"/>
            <a:ext cx="2370148" cy="177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27 - Охотничье ружь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3571868" y="2857496"/>
            <a:ext cx="304800" cy="3048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381388" y="1142984"/>
          <a:ext cx="204786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628">
                <a:tc>
                  <a:txBody>
                    <a:bodyPr/>
                    <a:lstStyle/>
                    <a:p>
                      <a:r>
                        <a:rPr lang="en-US" sz="2400" dirty="0"/>
                        <a:t>am/is/are +V3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sz="3600"/>
            </a:br>
            <a:br>
              <a:rPr lang="en-US" sz="3600"/>
            </a:br>
            <a:br>
              <a:rPr lang="en-US" sz="3200"/>
            </a:br>
            <a:endParaRPr lang="ru-RU" sz="3200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285852" y="142852"/>
            <a:ext cx="7572428" cy="5715041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b="1" dirty="0">
                <a:solidFill>
                  <a:srgbClr val="00B050"/>
                </a:solidFill>
                <a:latin typeface="Arial Black" pitchFamily="34" charset="0"/>
              </a:rPr>
              <a:t>How long litter lasts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b="1" dirty="0">
              <a:solidFill>
                <a:srgbClr val="00B050"/>
              </a:solidFill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/>
              <a:t>traffic ticket ...........</a:t>
            </a:r>
            <a:r>
              <a:rPr lang="ru-RU" sz="2400" b="1" dirty="0"/>
              <a:t>...1 </a:t>
            </a:r>
            <a:r>
              <a:rPr lang="en-US" sz="2400" b="1" dirty="0"/>
              <a:t>month</a:t>
            </a:r>
          </a:p>
          <a:p>
            <a:pPr>
              <a:lnSpc>
                <a:spcPct val="80000"/>
              </a:lnSpc>
              <a:buNone/>
            </a:pPr>
            <a:endParaRPr lang="ru-RU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banana peel</a:t>
            </a:r>
            <a:r>
              <a:rPr lang="ru-RU" sz="2400" b="1" dirty="0"/>
              <a:t>..............</a:t>
            </a:r>
            <a:r>
              <a:rPr lang="en-US" sz="2400" b="1" dirty="0"/>
              <a:t>up to </a:t>
            </a:r>
            <a:r>
              <a:rPr lang="ru-RU" sz="2400" b="1" dirty="0"/>
              <a:t>6 </a:t>
            </a:r>
            <a:r>
              <a:rPr lang="en-US" sz="2400" b="1" dirty="0"/>
              <a:t>months</a:t>
            </a:r>
          </a:p>
          <a:p>
            <a:pPr>
              <a:lnSpc>
                <a:spcPct val="80000"/>
              </a:lnSpc>
              <a:buNone/>
            </a:pPr>
            <a:endParaRPr lang="ru-RU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woolen sock..................</a:t>
            </a:r>
            <a:r>
              <a:rPr lang="ru-RU" sz="2400" b="1" dirty="0"/>
              <a:t>1 </a:t>
            </a:r>
            <a:r>
              <a:rPr lang="en-US" sz="2400" b="1" dirty="0"/>
              <a:t>year</a:t>
            </a:r>
          </a:p>
          <a:p>
            <a:pPr>
              <a:lnSpc>
                <a:spcPct val="80000"/>
              </a:lnSpc>
              <a:buNone/>
            </a:pPr>
            <a:endParaRPr lang="ru-RU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wooden stake</a:t>
            </a:r>
            <a:r>
              <a:rPr lang="ru-RU" sz="2400" b="1" dirty="0"/>
              <a:t>........... 4 </a:t>
            </a:r>
            <a:r>
              <a:rPr lang="en-US" sz="2400" b="1" dirty="0"/>
              <a:t>years</a:t>
            </a:r>
          </a:p>
          <a:p>
            <a:pPr>
              <a:lnSpc>
                <a:spcPct val="80000"/>
              </a:lnSpc>
              <a:buNone/>
            </a:pPr>
            <a:endParaRPr lang="ru-RU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can..........</a:t>
            </a:r>
            <a:r>
              <a:rPr lang="ru-RU" sz="2400" b="1" dirty="0"/>
              <a:t>100</a:t>
            </a:r>
            <a:r>
              <a:rPr lang="en-US" sz="2400" b="1" dirty="0"/>
              <a:t>years</a:t>
            </a:r>
          </a:p>
          <a:p>
            <a:pPr>
              <a:lnSpc>
                <a:spcPct val="80000"/>
              </a:lnSpc>
              <a:buNone/>
            </a:pPr>
            <a:endParaRPr lang="ru-RU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plastic bottle…up to </a:t>
            </a:r>
            <a:r>
              <a:rPr lang="ru-RU" sz="2400" b="1" dirty="0"/>
              <a:t>500 </a:t>
            </a:r>
            <a:r>
              <a:rPr lang="en-US" sz="2400" b="1" dirty="0"/>
              <a:t>years</a:t>
            </a:r>
          </a:p>
          <a:p>
            <a:pPr>
              <a:lnSpc>
                <a:spcPct val="80000"/>
              </a:lnSpc>
              <a:buNone/>
            </a:pPr>
            <a:endParaRPr lang="ru-RU" sz="2400" b="1" dirty="0"/>
          </a:p>
          <a:p>
            <a:pPr>
              <a:lnSpc>
                <a:spcPct val="80000"/>
              </a:lnSpc>
            </a:pPr>
            <a:r>
              <a:rPr lang="en-US" sz="2400" b="1" dirty="0"/>
              <a:t>glass containers </a:t>
            </a:r>
            <a:r>
              <a:rPr lang="ru-RU" sz="2400" b="1" dirty="0"/>
              <a:t>....</a:t>
            </a:r>
            <a:r>
              <a:rPr lang="en-US" sz="2400" b="1" dirty="0"/>
              <a:t>forever</a:t>
            </a:r>
            <a:endParaRPr lang="ru-RU" sz="2400" b="1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5572140"/>
            <a:ext cx="785818" cy="94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Documents and Settings\Я\Рабочий стол\1.jpg"/>
          <p:cNvPicPr/>
          <p:nvPr/>
        </p:nvPicPr>
        <p:blipFill>
          <a:blip r:embed="rId3" cstate="print"/>
          <a:srcRect l="47732" t="24324"/>
          <a:stretch>
            <a:fillRect/>
          </a:stretch>
        </p:blipFill>
        <p:spPr bwMode="auto">
          <a:xfrm>
            <a:off x="4143372" y="3857628"/>
            <a:ext cx="812434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Я\Рабочий стол\3.jpg"/>
          <p:cNvPicPr/>
          <p:nvPr/>
        </p:nvPicPr>
        <p:blipFill>
          <a:blip r:embed="rId4" cstate="print"/>
          <a:srcRect l="6839" t="6870" r="6578" b="7634"/>
          <a:stretch>
            <a:fillRect/>
          </a:stretch>
        </p:blipFill>
        <p:spPr bwMode="auto">
          <a:xfrm>
            <a:off x="5715008" y="2428868"/>
            <a:ext cx="797445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Я\Рабочий стол\banana.jpg_500x4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1571612"/>
            <a:ext cx="756664" cy="74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Documents and Settings\Я\Рабочий стол\6c85f591f48218b6dda35060657770fc_600.jpg"/>
          <p:cNvPicPr/>
          <p:nvPr/>
        </p:nvPicPr>
        <p:blipFill>
          <a:blip r:embed="rId6" cstate="print"/>
          <a:srcRect t="53983"/>
          <a:stretch>
            <a:fillRect/>
          </a:stretch>
        </p:blipFill>
        <p:spPr bwMode="auto">
          <a:xfrm>
            <a:off x="5929322" y="785794"/>
            <a:ext cx="869429" cy="73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Я\Рабочий стол\38743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4429132"/>
            <a:ext cx="90944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Documents and Settings\Я\Рабочий стол\sea-twigs-largethumb457386.jpg"/>
          <p:cNvPicPr/>
          <p:nvPr/>
        </p:nvPicPr>
        <p:blipFill>
          <a:blip r:embed="rId8"/>
          <a:srcRect l="7632" t="65631" r="23180" b="13610"/>
          <a:stretch>
            <a:fillRect/>
          </a:stretch>
        </p:blipFill>
        <p:spPr bwMode="auto">
          <a:xfrm>
            <a:off x="5786446" y="3143248"/>
            <a:ext cx="1757795" cy="70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509120"/>
            <a:ext cx="4762872" cy="17773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68" name="Picture 8" descr="Картинки по запросу географическая карта шотланд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53" y="516833"/>
            <a:ext cx="4920693" cy="57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узел 5"/>
          <p:cNvSpPr/>
          <p:nvPr/>
        </p:nvSpPr>
        <p:spPr>
          <a:xfrm>
            <a:off x="4296915" y="2123591"/>
            <a:ext cx="144016" cy="16254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485" y="4531529"/>
            <a:ext cx="166876" cy="130872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2537317" y="1417638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052736"/>
            <a:ext cx="8899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St.Kilda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60235" y="1794302"/>
            <a:ext cx="141737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Insh</a:t>
            </a:r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Marshes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45559" y="4242574"/>
            <a:ext cx="142699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Loch Lomond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3497258"/>
      </p:ext>
    </p:extLst>
  </p:cSld>
  <p:clrMapOvr>
    <a:masterClrMapping/>
  </p:clrMapOvr>
</p:sld>
</file>

<file path=ppt/theme/theme1.xml><?xml version="1.0" encoding="utf-8"?>
<a:theme xmlns:a="http://schemas.openxmlformats.org/drawingml/2006/main" name="Зелёные листь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Зелёные листья</Template>
  <TotalTime>1467</TotalTime>
  <Words>599</Words>
  <Application>Microsoft Office PowerPoint</Application>
  <PresentationFormat>Экран (4:3)</PresentationFormat>
  <Paragraphs>149</Paragraphs>
  <Slides>38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Impact</vt:lpstr>
      <vt:lpstr>Verdana</vt:lpstr>
      <vt:lpstr>Wingdings</vt:lpstr>
      <vt:lpstr>Зелёные листья</vt:lpstr>
      <vt:lpstr>Презентация PowerPoint</vt:lpstr>
      <vt:lpstr>Презентация PowerPoint</vt:lpstr>
      <vt:lpstr>Do You Know These Words?</vt:lpstr>
      <vt:lpstr>Презентация PowerPoint</vt:lpstr>
      <vt:lpstr>Презентация PowerPoint</vt:lpstr>
      <vt:lpstr>Fill in is or are. </vt:lpstr>
      <vt:lpstr> Transform the sentences into Passive Voice.  (We pollute nature. —&gt; Nature is polluted.)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озеро байкал.flv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Ecology  suggests  activity!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160</cp:revision>
  <dcterms:created xsi:type="dcterms:W3CDTF">2010-12-11T13:25:49Z</dcterms:created>
  <dcterms:modified xsi:type="dcterms:W3CDTF">2020-02-26T14:36:49Z</dcterms:modified>
</cp:coreProperties>
</file>