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4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77" r:id="rId37"/>
    <p:sldId id="296" r:id="rId38"/>
    <p:sldId id="297" r:id="rId39"/>
    <p:sldId id="262" r:id="rId4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3399"/>
    <a:srgbClr val="00CC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88" y="-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g-fotki.yandex.ru/get/51236/200418627.183/0_17f9eb_155c0b40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6" y="1500180"/>
            <a:ext cx="4643470" cy="3165863"/>
          </a:xfrm>
          <a:prstGeom prst="rect">
            <a:avLst/>
          </a:prstGeom>
          <a:noFill/>
        </p:spPr>
      </p:pic>
      <p:pic>
        <p:nvPicPr>
          <p:cNvPr id="32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0"/>
            <a:ext cx="2286018" cy="401474"/>
          </a:xfrm>
          <a:prstGeom prst="rect">
            <a:avLst/>
          </a:prstGeom>
          <a:noFill/>
        </p:spPr>
      </p:pic>
      <p:pic>
        <p:nvPicPr>
          <p:cNvPr id="33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572132" y="0"/>
            <a:ext cx="2286018" cy="401474"/>
          </a:xfrm>
          <a:prstGeom prst="rect">
            <a:avLst/>
          </a:prstGeom>
          <a:noFill/>
        </p:spPr>
      </p:pic>
      <p:pic>
        <p:nvPicPr>
          <p:cNvPr id="34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2286018" cy="401474"/>
          </a:xfrm>
          <a:prstGeom prst="rect">
            <a:avLst/>
          </a:prstGeom>
          <a:noFill/>
        </p:spPr>
      </p:pic>
      <p:pic>
        <p:nvPicPr>
          <p:cNvPr id="30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799427" y="2513891"/>
            <a:ext cx="2286018" cy="401474"/>
          </a:xfrm>
          <a:prstGeom prst="rect">
            <a:avLst/>
          </a:prstGeom>
          <a:noFill/>
        </p:spPr>
      </p:pic>
      <p:pic>
        <p:nvPicPr>
          <p:cNvPr id="12326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630257" y="2585329"/>
            <a:ext cx="2286018" cy="401474"/>
          </a:xfrm>
          <a:prstGeom prst="rect">
            <a:avLst/>
          </a:prstGeom>
          <a:noFill/>
        </p:spPr>
      </p:pic>
      <p:pic>
        <p:nvPicPr>
          <p:cNvPr id="11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5400000" flipV="1">
            <a:off x="7088676" y="197941"/>
            <a:ext cx="2253264" cy="1857387"/>
          </a:xfrm>
          <a:prstGeom prst="rect">
            <a:avLst/>
          </a:prstGeom>
          <a:noFill/>
        </p:spPr>
      </p:pic>
      <p:pic>
        <p:nvPicPr>
          <p:cNvPr id="28" name="Picture 8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16200000">
            <a:off x="7123979" y="3123479"/>
            <a:ext cx="2214560" cy="1825483"/>
          </a:xfrm>
          <a:prstGeom prst="rect">
            <a:avLst/>
          </a:prstGeom>
          <a:noFill/>
        </p:spPr>
      </p:pic>
      <p:pic>
        <p:nvPicPr>
          <p:cNvPr id="29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16200000" flipV="1">
            <a:off x="-197938" y="3088173"/>
            <a:ext cx="2253266" cy="1857389"/>
          </a:xfrm>
          <a:prstGeom prst="rect">
            <a:avLst/>
          </a:prstGeom>
          <a:noFill/>
        </p:spPr>
      </p:pic>
      <p:pic>
        <p:nvPicPr>
          <p:cNvPr id="12296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5400000">
            <a:off x="-197938" y="197938"/>
            <a:ext cx="2253264" cy="1857387"/>
          </a:xfrm>
          <a:prstGeom prst="rect">
            <a:avLst/>
          </a:prstGeom>
          <a:noFill/>
        </p:spPr>
      </p:pic>
      <p:pic>
        <p:nvPicPr>
          <p:cNvPr id="37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00431" y="4742027"/>
            <a:ext cx="2286018" cy="401474"/>
          </a:xfrm>
          <a:prstGeom prst="rect">
            <a:avLst/>
          </a:prstGeom>
          <a:noFill/>
        </p:spPr>
      </p:pic>
      <p:pic>
        <p:nvPicPr>
          <p:cNvPr id="38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4742027"/>
            <a:ext cx="2286018" cy="401474"/>
          </a:xfrm>
          <a:prstGeom prst="rect">
            <a:avLst/>
          </a:prstGeom>
          <a:noFill/>
        </p:spPr>
      </p:pic>
      <p:pic>
        <p:nvPicPr>
          <p:cNvPr id="39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643571" y="4742027"/>
            <a:ext cx="2286018" cy="4014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A431969-22D0-4031-B0E4-8E99075EC32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C5798D-C920-4799-8A50-46D96010D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A431969-22D0-4031-B0E4-8E99075EC32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C5798D-C920-4799-8A50-46D96010D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51236/200418627.183/0_17f9eb_155c0b40_ori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500312"/>
            <a:ext cx="3595666" cy="2451483"/>
          </a:xfrm>
          <a:prstGeom prst="rect">
            <a:avLst/>
          </a:prstGeom>
          <a:noFill/>
        </p:spPr>
      </p:pic>
      <p:pic>
        <p:nvPicPr>
          <p:cNvPr id="9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0"/>
            <a:ext cx="2286018" cy="401474"/>
          </a:xfrm>
          <a:prstGeom prst="rect">
            <a:avLst/>
          </a:prstGeom>
          <a:noFill/>
        </p:spPr>
      </p:pic>
      <p:pic>
        <p:nvPicPr>
          <p:cNvPr id="10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572132" y="0"/>
            <a:ext cx="2286018" cy="401474"/>
          </a:xfrm>
          <a:prstGeom prst="rect">
            <a:avLst/>
          </a:prstGeom>
          <a:noFill/>
        </p:spPr>
      </p:pic>
      <p:pic>
        <p:nvPicPr>
          <p:cNvPr id="11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2286018" cy="401474"/>
          </a:xfrm>
          <a:prstGeom prst="rect">
            <a:avLst/>
          </a:prstGeom>
          <a:noFill/>
        </p:spPr>
      </p:pic>
      <p:pic>
        <p:nvPicPr>
          <p:cNvPr id="13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799427" y="2513891"/>
            <a:ext cx="2286018" cy="401474"/>
          </a:xfrm>
          <a:prstGeom prst="rect">
            <a:avLst/>
          </a:prstGeom>
          <a:noFill/>
        </p:spPr>
      </p:pic>
      <p:pic>
        <p:nvPicPr>
          <p:cNvPr id="14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630257" y="2585329"/>
            <a:ext cx="2286018" cy="401474"/>
          </a:xfrm>
          <a:prstGeom prst="rect">
            <a:avLst/>
          </a:prstGeom>
          <a:noFill/>
        </p:spPr>
      </p:pic>
      <p:pic>
        <p:nvPicPr>
          <p:cNvPr id="15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5400000" flipV="1">
            <a:off x="7088676" y="197941"/>
            <a:ext cx="2253264" cy="1857387"/>
          </a:xfrm>
          <a:prstGeom prst="rect">
            <a:avLst/>
          </a:prstGeom>
          <a:noFill/>
        </p:spPr>
      </p:pic>
      <p:pic>
        <p:nvPicPr>
          <p:cNvPr id="16" name="Picture 8" descr=" "/>
          <p:cNvPicPr>
            <a:picLocks noChangeAspect="1" noChangeArrowheads="1"/>
          </p:cNvPicPr>
          <p:nvPr userDrawn="1"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16200000">
            <a:off x="7123979" y="3123479"/>
            <a:ext cx="2214560" cy="1825483"/>
          </a:xfrm>
          <a:prstGeom prst="rect">
            <a:avLst/>
          </a:prstGeom>
          <a:noFill/>
        </p:spPr>
      </p:pic>
      <p:pic>
        <p:nvPicPr>
          <p:cNvPr id="17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16200000" flipV="1">
            <a:off x="-197938" y="3088173"/>
            <a:ext cx="2253266" cy="1857389"/>
          </a:xfrm>
          <a:prstGeom prst="rect">
            <a:avLst/>
          </a:prstGeom>
          <a:noFill/>
        </p:spPr>
      </p:pic>
      <p:pic>
        <p:nvPicPr>
          <p:cNvPr id="18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5400000">
            <a:off x="-197938" y="197938"/>
            <a:ext cx="2253264" cy="1857387"/>
          </a:xfrm>
          <a:prstGeom prst="rect">
            <a:avLst/>
          </a:prstGeom>
          <a:noFill/>
        </p:spPr>
      </p:pic>
      <p:pic>
        <p:nvPicPr>
          <p:cNvPr id="19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00431" y="4742027"/>
            <a:ext cx="2286018" cy="401474"/>
          </a:xfrm>
          <a:prstGeom prst="rect">
            <a:avLst/>
          </a:prstGeom>
          <a:noFill/>
        </p:spPr>
      </p:pic>
      <p:pic>
        <p:nvPicPr>
          <p:cNvPr id="20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4742027"/>
            <a:ext cx="2286018" cy="401474"/>
          </a:xfrm>
          <a:prstGeom prst="rect">
            <a:avLst/>
          </a:prstGeom>
          <a:noFill/>
        </p:spPr>
      </p:pic>
      <p:pic>
        <p:nvPicPr>
          <p:cNvPr id="21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643571" y="4742027"/>
            <a:ext cx="2286018" cy="4014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2286018" cy="401474"/>
          </a:xfrm>
          <a:prstGeom prst="rect">
            <a:avLst/>
          </a:prstGeom>
          <a:noFill/>
        </p:spPr>
      </p:pic>
      <p:pic>
        <p:nvPicPr>
          <p:cNvPr id="9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2132" y="0"/>
            <a:ext cx="2286018" cy="401474"/>
          </a:xfrm>
          <a:prstGeom prst="rect">
            <a:avLst/>
          </a:prstGeom>
          <a:noFill/>
        </p:spPr>
      </p:pic>
      <p:pic>
        <p:nvPicPr>
          <p:cNvPr id="10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2286018" cy="401474"/>
          </a:xfrm>
          <a:prstGeom prst="rect">
            <a:avLst/>
          </a:prstGeom>
          <a:noFill/>
        </p:spPr>
      </p:pic>
      <p:pic>
        <p:nvPicPr>
          <p:cNvPr id="12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99427" y="2513891"/>
            <a:ext cx="2286018" cy="401474"/>
          </a:xfrm>
          <a:prstGeom prst="rect">
            <a:avLst/>
          </a:prstGeom>
          <a:noFill/>
        </p:spPr>
      </p:pic>
      <p:pic>
        <p:nvPicPr>
          <p:cNvPr id="13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30257" y="2585329"/>
            <a:ext cx="2286018" cy="401474"/>
          </a:xfrm>
          <a:prstGeom prst="rect">
            <a:avLst/>
          </a:prstGeom>
          <a:noFill/>
        </p:spPr>
      </p:pic>
      <p:pic>
        <p:nvPicPr>
          <p:cNvPr id="14" name="Picture 8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5400000" flipV="1">
            <a:off x="7088676" y="197941"/>
            <a:ext cx="2253264" cy="1857387"/>
          </a:xfrm>
          <a:prstGeom prst="rect">
            <a:avLst/>
          </a:prstGeom>
          <a:noFill/>
        </p:spPr>
      </p:pic>
      <p:pic>
        <p:nvPicPr>
          <p:cNvPr id="15" name="Picture 8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16200000">
            <a:off x="7123979" y="3123479"/>
            <a:ext cx="2214560" cy="1825483"/>
          </a:xfrm>
          <a:prstGeom prst="rect">
            <a:avLst/>
          </a:prstGeom>
          <a:noFill/>
        </p:spPr>
      </p:pic>
      <p:pic>
        <p:nvPicPr>
          <p:cNvPr id="16" name="Picture 8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16200000" flipV="1">
            <a:off x="-197938" y="3088173"/>
            <a:ext cx="2253266" cy="1857389"/>
          </a:xfrm>
          <a:prstGeom prst="rect">
            <a:avLst/>
          </a:prstGeom>
          <a:noFill/>
        </p:spPr>
      </p:pic>
      <p:pic>
        <p:nvPicPr>
          <p:cNvPr id="17" name="Picture 8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5400000">
            <a:off x="-197938" y="197938"/>
            <a:ext cx="2253264" cy="1857387"/>
          </a:xfrm>
          <a:prstGeom prst="rect">
            <a:avLst/>
          </a:prstGeom>
          <a:noFill/>
        </p:spPr>
      </p:pic>
      <p:pic>
        <p:nvPicPr>
          <p:cNvPr id="18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00431" y="4742027"/>
            <a:ext cx="2286018" cy="401474"/>
          </a:xfrm>
          <a:prstGeom prst="rect">
            <a:avLst/>
          </a:prstGeom>
          <a:noFill/>
        </p:spPr>
      </p:pic>
      <p:pic>
        <p:nvPicPr>
          <p:cNvPr id="19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4742027"/>
            <a:ext cx="2286018" cy="401474"/>
          </a:xfrm>
          <a:prstGeom prst="rect">
            <a:avLst/>
          </a:prstGeom>
          <a:noFill/>
        </p:spPr>
      </p:pic>
      <p:pic>
        <p:nvPicPr>
          <p:cNvPr id="20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643571" y="4742027"/>
            <a:ext cx="2286018" cy="4014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286018" cy="401474"/>
          </a:xfrm>
          <a:prstGeom prst="rect">
            <a:avLst/>
          </a:prstGeom>
          <a:noFill/>
        </p:spPr>
      </p:pic>
      <p:pic>
        <p:nvPicPr>
          <p:cNvPr id="18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286018" cy="401474"/>
          </a:xfrm>
          <a:prstGeom prst="rect">
            <a:avLst/>
          </a:prstGeom>
          <a:noFill/>
        </p:spPr>
      </p:pic>
      <p:pic>
        <p:nvPicPr>
          <p:cNvPr id="10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4742027"/>
            <a:ext cx="2286018" cy="401474"/>
          </a:xfrm>
          <a:prstGeom prst="rect">
            <a:avLst/>
          </a:prstGeom>
          <a:noFill/>
        </p:spPr>
      </p:pic>
      <p:pic>
        <p:nvPicPr>
          <p:cNvPr id="11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00431" y="4742027"/>
            <a:ext cx="2286018" cy="401474"/>
          </a:xfrm>
          <a:prstGeom prst="rect">
            <a:avLst/>
          </a:prstGeom>
          <a:noFill/>
        </p:spPr>
      </p:pic>
      <p:pic>
        <p:nvPicPr>
          <p:cNvPr id="12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643571" y="4742027"/>
            <a:ext cx="2286018" cy="401474"/>
          </a:xfrm>
          <a:prstGeom prst="rect">
            <a:avLst/>
          </a:prstGeom>
          <a:noFill/>
        </p:spPr>
      </p:pic>
      <p:pic>
        <p:nvPicPr>
          <p:cNvPr id="13" name="Picture 8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 b="24262"/>
          <a:stretch>
            <a:fillRect/>
          </a:stretch>
        </p:blipFill>
        <p:spPr bwMode="auto">
          <a:xfrm rot="16200000" flipV="1">
            <a:off x="-580340" y="580342"/>
            <a:ext cx="3089539" cy="1928858"/>
          </a:xfrm>
          <a:prstGeom prst="rect">
            <a:avLst/>
          </a:prstGeom>
          <a:noFill/>
        </p:spPr>
      </p:pic>
      <p:pic>
        <p:nvPicPr>
          <p:cNvPr id="9" name="Picture 8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 b="24262"/>
          <a:stretch>
            <a:fillRect/>
          </a:stretch>
        </p:blipFill>
        <p:spPr bwMode="auto">
          <a:xfrm rot="16200000" flipV="1">
            <a:off x="-580340" y="2634302"/>
            <a:ext cx="3089539" cy="1928858"/>
          </a:xfrm>
          <a:prstGeom prst="rect">
            <a:avLst/>
          </a:prstGeom>
          <a:noFill/>
        </p:spPr>
      </p:pic>
      <p:pic>
        <p:nvPicPr>
          <p:cNvPr id="14" name="Picture 8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 b="24262"/>
          <a:stretch>
            <a:fillRect/>
          </a:stretch>
        </p:blipFill>
        <p:spPr bwMode="auto">
          <a:xfrm rot="16200000">
            <a:off x="6707214" y="563592"/>
            <a:ext cx="3000378" cy="1873194"/>
          </a:xfrm>
          <a:prstGeom prst="rect">
            <a:avLst/>
          </a:prstGeom>
          <a:noFill/>
        </p:spPr>
      </p:pic>
      <p:pic>
        <p:nvPicPr>
          <p:cNvPr id="8" name="Picture 8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 b="24262"/>
          <a:stretch>
            <a:fillRect/>
          </a:stretch>
        </p:blipFill>
        <p:spPr bwMode="auto">
          <a:xfrm rot="16200000">
            <a:off x="6707213" y="2706713"/>
            <a:ext cx="3000378" cy="1873194"/>
          </a:xfrm>
          <a:prstGeom prst="rect">
            <a:avLst/>
          </a:prstGeom>
          <a:noFill/>
        </p:spPr>
      </p:pic>
      <p:pic>
        <p:nvPicPr>
          <p:cNvPr id="16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2286018" cy="401474"/>
          </a:xfrm>
          <a:prstGeom prst="rect">
            <a:avLst/>
          </a:prstGeom>
          <a:noFill/>
        </p:spPr>
      </p:pic>
      <p:pic>
        <p:nvPicPr>
          <p:cNvPr id="17" name="Picture 38" descr="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2286018" cy="4014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 "/>
          <p:cNvPicPr>
            <a:picLocks noChangeAspect="1" noChangeArrowheads="1"/>
          </p:cNvPicPr>
          <p:nvPr userDrawn="1"/>
        </p:nvPicPr>
        <p:blipFill>
          <a:blip r:embed="rId2" cstate="print"/>
          <a:srcRect t="7002" b="15972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100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42026"/>
            <a:ext cx="2286018" cy="401474"/>
          </a:xfrm>
          <a:prstGeom prst="rect">
            <a:avLst/>
          </a:prstGeom>
          <a:noFill/>
        </p:spPr>
      </p:pic>
      <p:pic>
        <p:nvPicPr>
          <p:cNvPr id="15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742026"/>
            <a:ext cx="2286018" cy="401474"/>
          </a:xfrm>
          <a:prstGeom prst="rect">
            <a:avLst/>
          </a:prstGeom>
          <a:noFill/>
        </p:spPr>
      </p:pic>
      <p:pic>
        <p:nvPicPr>
          <p:cNvPr id="16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42026"/>
            <a:ext cx="2286018" cy="401474"/>
          </a:xfrm>
          <a:prstGeom prst="rect">
            <a:avLst/>
          </a:prstGeom>
          <a:noFill/>
        </p:spPr>
      </p:pic>
      <p:pic>
        <p:nvPicPr>
          <p:cNvPr id="17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742026"/>
            <a:ext cx="2286018" cy="401474"/>
          </a:xfrm>
          <a:prstGeom prst="rect">
            <a:avLst/>
          </a:prstGeom>
          <a:noFill/>
        </p:spPr>
      </p:pic>
      <p:pic>
        <p:nvPicPr>
          <p:cNvPr id="18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2286018" cy="401474"/>
          </a:xfrm>
          <a:prstGeom prst="rect">
            <a:avLst/>
          </a:prstGeom>
          <a:noFill/>
        </p:spPr>
      </p:pic>
      <p:pic>
        <p:nvPicPr>
          <p:cNvPr id="19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2286018" cy="401474"/>
          </a:xfrm>
          <a:prstGeom prst="rect">
            <a:avLst/>
          </a:prstGeom>
          <a:noFill/>
        </p:spPr>
      </p:pic>
      <p:pic>
        <p:nvPicPr>
          <p:cNvPr id="20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2286018" cy="401474"/>
          </a:xfrm>
          <a:prstGeom prst="rect">
            <a:avLst/>
          </a:prstGeom>
          <a:noFill/>
        </p:spPr>
      </p:pic>
      <p:pic>
        <p:nvPicPr>
          <p:cNvPr id="21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0"/>
            <a:ext cx="2286018" cy="401474"/>
          </a:xfrm>
          <a:prstGeom prst="rect">
            <a:avLst/>
          </a:prstGeom>
          <a:noFill/>
        </p:spPr>
      </p:pic>
      <p:pic>
        <p:nvPicPr>
          <p:cNvPr id="22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942272" y="1156568"/>
            <a:ext cx="2286018" cy="401474"/>
          </a:xfrm>
          <a:prstGeom prst="rect">
            <a:avLst/>
          </a:prstGeom>
          <a:noFill/>
        </p:spPr>
      </p:pic>
      <p:pic>
        <p:nvPicPr>
          <p:cNvPr id="23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42272" y="3514022"/>
            <a:ext cx="2286018" cy="401474"/>
          </a:xfrm>
          <a:prstGeom prst="rect">
            <a:avLst/>
          </a:prstGeom>
          <a:noFill/>
        </p:spPr>
      </p:pic>
      <p:pic>
        <p:nvPicPr>
          <p:cNvPr id="24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01694" y="1156568"/>
            <a:ext cx="2286018" cy="401474"/>
          </a:xfrm>
          <a:prstGeom prst="rect">
            <a:avLst/>
          </a:prstGeom>
          <a:noFill/>
        </p:spPr>
      </p:pic>
      <p:pic>
        <p:nvPicPr>
          <p:cNvPr id="25" name="Picture 38" descr=" 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701694" y="3371146"/>
            <a:ext cx="2286018" cy="4014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 "/>
          <p:cNvPicPr>
            <a:picLocks noChangeAspect="1" noChangeArrowheads="1"/>
          </p:cNvPicPr>
          <p:nvPr userDrawn="1"/>
        </p:nvPicPr>
        <p:blipFill>
          <a:blip r:embed="rId2" cstate="print"/>
          <a:srcRect t="7002" b="15972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1004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A431969-22D0-4031-B0E4-8E99075EC32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C5798D-C920-4799-8A50-46D96010D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A431969-22D0-4031-B0E4-8E99075EC32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C5798D-C920-4799-8A50-46D96010D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A431969-22D0-4031-B0E4-8E99075EC32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C5798D-C920-4799-8A50-46D96010D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 "/>
          <p:cNvPicPr>
            <a:picLocks noChangeAspect="1" noChangeArrowheads="1"/>
          </p:cNvPicPr>
          <p:nvPr userDrawn="1"/>
        </p:nvPicPr>
        <p:blipFill>
          <a:blip r:embed="rId13" cstate="print"/>
          <a:srcRect t="7002" b="15972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6.jpeg"/><Relationship Id="rId7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7.jpeg"/><Relationship Id="rId9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7.jpeg"/><Relationship Id="rId9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st.weblancer.net/download/201048_935xp.jpg" TargetMode="External"/><Relationship Id="rId13" Type="http://schemas.openxmlformats.org/officeDocument/2006/relationships/hyperlink" Target="http://art-kostroma.ru/images/eedc5ef5cb3f31d09eac6d10d4838fa2.jpg" TargetMode="External"/><Relationship Id="rId18" Type="http://schemas.openxmlformats.org/officeDocument/2006/relationships/hyperlink" Target="http://img-fotki.yandex.ru/get/4513/47407354.4cd/0_b8d7d_567a6f12_orig.png" TargetMode="External"/><Relationship Id="rId3" Type="http://schemas.openxmlformats.org/officeDocument/2006/relationships/hyperlink" Target="http://coollady.ru/puc/3/mult-3/09.jpg" TargetMode="External"/><Relationship Id="rId21" Type="http://schemas.openxmlformats.org/officeDocument/2006/relationships/hyperlink" Target="http://www.superluigibros.com/images/media/artwork/ds/superprincesspeach/peach1.jpg" TargetMode="External"/><Relationship Id="rId7" Type="http://schemas.openxmlformats.org/officeDocument/2006/relationships/hyperlink" Target="http://logopsi.ucoz.com/_ph/88/741955153.png" TargetMode="External"/><Relationship Id="rId12" Type="http://schemas.openxmlformats.org/officeDocument/2006/relationships/hyperlink" Target="http://www.stihi.ru/pics/2016/10/29/403.jpg" TargetMode="External"/><Relationship Id="rId17" Type="http://schemas.openxmlformats.org/officeDocument/2006/relationships/hyperlink" Target="http://det-sad3.ucoz.ru/foto/1369956317_logo.jpg" TargetMode="External"/><Relationship Id="rId2" Type="http://schemas.openxmlformats.org/officeDocument/2006/relationships/hyperlink" Target="http://www.filastrocche.it/wp-content/uploads/2013/07/Sirenetta.jpg" TargetMode="External"/><Relationship Id="rId16" Type="http://schemas.openxmlformats.org/officeDocument/2006/relationships/hyperlink" Target="http://900igr.net/datai/russkij-jazyk/Urok-Morfemika/0002-002-SOS-zpt-pomogite-zpt-korol-Morfem-soshel-s-uma-tchk-Vysylam-zadanija.png" TargetMode="External"/><Relationship Id="rId20" Type="http://schemas.openxmlformats.org/officeDocument/2006/relationships/hyperlink" Target="http://cdn01.ru/files/users/images/9a/eb/9aeb55252c7712330dc2cf5b166b808e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5.beon.ru/35/22/472235/23/41360423/0.png" TargetMode="External"/><Relationship Id="rId11" Type="http://schemas.openxmlformats.org/officeDocument/2006/relationships/hyperlink" Target="http://www.skazsbb.ru/rns/img/41.jpg" TargetMode="External"/><Relationship Id="rId24" Type="http://schemas.openxmlformats.org/officeDocument/2006/relationships/hyperlink" Target="http://funforkids.ru/pictures/mult/mult91.png" TargetMode="External"/><Relationship Id="rId5" Type="http://schemas.openxmlformats.org/officeDocument/2006/relationships/hyperlink" Target="http://img11.hostingpics.net/pics/569592modarticle34908791.png" TargetMode="External"/><Relationship Id="rId15" Type="http://schemas.openxmlformats.org/officeDocument/2006/relationships/hyperlink" Target="http://www.memotest.ru/ImageUpload/6273b2c4-f03d-4a47-8ff5-01cac7097fba/%D1%81%D0%BD%D0%B5%D0%B3%D1%83%D1%80%D0%BE%D1%87%D0%BA%D0%B0.jpg" TargetMode="External"/><Relationship Id="rId23" Type="http://schemas.openxmlformats.org/officeDocument/2006/relationships/hyperlink" Target="http://goldenkey.68edu.ru/images/buratino.png" TargetMode="External"/><Relationship Id="rId10" Type="http://schemas.openxmlformats.org/officeDocument/2006/relationships/hyperlink" Target="http://illustrators.ru/uploads/illustration/image/724943/main_724943_original.jpg" TargetMode="External"/><Relationship Id="rId19" Type="http://schemas.openxmlformats.org/officeDocument/2006/relationships/hyperlink" Target="https://ds04.infourok.ru/uploads/ex/10eb/0006b422-dcbd2671/hello_html_180d13cb.gif" TargetMode="External"/><Relationship Id="rId4" Type="http://schemas.openxmlformats.org/officeDocument/2006/relationships/hyperlink" Target="https://im0-tub-ru.yandex.net/i?id=9358432adfd38b15db9b6020b9c22479-sr&amp;n=13" TargetMode="External"/><Relationship Id="rId9" Type="http://schemas.openxmlformats.org/officeDocument/2006/relationships/hyperlink" Target="https://ds04.infourok.ru/uploads/ex/0879/0006bf38-84bcce16/img6.jpg" TargetMode="External"/><Relationship Id="rId14" Type="http://schemas.openxmlformats.org/officeDocument/2006/relationships/hyperlink" Target="http://www.playcast.ru/uploads/2014/11/24/10774244.png" TargetMode="External"/><Relationship Id="rId22" Type="http://schemas.openxmlformats.org/officeDocument/2006/relationships/hyperlink" Target="http://arhivurokov.ru/kopilka/uploads/user_file_539fefa7943aa/user_file_539fefa7943aa_0_8.pn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ds03.infourok.ru/uploads/ex/12d5/00025cc4-51f925c1/hello_html_2b9e499c.jpg" TargetMode="External"/><Relationship Id="rId13" Type="http://schemas.openxmlformats.org/officeDocument/2006/relationships/hyperlink" Target="http://nachalo4ka.ru/wp-content/uploads/2014/05/VASILISA.png" TargetMode="External"/><Relationship Id="rId18" Type="http://schemas.openxmlformats.org/officeDocument/2006/relationships/hyperlink" Target="https://files.geometria.ru/pics/original/058/904/58904047.jpg" TargetMode="External"/><Relationship Id="rId3" Type="http://schemas.openxmlformats.org/officeDocument/2006/relationships/hyperlink" Target="https://img-fotki.yandex.ru/get/51236/200418627.183/0_17f9eb_155c0b40_orig.png" TargetMode="External"/><Relationship Id="rId21" Type="http://schemas.openxmlformats.org/officeDocument/2006/relationships/hyperlink" Target="http://&#1076;&#1077;&#1090;&#1089;&#1082;&#1080;&#1081;-&#1084;&#1080;&#1088;.net/images/paint/9498.gif" TargetMode="External"/><Relationship Id="rId7" Type="http://schemas.openxmlformats.org/officeDocument/2006/relationships/hyperlink" Target="https://ds04.infourok.ru/uploads/ex/04ec/000807b3-cf501187/hello_html_me262fed.jpg" TargetMode="External"/><Relationship Id="rId12" Type="http://schemas.openxmlformats.org/officeDocument/2006/relationships/hyperlink" Target="http://arhivurokov.ru/kopilka/up/html/2017/03/12/k_58c4a04635396/img_user_file_58c4a046a9f26_7.jpg" TargetMode="External"/><Relationship Id="rId17" Type="http://schemas.openxmlformats.org/officeDocument/2006/relationships/hyperlink" Target="http://cdn01.ru/files/users/images/97/b7/97b76e1fff00b669362983ee3be616d6.jpg" TargetMode="External"/><Relationship Id="rId2" Type="http://schemas.openxmlformats.org/officeDocument/2006/relationships/hyperlink" Target="http://img0.liveinternet.ru/images/attach/c/6/92/542/92542476_chouk77_element08.png" TargetMode="External"/><Relationship Id="rId16" Type="http://schemas.openxmlformats.org/officeDocument/2006/relationships/hyperlink" Target="https://citifox.ru/wp-content/uploads/2017/02/0_6c16c_9df44f51_XXL.jpg" TargetMode="External"/><Relationship Id="rId20" Type="http://schemas.openxmlformats.org/officeDocument/2006/relationships/hyperlink" Target="http://ds04.infourok.ru/uploads/ex/0a59/00056188-6c17eb2d/hello_html_mea3f63b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h3.googleusercontent.com/-yyZQRb88qHE/Tj64xRFD24I/AAAAAAAACOw/ssG64gCVCb0/s800/piero.gif" TargetMode="External"/><Relationship Id="rId11" Type="http://schemas.openxmlformats.org/officeDocument/2006/relationships/hyperlink" Target="http://aura-dione.ru/gallery/images/2174783_risunok-zmeya-gorynycha.jpg" TargetMode="External"/><Relationship Id="rId5" Type="http://schemas.openxmlformats.org/officeDocument/2006/relationships/hyperlink" Target="http://img1.liveinternet.ru/images/attach/c/7/95/101/95101997_etdesigns_milkyway__8_.png" TargetMode="External"/><Relationship Id="rId15" Type="http://schemas.openxmlformats.org/officeDocument/2006/relationships/hyperlink" Target="https://shkolazhizni.ru/img/content/i137/137590_or.jpg" TargetMode="External"/><Relationship Id="rId10" Type="http://schemas.openxmlformats.org/officeDocument/2006/relationships/hyperlink" Target="http://www.ironstickers.com/images/2016/01/20/Fairy%20Godmother%20v2%20iron%20on%20stickers%20(heat%20transfer).gif" TargetMode="External"/><Relationship Id="rId19" Type="http://schemas.openxmlformats.org/officeDocument/2006/relationships/hyperlink" Target="https://otvet.imgsmail.ru/download/87145289_794266055fdd9f6278c76c5b4a90d1ce_800.jpg" TargetMode="External"/><Relationship Id="rId4" Type="http://schemas.openxmlformats.org/officeDocument/2006/relationships/hyperlink" Target="http://img1.liveinternet.ru/images/attach/c/6/90/170/90170703_Krysty_PP_pp08.jpg" TargetMode="External"/><Relationship Id="rId9" Type="http://schemas.openxmlformats.org/officeDocument/2006/relationships/hyperlink" Target="http://www.playcast.ru/uploads/2015/04/09/13090930.png" TargetMode="External"/><Relationship Id="rId14" Type="http://schemas.openxmlformats.org/officeDocument/2006/relationships/hyperlink" Target="https://daks.ru/upload/iblock/3fa/2368dafaf2867c0edccf25001d08f38e.jpg" TargetMode="External"/><Relationship Id="rId22" Type="http://schemas.openxmlformats.org/officeDocument/2006/relationships/hyperlink" Target="http://img-fotki.yandex.ru/get/9059/47407354.cb2/0_134339_8ef99229_orig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1000114"/>
            <a:ext cx="400166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600" i="1" dirty="0" smtClean="0">
                <a:solidFill>
                  <a:srgbClr val="FF3399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3600" i="1" dirty="0" smtClean="0"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Классный час :</a:t>
            </a:r>
          </a:p>
          <a:p>
            <a:pPr algn="ctr"/>
            <a:r>
              <a:rPr lang="ru-RU" sz="3600" i="1" dirty="0" smtClean="0">
                <a:solidFill>
                  <a:srgbClr val="FF3399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«Путешествие в </a:t>
            </a:r>
            <a:r>
              <a:rPr lang="ru-RU" sz="3600" i="1" smtClean="0">
                <a:solidFill>
                  <a:srgbClr val="FF3399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сказку»</a:t>
            </a:r>
            <a:endParaRPr lang="ru-RU" sz="3600" i="1" dirty="0" smtClean="0">
              <a:solidFill>
                <a:srgbClr val="FF3399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endParaRPr lang="ru-RU" sz="3600" i="1" dirty="0" smtClean="0">
              <a:solidFill>
                <a:srgbClr val="FF3399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ru-RU" sz="3600" i="1" dirty="0" smtClean="0"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3 класс</a:t>
            </a:r>
            <a:endParaRPr lang="ru-RU" sz="3600" i="1" dirty="0"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0359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83768" y="1275606"/>
            <a:ext cx="3816424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6. Мальчик-луковка.</a:t>
            </a:r>
            <a:endParaRPr lang="ru-RU" sz="2400" b="1" dirty="0"/>
          </a:p>
        </p:txBody>
      </p:sp>
      <p:pic>
        <p:nvPicPr>
          <p:cNvPr id="24578" name="Picture 2" descr="http://logopsi.ucoz.com/_ph/88/7419551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51670"/>
            <a:ext cx="2160240" cy="3087458"/>
          </a:xfrm>
          <a:prstGeom prst="rect">
            <a:avLst/>
          </a:prstGeom>
          <a:noFill/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131840" y="1923678"/>
            <a:ext cx="2593428" cy="3075806"/>
            <a:chOff x="3131840" y="1923678"/>
            <a:chExt cx="2593428" cy="3075806"/>
          </a:xfrm>
        </p:grpSpPr>
        <p:sp>
          <p:nvSpPr>
            <p:cNvPr id="9" name="Овал 8"/>
            <p:cNvSpPr/>
            <p:nvPr/>
          </p:nvSpPr>
          <p:spPr>
            <a:xfrm>
              <a:off x="3419872" y="3291830"/>
              <a:ext cx="504056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4" name="Picture 4" descr="https://prikolnye-kartinki.ru/img/picture/Apr/29/d2522b5c587ffcc13b730ee1b98901cb/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1840" y="1923678"/>
              <a:ext cx="2593428" cy="3075806"/>
            </a:xfrm>
            <a:prstGeom prst="rect">
              <a:avLst/>
            </a:prstGeom>
            <a:noFill/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11760" y="1275606"/>
            <a:ext cx="4104456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7. </a:t>
            </a:r>
            <a:r>
              <a:rPr lang="ru-RU" sz="2000" b="1" dirty="0" smtClean="0"/>
              <a:t>Она пела песенку: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«Битый небитого везёт».</a:t>
            </a:r>
            <a:endParaRPr lang="ru-RU" sz="2400" b="1" dirty="0"/>
          </a:p>
        </p:txBody>
      </p:sp>
      <p:pic>
        <p:nvPicPr>
          <p:cNvPr id="7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75656" y="1275606"/>
            <a:ext cx="6264696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8. Продавец пиявок из сказки про Буратино.</a:t>
            </a:r>
            <a:endParaRPr lang="ru-RU" sz="2400" b="1" dirty="0"/>
          </a:p>
        </p:txBody>
      </p:sp>
      <p:pic>
        <p:nvPicPr>
          <p:cNvPr id="26626" name="Picture 2" descr="https://ds04.infourok.ru/uploads/ex/0879/0006bf38-84bcce16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05" t="5263" r="30921" b="5263"/>
          <a:stretch>
            <a:fillRect/>
          </a:stretch>
        </p:blipFill>
        <p:spPr bwMode="auto">
          <a:xfrm>
            <a:off x="3275856" y="1938080"/>
            <a:ext cx="1728192" cy="2937926"/>
          </a:xfrm>
          <a:prstGeom prst="rect">
            <a:avLst/>
          </a:prstGeom>
          <a:noFill/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1275606"/>
            <a:ext cx="4680520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9. На ней Емеля поехал к царю.</a:t>
            </a:r>
            <a:endParaRPr lang="ru-RU" sz="2400" b="1" dirty="0"/>
          </a:p>
        </p:txBody>
      </p:sp>
      <p:pic>
        <p:nvPicPr>
          <p:cNvPr id="27650" name="Picture 2" descr="http://illustrators.ru/uploads/illustration/image/724943/main_724943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995686"/>
            <a:ext cx="2088232" cy="2952687"/>
          </a:xfrm>
          <a:prstGeom prst="rect">
            <a:avLst/>
          </a:prstGeom>
          <a:noFill/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1275606"/>
            <a:ext cx="4680520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10. Помощник Ивана-царевича.</a:t>
            </a:r>
            <a:endParaRPr lang="ru-RU" sz="2400" b="1" dirty="0"/>
          </a:p>
        </p:txBody>
      </p:sp>
      <p:pic>
        <p:nvPicPr>
          <p:cNvPr id="28676" name="Picture 4" descr="http://www.skazsbb.ru/rns/img/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7694"/>
            <a:ext cx="4536504" cy="285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11760" y="1275606"/>
            <a:ext cx="4104456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11. Сказочная скатерть.</a:t>
            </a:r>
            <a:endParaRPr lang="ru-RU" sz="2400" b="1" dirty="0"/>
          </a:p>
        </p:txBody>
      </p:sp>
      <p:pic>
        <p:nvPicPr>
          <p:cNvPr id="29698" name="Picture 2" descr="http://www.stihi.ru/pics/2016/10/29/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7694"/>
            <a:ext cx="3833158" cy="2736304"/>
          </a:xfrm>
          <a:prstGeom prst="rect">
            <a:avLst/>
          </a:prstGeom>
          <a:noFill/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411760" y="1275606"/>
            <a:ext cx="4104456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12. Жилище Бабы Яги.</a:t>
            </a:r>
            <a:endParaRPr lang="ru-RU" sz="2400" b="1" dirty="0"/>
          </a:p>
        </p:txBody>
      </p:sp>
      <p:pic>
        <p:nvPicPr>
          <p:cNvPr id="30724" name="Picture 4" descr="http://art-kostroma.ru/images/eedc5ef5cb3f31d09eac6d10d4838f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849204"/>
            <a:ext cx="3024336" cy="3058860"/>
          </a:xfrm>
          <a:prstGeom prst="rect">
            <a:avLst/>
          </a:prstGeom>
          <a:noFill/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1275606"/>
            <a:ext cx="4824536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13. «Лучший в мире крокодил».</a:t>
            </a:r>
            <a:endParaRPr lang="ru-RU" sz="2400" b="1" dirty="0"/>
          </a:p>
        </p:txBody>
      </p:sp>
      <p:pic>
        <p:nvPicPr>
          <p:cNvPr id="31746" name="Picture 2" descr="http://www.playcast.ru/uploads/2014/11/24/107742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51670"/>
            <a:ext cx="2088232" cy="3110960"/>
          </a:xfrm>
          <a:prstGeom prst="rect">
            <a:avLst/>
          </a:prstGeom>
          <a:noFill/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23728" y="1275606"/>
            <a:ext cx="4824536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14. Девочка, растаявшая весной.</a:t>
            </a:r>
            <a:endParaRPr lang="ru-RU" sz="2400" b="1" dirty="0"/>
          </a:p>
        </p:txBody>
      </p:sp>
      <p:pic>
        <p:nvPicPr>
          <p:cNvPr id="32770" name="Picture 2" descr="http://www.memotest.ru/ImageUpload/6273b2c4-f03d-4a47-8ff5-01cac7097fba/%D1%81%D0%BD%D0%B5%D0%B3%D1%83%D1%80%D0%BE%D1%87%D0%BA%D0%B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129965"/>
            <a:ext cx="1944216" cy="3013535"/>
          </a:xfrm>
          <a:prstGeom prst="rect">
            <a:avLst/>
          </a:prstGeom>
          <a:noFill/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555526"/>
            <a:ext cx="583264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3. </a:t>
            </a:r>
            <a:r>
              <a:rPr lang="ru-RU" sz="2000" b="1" dirty="0" smtClean="0">
                <a:solidFill>
                  <a:srgbClr val="002060"/>
                </a:solidFill>
              </a:rPr>
              <a:t>  Используя стрелки, прочтите слова,    зашифрованные в таблице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149163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149163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149163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49163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192367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192367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192367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192367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51720" y="2355726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83768" y="2355726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15816" y="2355726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47864" y="2355726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1720" y="2787774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83768" y="2787774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15816" y="2787774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47864" y="2787774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51720" y="3219822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83768" y="3219822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15816" y="3219822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47864" y="3219822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51720" y="365187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Г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83768" y="365187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15816" y="365187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47864" y="365187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051720" y="408391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83768" y="408391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15816" y="408391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47864" y="408391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932040" y="149163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364088" y="149163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796136" y="149163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228184" y="149163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32040" y="192367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64088" y="192367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796136" y="192367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228184" y="192367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932040" y="2355726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364088" y="2355726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796136" y="2355726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228184" y="2355726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932040" y="2787774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364088" y="2787774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796136" y="2787774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228184" y="2787774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932040" y="3219822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364088" y="3219822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796136" y="3219822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28184" y="3219822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932040" y="365187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364088" y="365187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3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796136" y="365187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228184" y="3651870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932040" y="408391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364088" y="408391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796136" y="408391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228184" y="4083918"/>
            <a:ext cx="432048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5652120" y="1635646"/>
            <a:ext cx="792088" cy="0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084168" y="4299942"/>
            <a:ext cx="432048" cy="0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84168" y="3867894"/>
            <a:ext cx="0" cy="432048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580112" y="3867894"/>
            <a:ext cx="504056" cy="0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6516216" y="3723878"/>
            <a:ext cx="0" cy="576064"/>
          </a:xfrm>
          <a:prstGeom prst="straightConnector1">
            <a:avLst/>
          </a:prstGeom>
          <a:ln w="28575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 flipV="1">
            <a:off x="5076056" y="3435846"/>
            <a:ext cx="944488" cy="8384"/>
          </a:xfrm>
          <a:prstGeom prst="straightConnector1">
            <a:avLst/>
          </a:prstGeom>
          <a:ln w="28575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148064" y="2571750"/>
            <a:ext cx="410344" cy="0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5508104" y="1635646"/>
            <a:ext cx="936104" cy="936104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5148064" y="2571750"/>
            <a:ext cx="0" cy="504056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5148064" y="3075806"/>
            <a:ext cx="432048" cy="0"/>
          </a:xfrm>
          <a:prstGeom prst="straightConnector1">
            <a:avLst/>
          </a:prstGeom>
          <a:ln w="28575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6012160" y="2571750"/>
            <a:ext cx="432048" cy="0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6012160" y="2139702"/>
            <a:ext cx="432048" cy="432048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6444208" y="2571750"/>
            <a:ext cx="0" cy="432048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6012160" y="3003798"/>
            <a:ext cx="410344" cy="0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012160" y="3003798"/>
            <a:ext cx="0" cy="432048"/>
          </a:xfrm>
          <a:prstGeom prst="lin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1259632" y="2643758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CC66"/>
                </a:solidFill>
              </a:rPr>
              <a:t>1</a:t>
            </a:r>
            <a:endParaRPr lang="ru-RU" sz="2800" b="1" dirty="0">
              <a:solidFill>
                <a:srgbClr val="00CC66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067944" y="2643758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CC66"/>
                </a:solidFill>
              </a:rPr>
              <a:t>2</a:t>
            </a:r>
            <a:endParaRPr lang="ru-RU" sz="2800" b="1" dirty="0">
              <a:solidFill>
                <a:srgbClr val="00CC66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7020272" y="2643758"/>
            <a:ext cx="504056" cy="504056"/>
          </a:xfrm>
          <a:prstGeom prst="ellipse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CC66"/>
                </a:solidFill>
              </a:rPr>
              <a:t>3</a:t>
            </a:r>
            <a:endParaRPr lang="ru-RU" sz="2800" b="1" dirty="0">
              <a:solidFill>
                <a:srgbClr val="00CC66"/>
              </a:solidFill>
            </a:endParaRPr>
          </a:p>
        </p:txBody>
      </p:sp>
      <p:pic>
        <p:nvPicPr>
          <p:cNvPr id="5122" name="Picture 2" descr="http://goldenkey.68edu.ru/images/burati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75606"/>
            <a:ext cx="1905000" cy="2857500"/>
          </a:xfrm>
          <a:prstGeom prst="rect">
            <a:avLst/>
          </a:prstGeom>
          <a:noFill/>
        </p:spPr>
      </p:pic>
      <p:pic>
        <p:nvPicPr>
          <p:cNvPr id="5124" name="Picture 4" descr="http://funforkids.ru/pictures/mult/mult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275606"/>
            <a:ext cx="1440160" cy="2812081"/>
          </a:xfrm>
          <a:prstGeom prst="rect">
            <a:avLst/>
          </a:prstGeom>
          <a:noFill/>
        </p:spPr>
      </p:pic>
      <p:pic>
        <p:nvPicPr>
          <p:cNvPr id="5130" name="Picture 10" descr="https://lh3.googleusercontent.com/-yyZQRb88qHE/Tj64xRFD24I/AAAAAAAACOw/ssG64gCVCb0/s800/pier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203598"/>
            <a:ext cx="1806511" cy="3258320"/>
          </a:xfrm>
          <a:prstGeom prst="rect">
            <a:avLst/>
          </a:prstGeom>
          <a:noFill/>
        </p:spPr>
      </p:pic>
      <p:sp>
        <p:nvSpPr>
          <p:cNvPr id="85" name="Скругленный прямоугольник 84"/>
          <p:cNvSpPr/>
          <p:nvPr/>
        </p:nvSpPr>
        <p:spPr>
          <a:xfrm>
            <a:off x="1835696" y="4587974"/>
            <a:ext cx="511256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объединяет этих персонажей?</a:t>
            </a:r>
            <a:endParaRPr lang="ru-RU" sz="2400" b="1" dirty="0"/>
          </a:p>
        </p:txBody>
      </p:sp>
      <p:pic>
        <p:nvPicPr>
          <p:cNvPr id="81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 l="16667" t="17687" r="12500" b="41042"/>
          <a:stretch>
            <a:fillRect/>
          </a:stretch>
        </p:blipFill>
        <p:spPr bwMode="auto">
          <a:xfrm rot="10800000">
            <a:off x="7236296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83518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            Друзья мои!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Я поздравляю вас с началом занятий и в связи с этим событием приглашаю вас совершить путешествие в сказку. Надеюсь, встреча с любимыми персонажами поможет вам настроиться на волну любознательности и увереннее вступить в новый учебный год.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datai/russkij-jazyk/Urok-Morfemika/0002-002-SOS-zpt-pomogite-zpt-korol-Morfem-soshel-s-uma-tchk-Vysylam-zad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31590"/>
            <a:ext cx="3914694" cy="3616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563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Телеграмма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411510"/>
            <a:ext cx="655272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4. </a:t>
            </a:r>
            <a:r>
              <a:rPr lang="ru-RU" sz="2000" b="1" dirty="0" smtClean="0">
                <a:solidFill>
                  <a:srgbClr val="002060"/>
                </a:solidFill>
              </a:rPr>
              <a:t> Угадайте, кто является автором телеграммы </a:t>
            </a:r>
            <a:r>
              <a:rPr lang="ru-RU" sz="1400" dirty="0" smtClean="0">
                <a:solidFill>
                  <a:srgbClr val="002060"/>
                </a:solidFill>
              </a:rPr>
              <a:t>(чтобы проверить, нажми на телеграмму)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6868" name="Picture 4" descr="http://det-sad3.ucoz.ru/foto/1369956317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84168" y="1059582"/>
            <a:ext cx="1512168" cy="19909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2067694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Скоро возвращаюсь из Африки. Пациенты выздоравливают.</a:t>
            </a:r>
            <a:endParaRPr lang="ru-RU" sz="2400" b="1" i="1" dirty="0"/>
          </a:p>
        </p:txBody>
      </p:sp>
      <p:pic>
        <p:nvPicPr>
          <p:cNvPr id="19460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16667" t="17687" r="12500" b="41042"/>
          <a:stretch>
            <a:fillRect/>
          </a:stretch>
        </p:blipFill>
        <p:spPr bwMode="auto">
          <a:xfrm rot="10800000">
            <a:off x="313184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datai/russkij-jazyk/Urok-Morfemika/0002-002-SOS-zpt-pomogite-zpt-korol-Morfem-soshel-s-uma-tchk-Vysylam-zad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31590"/>
            <a:ext cx="3914694" cy="3616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563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Телеграмма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411510"/>
            <a:ext cx="655272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4. </a:t>
            </a:r>
            <a:r>
              <a:rPr lang="ru-RU" sz="2000" b="1" dirty="0" smtClean="0">
                <a:solidFill>
                  <a:srgbClr val="002060"/>
                </a:solidFill>
              </a:rPr>
              <a:t> Угадайте, кто является автором телеграммы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067694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 Дом сгорел. Пока живу у племянников.</a:t>
            </a:r>
            <a:endParaRPr lang="ru-RU" sz="2800" b="1" i="1" dirty="0"/>
          </a:p>
        </p:txBody>
      </p:sp>
      <p:pic>
        <p:nvPicPr>
          <p:cNvPr id="37890" name="Picture 2" descr="http://img-fotki.yandex.ru/get/4513/47407354.4cd/0_b8d7d_567a6f12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9582"/>
            <a:ext cx="1368152" cy="2001177"/>
          </a:xfrm>
          <a:prstGeom prst="rect">
            <a:avLst/>
          </a:prstGeom>
          <a:noFill/>
        </p:spPr>
      </p:pic>
      <p:pic>
        <p:nvPicPr>
          <p:cNvPr id="7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16667" t="17687" r="12500" b="41042"/>
          <a:stretch>
            <a:fillRect/>
          </a:stretch>
        </p:blipFill>
        <p:spPr bwMode="auto">
          <a:xfrm rot="10800000">
            <a:off x="313184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datai/russkij-jazyk/Urok-Morfemika/0002-002-SOS-zpt-pomogite-zpt-korol-Morfem-soshel-s-uma-tchk-Vysylam-zad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31590"/>
            <a:ext cx="3914694" cy="3616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563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Телеграмма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411510"/>
            <a:ext cx="655272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4. </a:t>
            </a:r>
            <a:r>
              <a:rPr lang="ru-RU" sz="2000" b="1" dirty="0" smtClean="0">
                <a:solidFill>
                  <a:srgbClr val="002060"/>
                </a:solidFill>
              </a:rPr>
              <a:t> Угадайте, кто является автором телеграммы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067694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 Прошу срочно выслать новые умывальники, мочалки, мыло и полотенца. Ожидается хорошая головомойка.</a:t>
            </a:r>
            <a:endParaRPr lang="ru-RU" sz="2000" b="1" i="1" dirty="0"/>
          </a:p>
        </p:txBody>
      </p:sp>
      <p:pic>
        <p:nvPicPr>
          <p:cNvPr id="38916" name="Picture 4" descr="https://ds04.infourok.ru/uploads/ex/10eb/0006b422-dcbd2671/hello_html_180d13c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843558"/>
            <a:ext cx="1620180" cy="2160240"/>
          </a:xfrm>
          <a:prstGeom prst="rect">
            <a:avLst/>
          </a:prstGeom>
          <a:noFill/>
        </p:spPr>
      </p:pic>
      <p:pic>
        <p:nvPicPr>
          <p:cNvPr id="7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16667" t="17687" r="12500" b="41042"/>
          <a:stretch>
            <a:fillRect/>
          </a:stretch>
        </p:blipFill>
        <p:spPr bwMode="auto">
          <a:xfrm rot="10800000">
            <a:off x="313184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datai/russkij-jazyk/Urok-Morfemika/0002-002-SOS-zpt-pomogite-zpt-korol-Morfem-soshel-s-uma-tchk-Vysylam-zad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31590"/>
            <a:ext cx="3914694" cy="3616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563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Телеграмма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411510"/>
            <a:ext cx="655272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4. </a:t>
            </a:r>
            <a:r>
              <a:rPr lang="ru-RU" sz="2000" b="1" dirty="0" smtClean="0">
                <a:solidFill>
                  <a:srgbClr val="002060"/>
                </a:solidFill>
              </a:rPr>
              <a:t> Угадайте, кто является автором телеграммы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067694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 Разноцветные зонтики кончились. Срочно пришлите ещё до наступления ночи.</a:t>
            </a:r>
            <a:endParaRPr lang="ru-RU" sz="2000" b="1" i="1" dirty="0"/>
          </a:p>
        </p:txBody>
      </p:sp>
      <p:pic>
        <p:nvPicPr>
          <p:cNvPr id="39938" name="Picture 2" descr="http://4.bp.blogspot.com/-FLnWIStmIho/VRAWhNfxkhI/AAAAAAAAD74/JJmIA76U4BE/s1600/%D0%BE%D0%BB%D0%B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75606"/>
            <a:ext cx="1465941" cy="1684015"/>
          </a:xfrm>
          <a:prstGeom prst="rect">
            <a:avLst/>
          </a:prstGeom>
          <a:noFill/>
        </p:spPr>
      </p:pic>
      <p:pic>
        <p:nvPicPr>
          <p:cNvPr id="7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16667" t="17687" r="12500" b="41042"/>
          <a:stretch>
            <a:fillRect/>
          </a:stretch>
        </p:blipFill>
        <p:spPr bwMode="auto">
          <a:xfrm rot="10800000">
            <a:off x="313184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datai/russkij-jazyk/Urok-Morfemika/0002-002-SOS-zpt-pomogite-zpt-korol-Morfem-soshel-s-uma-tchk-Vysylam-zad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31590"/>
            <a:ext cx="3914694" cy="3616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563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Телеграмма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411510"/>
            <a:ext cx="655272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4. </a:t>
            </a:r>
            <a:r>
              <a:rPr lang="ru-RU" sz="2000" b="1" dirty="0" smtClean="0">
                <a:solidFill>
                  <a:srgbClr val="002060"/>
                </a:solidFill>
              </a:rPr>
              <a:t> Угадайте, кто является автором телеграммы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067694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  Все поручения выполнил. Год закончился. Иду к хозяину за расчётом.</a:t>
            </a:r>
            <a:endParaRPr lang="ru-RU" sz="2400" b="1" i="1" dirty="0"/>
          </a:p>
        </p:txBody>
      </p:sp>
      <p:pic>
        <p:nvPicPr>
          <p:cNvPr id="40962" name="Picture 2" descr="http://cdn01.ru/files/users/images/9a/eb/9aeb55252c7712330dc2cf5b166b808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987574"/>
            <a:ext cx="1152128" cy="2023250"/>
          </a:xfrm>
          <a:prstGeom prst="rect">
            <a:avLst/>
          </a:prstGeom>
          <a:noFill/>
        </p:spPr>
      </p:pic>
      <p:pic>
        <p:nvPicPr>
          <p:cNvPr id="7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16667" t="17687" r="12500" b="41042"/>
          <a:stretch>
            <a:fillRect/>
          </a:stretch>
        </p:blipFill>
        <p:spPr bwMode="auto">
          <a:xfrm rot="10800000">
            <a:off x="313184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datai/russkij-jazyk/Urok-Morfemika/0002-002-SOS-zpt-pomogite-zpt-korol-Morfem-soshel-s-uma-tchk-Vysylam-zad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31590"/>
            <a:ext cx="3914694" cy="3616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563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Телеграмма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411510"/>
            <a:ext cx="655272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4. </a:t>
            </a:r>
            <a:r>
              <a:rPr lang="ru-RU" sz="2000" b="1" dirty="0" smtClean="0">
                <a:solidFill>
                  <a:srgbClr val="002060"/>
                </a:solidFill>
              </a:rPr>
              <a:t> Угадайте, кто является автором телеграммы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923678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   </a:t>
            </a:r>
            <a:r>
              <a:rPr lang="ru-RU" sz="2000" b="1" i="1" dirty="0" smtClean="0"/>
              <a:t>Всю ночь не спала. Все косточки болят и голова раскалывается. Пришлите обезболивающие таблетки.</a:t>
            </a:r>
            <a:endParaRPr lang="ru-RU" sz="2400" b="1" i="1" dirty="0"/>
          </a:p>
        </p:txBody>
      </p:sp>
      <p:pic>
        <p:nvPicPr>
          <p:cNvPr id="41986" name="Picture 2" descr="http://www.superluigibros.com/images/media/artwork/ds/superprincesspeach/peach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915566"/>
            <a:ext cx="1512168" cy="2174110"/>
          </a:xfrm>
          <a:prstGeom prst="rect">
            <a:avLst/>
          </a:prstGeom>
          <a:noFill/>
        </p:spPr>
      </p:pic>
      <p:pic>
        <p:nvPicPr>
          <p:cNvPr id="7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16667" t="17687" r="12500" b="41042"/>
          <a:stretch>
            <a:fillRect/>
          </a:stretch>
        </p:blipFill>
        <p:spPr bwMode="auto">
          <a:xfrm rot="10800000">
            <a:off x="313184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datai/russkij-jazyk/Urok-Morfemika/0002-002-SOS-zpt-pomogite-zpt-korol-Morfem-soshel-s-uma-tchk-Vysylam-zad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31590"/>
            <a:ext cx="3914694" cy="3616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563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Телеграмма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411510"/>
            <a:ext cx="655272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4. </a:t>
            </a:r>
            <a:r>
              <a:rPr lang="ru-RU" sz="2000" b="1" dirty="0" smtClean="0">
                <a:solidFill>
                  <a:srgbClr val="002060"/>
                </a:solidFill>
              </a:rPr>
              <a:t> Угадайте, кто является автором телеграммы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067694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  Сочинил новую сопелку. Приглашаю на прослушивание.</a:t>
            </a:r>
            <a:endParaRPr lang="ru-RU" sz="2800" b="1" i="1" dirty="0"/>
          </a:p>
        </p:txBody>
      </p:sp>
      <p:pic>
        <p:nvPicPr>
          <p:cNvPr id="43010" name="Picture 2" descr="http://img1.joyreactor.cc/pics/comment/%D0%92%D0%B8%D0%BD%D0%BD%D0%B8-%D0%9F%D1%83%D1%85-%D0%BF%D1%87%D1%91%D0%BB%D1%8B-twerking-%D0%A8%D0%BA%D0%BE%D0%BB%D1%8C%D0%BD%D1%8B%D0%B9-%D0%B4%D0%B5%D1%82%D1%81%D0%BA%D0%B8%D0%B9-%D1%82%D0%B5%D0%B0%D1%82%D1%80-173346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80"/>
          <a:stretch>
            <a:fillRect/>
          </a:stretch>
        </p:blipFill>
        <p:spPr bwMode="auto">
          <a:xfrm>
            <a:off x="6012160" y="843558"/>
            <a:ext cx="1685575" cy="2232248"/>
          </a:xfrm>
          <a:prstGeom prst="rect">
            <a:avLst/>
          </a:prstGeom>
          <a:noFill/>
        </p:spPr>
      </p:pic>
      <p:pic>
        <p:nvPicPr>
          <p:cNvPr id="7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16667" t="17687" r="12500" b="41042"/>
          <a:stretch>
            <a:fillRect/>
          </a:stretch>
        </p:blipFill>
        <p:spPr bwMode="auto">
          <a:xfrm rot="10800000">
            <a:off x="313184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datai/russkij-jazyk/Urok-Morfemika/0002-002-SOS-zpt-pomogite-zpt-korol-Morfem-soshel-s-uma-tchk-Vysylam-zada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31590"/>
            <a:ext cx="3914694" cy="36168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563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Телеграмма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411510"/>
            <a:ext cx="655272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4. </a:t>
            </a:r>
            <a:r>
              <a:rPr lang="ru-RU" sz="2000" b="1" dirty="0" smtClean="0">
                <a:solidFill>
                  <a:srgbClr val="002060"/>
                </a:solidFill>
              </a:rPr>
              <a:t> Угадайте, кто является автором телеграммы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923678"/>
            <a:ext cx="2808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   </a:t>
            </a:r>
            <a:r>
              <a:rPr lang="ru-RU" sz="2400" b="1" i="1" dirty="0" smtClean="0"/>
              <a:t>Готовлюсь к очередной проделке. Чиню моторчик. Скоро вы обо мне услышите.</a:t>
            </a:r>
            <a:endParaRPr lang="ru-RU" sz="2800" b="1" i="1" dirty="0"/>
          </a:p>
        </p:txBody>
      </p:sp>
      <p:pic>
        <p:nvPicPr>
          <p:cNvPr id="44034" name="Picture 2" descr="http://arhivurokov.ru/kopilka/uploads/user_file_539fefa7943aa/user_file_539fefa7943aa_0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771550"/>
            <a:ext cx="2321565" cy="2550452"/>
          </a:xfrm>
          <a:prstGeom prst="rect">
            <a:avLst/>
          </a:prstGeom>
          <a:noFill/>
        </p:spPr>
      </p:pic>
      <p:pic>
        <p:nvPicPr>
          <p:cNvPr id="7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 l="16667" t="17687" r="12500" b="41042"/>
          <a:stretch>
            <a:fillRect/>
          </a:stretch>
        </p:blipFill>
        <p:spPr bwMode="auto">
          <a:xfrm rot="10800000">
            <a:off x="313184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ds04.infourok.ru/uploads/ex/0a59/00056188-6c17eb2d/hello_html_mea3f6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90574"/>
            <a:ext cx="3067050" cy="43529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411510"/>
            <a:ext cx="31500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Отгадайте загадку: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В шляпе с круглыми полями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И в штанишках до колен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Занят разными делами,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Лишь учиться ему лень.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Кто он, быстро отгадай-ка,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Как зовут его?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91556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  Привет, ребята!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Сразу вам заявляю, что книжки я не читаю! Но я в курсе всех событий сказочного мира. Я много чего могу вам рассказать. Вот, например…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11510"/>
            <a:ext cx="727280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5. </a:t>
            </a:r>
            <a:r>
              <a:rPr lang="ru-RU" sz="2000" b="1" dirty="0" smtClean="0">
                <a:solidFill>
                  <a:srgbClr val="002060"/>
                </a:solidFill>
              </a:rPr>
              <a:t>  Узнай сказку по необычному пересказу Незнайки.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059582"/>
            <a:ext cx="2736304" cy="39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Как-то раз девчонка (у неё панамка была красненькая) шла через лес. И вдруг ей навстречу </a:t>
            </a:r>
            <a:r>
              <a:rPr lang="ru-RU" sz="2000" b="1" dirty="0" err="1" smtClean="0">
                <a:solidFill>
                  <a:schemeClr val="tx1"/>
                </a:solidFill>
              </a:rPr>
              <a:t>волчара</a:t>
            </a:r>
            <a:r>
              <a:rPr lang="ru-RU" sz="2000" b="1" dirty="0" smtClean="0">
                <a:solidFill>
                  <a:schemeClr val="tx1"/>
                </a:solidFill>
              </a:rPr>
              <a:t> такой серый! Ей бы руки в ноги да бежать, так нет же: давай с ним разговоры разговаривать. Ну, ума нет, и своего не дашь…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6088" name="Picture 8" descr="http://cdn01.ru/files/users/images/97/b7/97b76e1fff00b669362983ee3be616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55726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90" name="Picture 10" descr="https://files.geometria.ru/pics/original/058/904/58904047.jpg"/>
          <p:cNvPicPr>
            <a:picLocks noChangeAspect="1" noChangeArrowheads="1"/>
          </p:cNvPicPr>
          <p:nvPr/>
        </p:nvPicPr>
        <p:blipFill>
          <a:blip r:embed="rId4" cstate="print"/>
          <a:srcRect l="15395" r="7629"/>
          <a:stretch>
            <a:fillRect/>
          </a:stretch>
        </p:blipFill>
        <p:spPr bwMode="auto">
          <a:xfrm>
            <a:off x="615617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92" name="Picture 12" descr="https://otvet.imgsmail.ru/download/87145289_794266055fdd9f6278c76c5b4a90d1ce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2" descr="https://daks.ru/upload/iblock/3fa/2368dafaf2867c0edccf25001d08f3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987574"/>
            <a:ext cx="1800200" cy="1241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4" descr="https://shkolazhizni.ru/img/content/i137/137590_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987574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6" descr="https://citifox.ru/wp-content/uploads/2017/02/0_6c16c_9df44f51_X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2355726"/>
            <a:ext cx="1800200" cy="122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16667" t="17687" r="12500" b="41042"/>
          <a:stretch>
            <a:fillRect/>
          </a:stretch>
        </p:blipFill>
        <p:spPr bwMode="auto">
          <a:xfrm rot="10800000">
            <a:off x="817240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51670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Сказки гуляют по свету, </a:t>
            </a:r>
            <a:br>
              <a:rPr lang="ru-RU" sz="1400" b="1" dirty="0" smtClean="0"/>
            </a:br>
            <a:r>
              <a:rPr lang="ru-RU" sz="1400" b="1" dirty="0" smtClean="0"/>
              <a:t>Ночь запрягая в карету. </a:t>
            </a:r>
            <a:br>
              <a:rPr lang="ru-RU" sz="1400" b="1" dirty="0" smtClean="0"/>
            </a:br>
            <a:r>
              <a:rPr lang="ru-RU" sz="1400" b="1" dirty="0" smtClean="0"/>
              <a:t>Сказки живут на полянах, </a:t>
            </a:r>
            <a:br>
              <a:rPr lang="ru-RU" sz="1400" b="1" dirty="0" smtClean="0"/>
            </a:br>
            <a:r>
              <a:rPr lang="ru-RU" sz="1400" b="1" dirty="0" smtClean="0"/>
              <a:t>Бродят на зорьке в туманах. 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А принц Белоснежку полюбит. </a:t>
            </a:r>
            <a:br>
              <a:rPr lang="ru-RU" sz="1400" b="1" dirty="0" smtClean="0"/>
            </a:br>
            <a:r>
              <a:rPr lang="ru-RU" sz="1400" b="1" dirty="0" smtClean="0"/>
              <a:t>А жадность </a:t>
            </a:r>
            <a:r>
              <a:rPr lang="ru-RU" sz="1400" b="1" dirty="0" err="1" smtClean="0"/>
              <a:t>Кащея</a:t>
            </a:r>
            <a:r>
              <a:rPr lang="ru-RU" sz="1400" b="1" dirty="0" smtClean="0"/>
              <a:t> погубит... </a:t>
            </a:r>
            <a:br>
              <a:rPr lang="ru-RU" sz="1400" b="1" dirty="0" smtClean="0"/>
            </a:br>
            <a:r>
              <a:rPr lang="ru-RU" sz="1400" b="1" dirty="0" smtClean="0"/>
              <a:t>Пусть Зло на проделки хитро, </a:t>
            </a:r>
            <a:br>
              <a:rPr lang="ru-RU" sz="1400" b="1" dirty="0" smtClean="0"/>
            </a:br>
            <a:r>
              <a:rPr lang="ru-RU" sz="1400" b="1" dirty="0" smtClean="0"/>
              <a:t>Но все ж побеждает Добро! 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851670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Мир озарив чудесами, </a:t>
            </a:r>
            <a:br>
              <a:rPr lang="ru-RU" sz="1400" b="1" dirty="0" smtClean="0"/>
            </a:br>
            <a:r>
              <a:rPr lang="ru-RU" sz="1400" b="1" dirty="0" smtClean="0"/>
              <a:t>Сказки летят над лесами, </a:t>
            </a:r>
            <a:br>
              <a:rPr lang="ru-RU" sz="1400" b="1" dirty="0" smtClean="0"/>
            </a:br>
            <a:r>
              <a:rPr lang="ru-RU" sz="1400" b="1" dirty="0" smtClean="0"/>
              <a:t>На подоконник садятся, </a:t>
            </a:r>
            <a:br>
              <a:rPr lang="ru-RU" sz="1400" b="1" dirty="0" smtClean="0"/>
            </a:br>
            <a:r>
              <a:rPr lang="ru-RU" sz="1400" b="1" dirty="0" smtClean="0"/>
              <a:t>В речки, как в окна, глядятся. 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А Золушку выручит фея, </a:t>
            </a:r>
            <a:br>
              <a:rPr lang="ru-RU" sz="1400" b="1" dirty="0" smtClean="0"/>
            </a:br>
            <a:r>
              <a:rPr lang="ru-RU" sz="1400" b="1" dirty="0" smtClean="0"/>
              <a:t>Не станет Горыныча Змея... </a:t>
            </a:r>
            <a:br>
              <a:rPr lang="ru-RU" sz="1400" b="1" dirty="0" smtClean="0"/>
            </a:br>
            <a:r>
              <a:rPr lang="ru-RU" sz="1400" b="1" dirty="0" smtClean="0"/>
              <a:t>Пусть Зло на проделки хитро, </a:t>
            </a:r>
            <a:br>
              <a:rPr lang="ru-RU" sz="1400" b="1" dirty="0" smtClean="0"/>
            </a:br>
            <a:r>
              <a:rPr lang="ru-RU" sz="1400" b="1" dirty="0" smtClean="0"/>
              <a:t>Но все ж побеждает Добро!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851670"/>
            <a:ext cx="2880320" cy="210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Сказки со мною повсюду, </a:t>
            </a:r>
            <a:br>
              <a:rPr lang="ru-RU" sz="1400" b="1" dirty="0" smtClean="0"/>
            </a:br>
            <a:r>
              <a:rPr lang="ru-RU" sz="1400" b="1" dirty="0" smtClean="0"/>
              <a:t>Их никогда не забуду. </a:t>
            </a:r>
            <a:br>
              <a:rPr lang="ru-RU" sz="1400" b="1" dirty="0" smtClean="0"/>
            </a:br>
            <a:r>
              <a:rPr lang="ru-RU" sz="1400" b="1" dirty="0" smtClean="0"/>
              <a:t>Стоит сомкнуть мне ресницы — </a:t>
            </a:r>
            <a:br>
              <a:rPr lang="ru-RU" sz="1400" b="1" dirty="0" smtClean="0"/>
            </a:br>
            <a:r>
              <a:rPr lang="ru-RU" sz="1400" b="1" dirty="0" smtClean="0"/>
              <a:t>Вмиг Сивка-Бурка приснится. 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А месяц засветится ясный, </a:t>
            </a:r>
            <a:br>
              <a:rPr lang="ru-RU" sz="1400" b="1" dirty="0" smtClean="0"/>
            </a:br>
            <a:r>
              <a:rPr lang="ru-RU" sz="1400" b="1" dirty="0" smtClean="0"/>
              <a:t>В глазах Василисы Прекрасной... </a:t>
            </a:r>
            <a:br>
              <a:rPr lang="ru-RU" sz="1400" b="1" dirty="0" smtClean="0"/>
            </a:br>
            <a:r>
              <a:rPr lang="ru-RU" sz="1400" b="1" dirty="0" smtClean="0"/>
              <a:t>Пусть Зло на проделки хитро, </a:t>
            </a:r>
            <a:br>
              <a:rPr lang="ru-RU" sz="1400" b="1" dirty="0" smtClean="0"/>
            </a:br>
            <a:r>
              <a:rPr lang="ru-RU" sz="1400" b="1" dirty="0" smtClean="0"/>
              <a:t>Но все ж побеждает Добро!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203598"/>
            <a:ext cx="28803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Сказки гуляют по свету</a:t>
            </a:r>
          </a:p>
          <a:p>
            <a:r>
              <a:rPr lang="ru-RU" sz="1400" dirty="0" smtClean="0"/>
              <a:t>             </a:t>
            </a:r>
            <a:r>
              <a:rPr lang="ru-RU" sz="1400" dirty="0" err="1" smtClean="0"/>
              <a:t>М.Пляцковский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555526"/>
            <a:ext cx="792088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1. </a:t>
            </a:r>
            <a:r>
              <a:rPr lang="ru-RU" sz="2000" b="1" dirty="0" smtClean="0">
                <a:solidFill>
                  <a:srgbClr val="002060"/>
                </a:solidFill>
              </a:rPr>
              <a:t>Внимательно послушайте стихотворение. Перечислите всех сказочных героев, которые встретились в тексте.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3568" y="3939902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691680" y="3939902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699792" y="3939902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63888" y="3939902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99992" y="3939902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52120" y="3939902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948264" y="3939902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172400" y="3939902"/>
            <a:ext cx="360040" cy="3600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8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s://ds04.infourok.ru/uploads/ex/04ec/000807b3-cf501187/hello_html_me262f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38" b="5502"/>
          <a:stretch>
            <a:fillRect/>
          </a:stretch>
        </p:blipFill>
        <p:spPr bwMode="auto">
          <a:xfrm>
            <a:off x="467544" y="3579862"/>
            <a:ext cx="792088" cy="1091948"/>
          </a:xfrm>
          <a:prstGeom prst="rect">
            <a:avLst/>
          </a:prstGeom>
          <a:noFill/>
        </p:spPr>
      </p:pic>
      <p:pic>
        <p:nvPicPr>
          <p:cNvPr id="21508" name="Picture 4" descr="https://ds03.infourok.ru/uploads/ex/12d5/00025cc4-51f925c1/hello_html_2b9e499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651870"/>
            <a:ext cx="792088" cy="1100658"/>
          </a:xfrm>
          <a:prstGeom prst="rect">
            <a:avLst/>
          </a:prstGeom>
          <a:noFill/>
        </p:spPr>
      </p:pic>
      <p:pic>
        <p:nvPicPr>
          <p:cNvPr id="21510" name="Picture 6" descr="http://www.playcast.ru/uploads/2015/04/09/130909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07854"/>
            <a:ext cx="1152128" cy="1320248"/>
          </a:xfrm>
          <a:prstGeom prst="rect">
            <a:avLst/>
          </a:prstGeom>
          <a:noFill/>
        </p:spPr>
      </p:pic>
      <p:pic>
        <p:nvPicPr>
          <p:cNvPr id="21516" name="Picture 12" descr="http://newpackfon.ru/uploads/images/s/k/a/skazochnie_geroi_v_kartinkah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40" t="8062" r="22447" b="52438"/>
          <a:stretch>
            <a:fillRect/>
          </a:stretch>
        </p:blipFill>
        <p:spPr bwMode="auto">
          <a:xfrm>
            <a:off x="3275856" y="3579862"/>
            <a:ext cx="864096" cy="1190027"/>
          </a:xfrm>
          <a:prstGeom prst="rect">
            <a:avLst/>
          </a:prstGeom>
          <a:noFill/>
        </p:spPr>
      </p:pic>
      <p:pic>
        <p:nvPicPr>
          <p:cNvPr id="21518" name="Picture 14" descr="http://www.ironstickers.com/images/2016/01/20/Fairy%20Godmother%20v2%20iron%20on%20stickers%20%28heat%20transfer%2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651870"/>
            <a:ext cx="720080" cy="1117771"/>
          </a:xfrm>
          <a:prstGeom prst="rect">
            <a:avLst/>
          </a:prstGeom>
          <a:noFill/>
        </p:spPr>
      </p:pic>
      <p:pic>
        <p:nvPicPr>
          <p:cNvPr id="21520" name="Picture 16" descr="http://aura-dione.ru/gallery/images/2174783_risunok-zmeya-gorynych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507854"/>
            <a:ext cx="1100570" cy="1282716"/>
          </a:xfrm>
          <a:prstGeom prst="rect">
            <a:avLst/>
          </a:prstGeom>
          <a:noFill/>
        </p:spPr>
      </p:pic>
      <p:pic>
        <p:nvPicPr>
          <p:cNvPr id="21522" name="Picture 18" descr="http://arhivurokov.ru/kopilka/up/html/2017/03/12/k_58c4a04635396/img_user_file_58c4a046a9f26_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39" t="9039" r="23729" b="9605"/>
          <a:stretch>
            <a:fillRect/>
          </a:stretch>
        </p:blipFill>
        <p:spPr bwMode="auto">
          <a:xfrm>
            <a:off x="6588224" y="3651870"/>
            <a:ext cx="990110" cy="1080120"/>
          </a:xfrm>
          <a:prstGeom prst="rect">
            <a:avLst/>
          </a:prstGeom>
          <a:noFill/>
        </p:spPr>
      </p:pic>
      <p:pic>
        <p:nvPicPr>
          <p:cNvPr id="21524" name="Picture 20" descr="http://nachalo4ka.ru/wp-content/uploads/2014/05/VASILISA.png"/>
          <p:cNvPicPr>
            <a:picLocks noChangeAspect="1" noChangeArrowheads="1"/>
          </p:cNvPicPr>
          <p:nvPr/>
        </p:nvPicPr>
        <p:blipFill>
          <a:blip r:embed="rId9" cstate="print"/>
          <a:srcRect l="12569" r="21441" b="5007"/>
          <a:stretch>
            <a:fillRect/>
          </a:stretch>
        </p:blipFill>
        <p:spPr bwMode="auto">
          <a:xfrm flipH="1">
            <a:off x="7884368" y="3435846"/>
            <a:ext cx="792088" cy="12618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11510"/>
            <a:ext cx="727280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5. </a:t>
            </a:r>
            <a:r>
              <a:rPr lang="ru-RU" sz="2000" b="1" dirty="0" smtClean="0">
                <a:solidFill>
                  <a:srgbClr val="002060"/>
                </a:solidFill>
              </a:rPr>
              <a:t>  Узнай сказку по необычному пересказу Незнайки.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059582"/>
            <a:ext cx="2736304" cy="39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Один кот – ну и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пройдоха</a:t>
            </a:r>
            <a:r>
              <a:rPr lang="ru-RU" sz="2000" b="1" dirty="0" smtClean="0">
                <a:solidFill>
                  <a:schemeClr val="tx1"/>
                </a:solidFill>
              </a:rPr>
              <a:t>, я вам скажу! – своего нищего хозяина, без роду, без племени, сделал королевским зятем. За что тому такое счастье привалило?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6088" name="Picture 8" descr="http://cdn01.ru/files/users/images/97/b7/97b76e1fff00b669362983ee3be616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55726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90" name="Picture 10" descr="https://files.geometria.ru/pics/original/058/904/58904047.jpg"/>
          <p:cNvPicPr>
            <a:picLocks noChangeAspect="1" noChangeArrowheads="1"/>
          </p:cNvPicPr>
          <p:nvPr/>
        </p:nvPicPr>
        <p:blipFill>
          <a:blip r:embed="rId4" cstate="print"/>
          <a:srcRect l="15395" r="7629"/>
          <a:stretch>
            <a:fillRect/>
          </a:stretch>
        </p:blipFill>
        <p:spPr bwMode="auto">
          <a:xfrm>
            <a:off x="615617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92" name="Picture 12" descr="https://otvet.imgsmail.ru/download/87145289_794266055fdd9f6278c76c5b4a90d1ce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2" descr="https://daks.ru/upload/iblock/3fa/2368dafaf2867c0edccf25001d08f3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987574"/>
            <a:ext cx="1800200" cy="1241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6" descr="https://citifox.ru/wp-content/uploads/2017/02/0_6c16c_9df44f51_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355726"/>
            <a:ext cx="1800200" cy="122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4" descr="https://shkolazhizni.ru/img/content/i137/137590_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987574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16667" t="17687" r="12500" b="41042"/>
          <a:stretch>
            <a:fillRect/>
          </a:stretch>
        </p:blipFill>
        <p:spPr bwMode="auto">
          <a:xfrm rot="10800000">
            <a:off x="817240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11510"/>
            <a:ext cx="727280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5. </a:t>
            </a:r>
            <a:r>
              <a:rPr lang="ru-RU" sz="2000" b="1" dirty="0" smtClean="0">
                <a:solidFill>
                  <a:srgbClr val="002060"/>
                </a:solidFill>
              </a:rPr>
              <a:t>  Узнай сказку по необычному пересказу Незнайки.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059582"/>
            <a:ext cx="2736304" cy="39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Однажды одна тётя, вся из себя такая важная – ну прямо королева! – похитила парнишку. Ну ни стыда ни совести! Скучно ей, видите ли, стало жить одной!.. Только сестра этого парнишки отыскала брата и вернула в семью. Знай наших!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6088" name="Picture 8" descr="http://cdn01.ru/files/users/images/97/b7/97b76e1fff00b669362983ee3be616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55726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90" name="Picture 10" descr="https://files.geometria.ru/pics/original/058/904/58904047.jpg"/>
          <p:cNvPicPr>
            <a:picLocks noChangeAspect="1" noChangeArrowheads="1"/>
          </p:cNvPicPr>
          <p:nvPr/>
        </p:nvPicPr>
        <p:blipFill>
          <a:blip r:embed="rId4" cstate="print"/>
          <a:srcRect l="15395" r="7629"/>
          <a:stretch>
            <a:fillRect/>
          </a:stretch>
        </p:blipFill>
        <p:spPr bwMode="auto">
          <a:xfrm>
            <a:off x="615617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92" name="Picture 12" descr="https://otvet.imgsmail.ru/download/87145289_794266055fdd9f6278c76c5b4a90d1ce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2" descr="https://daks.ru/upload/iblock/3fa/2368dafaf2867c0edccf25001d08f3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987574"/>
            <a:ext cx="1800200" cy="1241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4" descr="https://shkolazhizni.ru/img/content/i137/137590_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987574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6" descr="https://citifox.ru/wp-content/uploads/2017/02/0_6c16c_9df44f51_X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2355726"/>
            <a:ext cx="1800200" cy="122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16667" t="17687" r="12500" b="41042"/>
          <a:stretch>
            <a:fillRect/>
          </a:stretch>
        </p:blipFill>
        <p:spPr bwMode="auto">
          <a:xfrm rot="10800000">
            <a:off x="817240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60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11510"/>
            <a:ext cx="727280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5. </a:t>
            </a:r>
            <a:r>
              <a:rPr lang="ru-RU" sz="2000" b="1" dirty="0" smtClean="0">
                <a:solidFill>
                  <a:srgbClr val="002060"/>
                </a:solidFill>
              </a:rPr>
              <a:t>  Узнай сказку по необычному пересказу Незнайки.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059582"/>
            <a:ext cx="2736304" cy="39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Одна девчонка, - хоть и американка, но классная, братцы! – странным образом оказалась в волшебной стране. Там жили какие-то прикольные человечки. Странные такие!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6088" name="Picture 8" descr="http://cdn01.ru/files/users/images/97/b7/97b76e1fff00b669362983ee3be616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55726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90" name="Picture 10" descr="https://files.geometria.ru/pics/original/058/904/58904047.jpg"/>
          <p:cNvPicPr>
            <a:picLocks noChangeAspect="1" noChangeArrowheads="1"/>
          </p:cNvPicPr>
          <p:nvPr/>
        </p:nvPicPr>
        <p:blipFill>
          <a:blip r:embed="rId4" cstate="print"/>
          <a:srcRect l="15395" r="7629"/>
          <a:stretch>
            <a:fillRect/>
          </a:stretch>
        </p:blipFill>
        <p:spPr bwMode="auto">
          <a:xfrm>
            <a:off x="615617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2" descr="https://daks.ru/upload/iblock/3fa/2368dafaf2867c0edccf25001d08f38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87574"/>
            <a:ext cx="1800200" cy="1241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4" descr="https://shkolazhizni.ru/img/content/i137/137590_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987574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6" descr="https://citifox.ru/wp-content/uploads/2017/02/0_6c16c_9df44f51_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355726"/>
            <a:ext cx="1800200" cy="122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 descr="https://otvet.imgsmail.ru/download/87145289_794266055fdd9f6278c76c5b4a90d1ce_8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16667" t="17687" r="12500" b="41042"/>
          <a:stretch>
            <a:fillRect/>
          </a:stretch>
        </p:blipFill>
        <p:spPr bwMode="auto">
          <a:xfrm rot="10800000">
            <a:off x="817240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11510"/>
            <a:ext cx="727280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5. </a:t>
            </a:r>
            <a:r>
              <a:rPr lang="ru-RU" sz="2000" b="1" dirty="0" smtClean="0">
                <a:solidFill>
                  <a:srgbClr val="002060"/>
                </a:solidFill>
              </a:rPr>
              <a:t>  Узнай сказку по необычному пересказу Незнайки.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059582"/>
            <a:ext cx="2736304" cy="39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Жил в одной деревне парень. Лодырь, я вам скажу, хоть куда! Любил поесть вкусно да на печке поваляться. Однажды он поймал волшебную рыбу. Везёт же некоторым!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6088" name="Picture 8" descr="http://cdn01.ru/files/users/images/97/b7/97b76e1fff00b669362983ee3be616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55726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90" name="Picture 10" descr="https://files.geometria.ru/pics/original/058/904/58904047.jpg"/>
          <p:cNvPicPr>
            <a:picLocks noChangeAspect="1" noChangeArrowheads="1"/>
          </p:cNvPicPr>
          <p:nvPr/>
        </p:nvPicPr>
        <p:blipFill>
          <a:blip r:embed="rId4" cstate="print"/>
          <a:srcRect l="15395" r="7629"/>
          <a:stretch>
            <a:fillRect/>
          </a:stretch>
        </p:blipFill>
        <p:spPr bwMode="auto">
          <a:xfrm>
            <a:off x="615617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2" descr="https://daks.ru/upload/iblock/3fa/2368dafaf2867c0edccf25001d08f38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87574"/>
            <a:ext cx="1800200" cy="1241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4" descr="https://shkolazhizni.ru/img/content/i137/137590_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987574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 descr="https://otvet.imgsmail.ru/download/87145289_794266055fdd9f6278c76c5b4a90d1ce_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6" descr="https://citifox.ru/wp-content/uploads/2017/02/0_6c16c_9df44f51_X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2355726"/>
            <a:ext cx="1800200" cy="122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16667" t="17687" r="12500" b="41042"/>
          <a:stretch>
            <a:fillRect/>
          </a:stretch>
        </p:blipFill>
        <p:spPr bwMode="auto">
          <a:xfrm rot="10800000">
            <a:off x="817240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411510"/>
            <a:ext cx="727280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5. </a:t>
            </a:r>
            <a:r>
              <a:rPr lang="ru-RU" sz="2000" b="1" dirty="0" smtClean="0">
                <a:solidFill>
                  <a:srgbClr val="002060"/>
                </a:solidFill>
              </a:rPr>
              <a:t>  Узнай сказку по необычному пересказу Незнайки.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1059582"/>
            <a:ext cx="2736304" cy="3960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Одну девчонку, мелкую такую, чуть не выдали замуж за </a:t>
            </a:r>
            <a:r>
              <a:rPr lang="ru-RU" sz="2000" b="1" dirty="0" err="1" smtClean="0">
                <a:solidFill>
                  <a:schemeClr val="tx1"/>
                </a:solidFill>
              </a:rPr>
              <a:t>жабиного</a:t>
            </a:r>
            <a:r>
              <a:rPr lang="ru-RU" sz="2000" b="1" dirty="0" smtClean="0">
                <a:solidFill>
                  <a:schemeClr val="tx1"/>
                </a:solidFill>
              </a:rPr>
              <a:t> сыночка. Он, конечно, был крутой – такой весь зелёный. Но что-то у них там не срослось. Девчонка убежала, и свадьба накрылась.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6090" name="Picture 10" descr="https://files.geometria.ru/pics/original/058/904/58904047.jpg"/>
          <p:cNvPicPr>
            <a:picLocks noChangeAspect="1" noChangeArrowheads="1"/>
          </p:cNvPicPr>
          <p:nvPr/>
        </p:nvPicPr>
        <p:blipFill>
          <a:blip r:embed="rId3" cstate="print"/>
          <a:srcRect l="15395" r="7629"/>
          <a:stretch>
            <a:fillRect/>
          </a:stretch>
        </p:blipFill>
        <p:spPr bwMode="auto">
          <a:xfrm>
            <a:off x="615617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2" descr="https://daks.ru/upload/iblock/3fa/2368dafaf2867c0edccf25001d08f3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87574"/>
            <a:ext cx="1800200" cy="1241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4" descr="https://shkolazhizni.ru/img/content/i137/137590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87574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 descr="https://otvet.imgsmail.ru/download/87145289_794266055fdd9f6278c76c5b4a90d1ce_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723878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6" descr="https://citifox.ru/wp-content/uploads/2017/02/0_6c16c_9df44f51_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355726"/>
            <a:ext cx="1800200" cy="1224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8" descr="http://cdn01.ru/files/users/images/97/b7/97b76e1fff00b669362983ee3be616d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2355726"/>
            <a:ext cx="1800200" cy="12241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4" descr="https://1001freedownloads.s3.amazonaws.com/vector/thumb/72129/symbolicM_redarrow_nex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 l="16667" t="17687" r="12500" b="41042"/>
          <a:stretch>
            <a:fillRect/>
          </a:stretch>
        </p:blipFill>
        <p:spPr bwMode="auto">
          <a:xfrm rot="10800000">
            <a:off x="8172400" y="4609793"/>
            <a:ext cx="648072" cy="5337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-fotki.yandex.ru/get/9059/47407354.cb2/0_134339_8ef9922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7402"/>
            <a:ext cx="2664296" cy="43706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83518"/>
            <a:ext cx="32221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Отгадайте загадку: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Из танцзала короля 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Девочка домой бежала, 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Туфельку из хрусталя 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 ступеньках потеряла. 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Тыквой стала вновь карета… 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Кто, скажи, девчушка эта?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483518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      Добрый день, друзья!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Я знаю, что сказку «Золушка» знают и любят все, ведь это одна из самых красивых, добрых и поучительных сказок. А чему она учит?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Я хочу познакомить вас с моей любимой пословицей. Может, и вам, как и мне когда-то, она сослужит добрую службу.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555526"/>
            <a:ext cx="655272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7. </a:t>
            </a:r>
            <a:r>
              <a:rPr lang="ru-RU" sz="2000" b="1" dirty="0" smtClean="0">
                <a:solidFill>
                  <a:srgbClr val="002060"/>
                </a:solidFill>
              </a:rPr>
              <a:t>  Расшифруйте  пословицу, пользуясь кодом.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19872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11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3968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6016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8064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19872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3968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6016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8064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68144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68144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88224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14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20272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452320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88224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20272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452320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3608" y="235572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14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75656" y="235572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07704" y="235572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3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39752" y="235572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5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71800" y="235572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13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771800" y="278777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03848" y="235572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635896" y="235572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03848" y="278777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35896" y="278777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" name="Равнобедренный треугольник 67"/>
          <p:cNvSpPr/>
          <p:nvPr/>
        </p:nvSpPr>
        <p:spPr>
          <a:xfrm flipV="1">
            <a:off x="5652120" y="2067694"/>
            <a:ext cx="144016" cy="216024"/>
          </a:xfrm>
          <a:prstGeom prst="triangle">
            <a:avLst>
              <a:gd name="adj" fmla="val 4913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043608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1475656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907704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339752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771800" y="1275606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1043608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1475656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1907704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339752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2771800" y="170765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1043608" y="278777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1475656" y="278777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1907704" y="278777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2339752" y="2787774"/>
            <a:ext cx="432048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1403648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1835696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2267744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7020272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14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6588224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13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2699792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3131840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3563888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3995936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4427984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4860032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9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5292080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1403648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1835696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2267744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2699792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3131840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3563888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995936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4860032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5292080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4427984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7020272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6588224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5724128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11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5724128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6156176" y="3723878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12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6156176" y="4155926"/>
            <a:ext cx="432048" cy="4320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9" name="Овал 188"/>
          <p:cNvSpPr/>
          <p:nvPr/>
        </p:nvSpPr>
        <p:spPr>
          <a:xfrm>
            <a:off x="4139952" y="3075806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2" descr="http://img-fotki.yandex.ru/get/9059/47407354.cb2/0_134339_8ef9922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80312" y="2571750"/>
            <a:ext cx="1266058" cy="20769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31590"/>
            <a:ext cx="576064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15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 о </a:t>
            </a:r>
            <a:r>
              <a:rPr lang="ru-RU" sz="115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115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е </a:t>
            </a:r>
            <a:r>
              <a:rPr lang="ru-RU" sz="115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ц</a:t>
            </a:r>
            <a:r>
              <a:rPr lang="ru-RU" sz="115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!</a:t>
            </a:r>
            <a:endParaRPr lang="ru-RU" sz="115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83518"/>
            <a:ext cx="813690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hlinkClick r:id="rId2"/>
              </a:rPr>
              <a:t>http://www.filastrocche.it/wp-content/uploads/2013/07/Sirenetta.jpg</a:t>
            </a:r>
            <a:r>
              <a:rPr lang="ru-RU" sz="1050" dirty="0" smtClean="0"/>
              <a:t>  – Русалка</a:t>
            </a:r>
          </a:p>
          <a:p>
            <a:r>
              <a:rPr lang="ru-RU" sz="1050" dirty="0" smtClean="0">
                <a:hlinkClick r:id="rId3"/>
              </a:rPr>
              <a:t>http://coollady.ru/puc/3/mult-3/09.jpg</a:t>
            </a:r>
            <a:r>
              <a:rPr lang="ru-RU" sz="1050" dirty="0" smtClean="0"/>
              <a:t>  – Кот в сапогах</a:t>
            </a:r>
          </a:p>
          <a:p>
            <a:r>
              <a:rPr lang="ru-RU" sz="1050" dirty="0" smtClean="0">
                <a:hlinkClick r:id="rId4"/>
              </a:rPr>
              <a:t>https://im0-tub-ru.yandex.net/i?id=9358432adfd38b15db9b6020b9c22479-sr&amp;n=13</a:t>
            </a:r>
            <a:r>
              <a:rPr lang="ru-RU" sz="1050" dirty="0" smtClean="0"/>
              <a:t>  – </a:t>
            </a:r>
            <a:r>
              <a:rPr lang="ru-RU" sz="1050" dirty="0" err="1" smtClean="0"/>
              <a:t>Карлсон</a:t>
            </a:r>
            <a:endParaRPr lang="ru-RU" sz="1050" dirty="0" smtClean="0"/>
          </a:p>
          <a:p>
            <a:r>
              <a:rPr lang="ru-RU" sz="1050" dirty="0" smtClean="0">
                <a:hlinkClick r:id="rId5"/>
              </a:rPr>
              <a:t>http://img11.hostingpics.net/pics/569592modarticle34908791.png</a:t>
            </a:r>
            <a:r>
              <a:rPr lang="ru-RU" sz="1050" dirty="0" smtClean="0"/>
              <a:t>  – Пьеро</a:t>
            </a:r>
          </a:p>
          <a:p>
            <a:r>
              <a:rPr lang="ru-RU" sz="1050" dirty="0" smtClean="0">
                <a:hlinkClick r:id="rId6"/>
              </a:rPr>
              <a:t>http://i5.beon.ru/35/22/472235/23/41360423/0.png</a:t>
            </a:r>
            <a:r>
              <a:rPr lang="ru-RU" sz="1050" dirty="0" smtClean="0"/>
              <a:t>  – Герда</a:t>
            </a:r>
          </a:p>
          <a:p>
            <a:r>
              <a:rPr lang="ru-RU" sz="1050" dirty="0" smtClean="0">
                <a:hlinkClick r:id="rId7"/>
              </a:rPr>
              <a:t>http://logopsi.ucoz.com/_ph/88/741955153.png</a:t>
            </a:r>
            <a:r>
              <a:rPr lang="ru-RU" sz="1050" dirty="0" smtClean="0"/>
              <a:t>  – </a:t>
            </a:r>
            <a:r>
              <a:rPr lang="ru-RU" sz="1050" dirty="0" err="1" smtClean="0"/>
              <a:t>Чиполлино</a:t>
            </a:r>
            <a:endParaRPr lang="ru-RU" sz="1050" dirty="0" smtClean="0"/>
          </a:p>
          <a:p>
            <a:r>
              <a:rPr lang="ru-RU" sz="1050" dirty="0" smtClean="0">
                <a:hlinkClick r:id="rId8"/>
              </a:rPr>
              <a:t>https://st.weblancer.net/download/201048_935xp.jpg</a:t>
            </a:r>
            <a:r>
              <a:rPr lang="ru-RU" sz="1050" dirty="0" smtClean="0"/>
              <a:t>  - Лиса</a:t>
            </a:r>
          </a:p>
          <a:p>
            <a:r>
              <a:rPr lang="ru-RU" sz="1050" dirty="0" smtClean="0">
                <a:hlinkClick r:id="rId9"/>
              </a:rPr>
              <a:t>https://ds04.infourok.ru/uploads/ex/0879/0006bf38-84bcce16/img6.jpg</a:t>
            </a:r>
            <a:r>
              <a:rPr lang="ru-RU" sz="1050" dirty="0" smtClean="0"/>
              <a:t>  – </a:t>
            </a:r>
            <a:r>
              <a:rPr lang="ru-RU" sz="1050" dirty="0" err="1" smtClean="0"/>
              <a:t>Дуремар</a:t>
            </a:r>
            <a:endParaRPr lang="ru-RU" sz="1050" dirty="0" smtClean="0"/>
          </a:p>
          <a:p>
            <a:r>
              <a:rPr lang="ru-RU" sz="1050" dirty="0" smtClean="0">
                <a:hlinkClick r:id="rId10"/>
              </a:rPr>
              <a:t>http://illustrators.ru/uploads/illustration/image/724943/main_724943_original.jpg</a:t>
            </a:r>
            <a:r>
              <a:rPr lang="ru-RU" sz="1050" dirty="0" smtClean="0"/>
              <a:t>  – Емеля</a:t>
            </a:r>
          </a:p>
          <a:p>
            <a:r>
              <a:rPr lang="ru-RU" sz="1050" dirty="0" smtClean="0">
                <a:hlinkClick r:id="rId11"/>
              </a:rPr>
              <a:t>http://www.skazsbb.ru/rns/img/41.jpg</a:t>
            </a:r>
            <a:r>
              <a:rPr lang="ru-RU" sz="1050" dirty="0" smtClean="0"/>
              <a:t>  – Серый волк</a:t>
            </a:r>
          </a:p>
          <a:p>
            <a:r>
              <a:rPr lang="ru-RU" sz="1050" dirty="0" smtClean="0">
                <a:hlinkClick r:id="rId12"/>
              </a:rPr>
              <a:t>http://www.stihi.ru/pics/2016/10/29/403.jpg</a:t>
            </a:r>
            <a:r>
              <a:rPr lang="ru-RU" sz="1050" dirty="0" smtClean="0"/>
              <a:t>  – скатерть</a:t>
            </a:r>
          </a:p>
          <a:p>
            <a:r>
              <a:rPr lang="ru-RU" sz="1050" dirty="0" smtClean="0">
                <a:hlinkClick r:id="rId13"/>
              </a:rPr>
              <a:t>http://art-kostroma.ru/images/eedc5ef5cb3f31d09eac6d10d4838fa2.jpg</a:t>
            </a:r>
            <a:r>
              <a:rPr lang="ru-RU" sz="1050" dirty="0" smtClean="0"/>
              <a:t>  – избушка</a:t>
            </a:r>
          </a:p>
          <a:p>
            <a:r>
              <a:rPr lang="ru-RU" sz="1050" dirty="0" smtClean="0">
                <a:hlinkClick r:id="rId14"/>
              </a:rPr>
              <a:t>http://www.playcast.ru/uploads/2014/11/24/10774244.png</a:t>
            </a:r>
            <a:r>
              <a:rPr lang="ru-RU" sz="1050" dirty="0" smtClean="0"/>
              <a:t>  – Крокодил Гена</a:t>
            </a:r>
          </a:p>
          <a:p>
            <a:r>
              <a:rPr lang="ru-RU" sz="1050" dirty="0" smtClean="0">
                <a:hlinkClick r:id="rId15"/>
              </a:rPr>
              <a:t>http://www.memotest.ru//ImageUpload/6273b2c4-f03d-4a47-8ff5-01cac7097fba/%D1%81%D0%BD%D0%B5%D0%B3%D1%83%D1%80%D0%BE%D1%87%D0%BA%D0%B0.jpg</a:t>
            </a:r>
            <a:r>
              <a:rPr lang="ru-RU" sz="1050" dirty="0" smtClean="0"/>
              <a:t>  – Снегурочка</a:t>
            </a:r>
          </a:p>
          <a:p>
            <a:r>
              <a:rPr lang="ru-RU" sz="1050" dirty="0" smtClean="0">
                <a:hlinkClick r:id="rId16"/>
              </a:rPr>
              <a:t>http://900igr.net/datai/russkij-jazyk/Urok-Morfemika/0002-002-SOS-zpt-pomogite-zpt-korol-Morfem-soshel-s-uma-tchk-Vysylam-zadanija.png</a:t>
            </a:r>
            <a:r>
              <a:rPr lang="ru-RU" sz="1050" dirty="0" smtClean="0"/>
              <a:t>  – телеграмма</a:t>
            </a:r>
          </a:p>
          <a:p>
            <a:r>
              <a:rPr lang="ru-RU" sz="1050" dirty="0" smtClean="0">
                <a:hlinkClick r:id="rId17"/>
              </a:rPr>
              <a:t>http://det-sad3.ucoz.ru/foto/1369956317_logo.jpg</a:t>
            </a:r>
            <a:r>
              <a:rPr lang="ru-RU" sz="1050" dirty="0" smtClean="0"/>
              <a:t>  – Айболит</a:t>
            </a:r>
          </a:p>
          <a:p>
            <a:r>
              <a:rPr lang="ru-RU" sz="1050" dirty="0" smtClean="0">
                <a:hlinkClick r:id="rId18"/>
              </a:rPr>
              <a:t>http://img-fotki.yandex.ru/get/4513/47407354.4cd/0_b8d7d_567a6f12_orig.png</a:t>
            </a:r>
            <a:r>
              <a:rPr lang="ru-RU" sz="1050" dirty="0" smtClean="0"/>
              <a:t>  –Кошка</a:t>
            </a:r>
          </a:p>
          <a:p>
            <a:r>
              <a:rPr lang="ru-RU" sz="1050" dirty="0" smtClean="0">
                <a:hlinkClick r:id="rId19"/>
              </a:rPr>
              <a:t>https://ds04.infourok.ru/uploads/ex/10eb/0006b422-dcbd2671/hello_html_180d13cb.gif</a:t>
            </a:r>
            <a:r>
              <a:rPr lang="ru-RU" sz="1050" dirty="0" smtClean="0"/>
              <a:t>  – </a:t>
            </a:r>
            <a:r>
              <a:rPr lang="ru-RU" sz="1050" dirty="0" err="1" smtClean="0"/>
              <a:t>Мойдодыр</a:t>
            </a:r>
            <a:endParaRPr lang="ru-RU" sz="1050" dirty="0" smtClean="0"/>
          </a:p>
          <a:p>
            <a:r>
              <a:rPr lang="ru-RU" sz="1050" dirty="0" smtClean="0"/>
              <a:t> </a:t>
            </a:r>
            <a:r>
              <a:rPr lang="ru-RU" sz="1050" dirty="0" smtClean="0">
                <a:hlinkClick r:id="rId20"/>
              </a:rPr>
              <a:t>http://cdn01.ru/files/users/images/9a/eb/9aeb55252c7712330dc2cf5b166b808e.png</a:t>
            </a:r>
            <a:r>
              <a:rPr lang="ru-RU" sz="1050" dirty="0" smtClean="0"/>
              <a:t>  – </a:t>
            </a:r>
            <a:r>
              <a:rPr lang="ru-RU" sz="1050" dirty="0" err="1" smtClean="0"/>
              <a:t>Балда</a:t>
            </a:r>
            <a:endParaRPr lang="ru-RU" sz="1050" dirty="0" smtClean="0"/>
          </a:p>
          <a:p>
            <a:r>
              <a:rPr lang="ru-RU" sz="1050" dirty="0" smtClean="0">
                <a:hlinkClick r:id="rId21"/>
              </a:rPr>
              <a:t>http://www.superluigibros.com/images/media/artwork/ds/superprincesspeach/peach1.jpg</a:t>
            </a:r>
            <a:r>
              <a:rPr lang="ru-RU" sz="1050" dirty="0" smtClean="0"/>
              <a:t>  – принцесса</a:t>
            </a:r>
          </a:p>
          <a:p>
            <a:r>
              <a:rPr lang="ru-RU" sz="1050" dirty="0" smtClean="0"/>
              <a:t> </a:t>
            </a:r>
            <a:r>
              <a:rPr lang="ru-RU" sz="1050" dirty="0" smtClean="0">
                <a:hlinkClick r:id="rId22"/>
              </a:rPr>
              <a:t>http://arhivurokov.ru/kopilka/uploads/user_file_539fefa7943aa/user_file_539fefa7943aa_0_8.png</a:t>
            </a:r>
            <a:r>
              <a:rPr lang="ru-RU" sz="1050" dirty="0" smtClean="0"/>
              <a:t>  – </a:t>
            </a:r>
            <a:r>
              <a:rPr lang="ru-RU" sz="1050" dirty="0" err="1" smtClean="0"/>
              <a:t>Карлсон</a:t>
            </a:r>
            <a:endParaRPr lang="ru-RU" sz="1050" dirty="0" smtClean="0"/>
          </a:p>
          <a:p>
            <a:r>
              <a:rPr lang="ru-RU" sz="1050" dirty="0" smtClean="0">
                <a:hlinkClick r:id="rId23"/>
              </a:rPr>
              <a:t>http://goldenkey.68edu.ru/images/buratino.png</a:t>
            </a:r>
            <a:r>
              <a:rPr lang="ru-RU" sz="1050" dirty="0" smtClean="0"/>
              <a:t>  – Буратино</a:t>
            </a:r>
          </a:p>
          <a:p>
            <a:r>
              <a:rPr lang="ru-RU" sz="1050" dirty="0" smtClean="0">
                <a:hlinkClick r:id="rId24"/>
              </a:rPr>
              <a:t>http://funforkids.ru/pictures/mult/mult91.png</a:t>
            </a:r>
            <a:r>
              <a:rPr lang="ru-RU" sz="1050" dirty="0" smtClean="0"/>
              <a:t>  – </a:t>
            </a:r>
            <a:r>
              <a:rPr lang="ru-RU" sz="1050" dirty="0" err="1" smtClean="0"/>
              <a:t>Мальвина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8"/>
            <a:ext cx="78581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Ссылки на интернет-ресурсы</a:t>
            </a:r>
          </a:p>
          <a:p>
            <a:r>
              <a:rPr lang="en-US" sz="900" dirty="0" smtClean="0">
                <a:hlinkClick r:id="rId2"/>
              </a:rPr>
              <a:t>http://img0.liveinternet.ru/images/attach/c/6/92/542/92542476_chouk77_element08.png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3"/>
              </a:rPr>
              <a:t>https://img-fotki.yandex.ru/get/51236/200418627.183/0_17f9eb_155c0b40_orig.png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4"/>
              </a:rPr>
              <a:t>http://img1.liveinternet.ru/images/attach/c/6/90/170/90170703_Krysty_PP_pp08.jpg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5"/>
              </a:rPr>
              <a:t>http://img1.liveinternet.ru/images/attach/c/7/95/101/95101997_etdesigns_milkyway__8_.png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9622"/>
            <a:ext cx="7848872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hlinkClick r:id="rId6"/>
              </a:rPr>
              <a:t>https://lh3.googleusercontent.com/-yyZQRb88qHE/Tj64xRFD24I/AAAAAAAACOw/ssG64gCVCb0/s800/piero.gif</a:t>
            </a:r>
            <a:r>
              <a:rPr lang="ru-RU" sz="1050" dirty="0" smtClean="0"/>
              <a:t>  – Пьеро</a:t>
            </a:r>
          </a:p>
          <a:p>
            <a:r>
              <a:rPr lang="ru-RU" sz="1050" dirty="0" smtClean="0">
                <a:hlinkClick r:id="rId7"/>
              </a:rPr>
              <a:t>https://ds04.infourok.ru/uploads/ex/04ec/000807b3-cf501187/hello_html_me262fed.jpg</a:t>
            </a:r>
            <a:r>
              <a:rPr lang="ru-RU" sz="1050" dirty="0" smtClean="0"/>
              <a:t>  – принц</a:t>
            </a:r>
          </a:p>
          <a:p>
            <a:r>
              <a:rPr lang="ru-RU" sz="1050" dirty="0" smtClean="0">
                <a:hlinkClick r:id="rId8"/>
              </a:rPr>
              <a:t>https://ds03.infourok.ru/uploads/ex/12d5/00025cc4-51f925c1/hello_html_2b9e499c.jpg</a:t>
            </a:r>
            <a:r>
              <a:rPr lang="ru-RU" sz="1050" dirty="0" smtClean="0"/>
              <a:t>  – Белоснежка</a:t>
            </a:r>
          </a:p>
          <a:p>
            <a:r>
              <a:rPr lang="ru-RU" sz="1050" dirty="0" smtClean="0">
                <a:hlinkClick r:id="rId9"/>
              </a:rPr>
              <a:t>http://www.playcast.ru/uploads/2015/04/09/13090930.png</a:t>
            </a:r>
            <a:r>
              <a:rPr lang="ru-RU" sz="1050" dirty="0" smtClean="0"/>
              <a:t>  – Кощей</a:t>
            </a:r>
          </a:p>
          <a:p>
            <a:r>
              <a:rPr lang="ru-RU" sz="1050" dirty="0" smtClean="0">
                <a:hlinkClick r:id="rId10"/>
              </a:rPr>
              <a:t>http://www.ironstickers.com/images/2016/01/20/Fairy%20Godmother%20v2%20iron%20on%20stickers%20(heat%20transfer).gif</a:t>
            </a:r>
            <a:r>
              <a:rPr lang="ru-RU" sz="1050" dirty="0" smtClean="0"/>
              <a:t>   – фея</a:t>
            </a:r>
          </a:p>
          <a:p>
            <a:r>
              <a:rPr lang="ru-RU" sz="1050" dirty="0" smtClean="0">
                <a:hlinkClick r:id="rId11"/>
              </a:rPr>
              <a:t>http://aura-dione.ru/gallery/images/2174783_risunok-zmeya-gorynycha.jpg</a:t>
            </a:r>
            <a:r>
              <a:rPr lang="ru-RU" sz="1050" dirty="0" smtClean="0"/>
              <a:t>  – Змей Горыныч</a:t>
            </a:r>
          </a:p>
          <a:p>
            <a:r>
              <a:rPr lang="ru-RU" sz="1050" dirty="0" smtClean="0">
                <a:hlinkClick r:id="rId12"/>
              </a:rPr>
              <a:t>http://arhivurokov.ru/kopilka/up/html/2017/03/12/k_58c4a04635396/img_user_file_58c4a046a9f26_7.jpg</a:t>
            </a:r>
            <a:r>
              <a:rPr lang="ru-RU" sz="1050" dirty="0" smtClean="0"/>
              <a:t>  – Сивка Бурка</a:t>
            </a:r>
          </a:p>
          <a:p>
            <a:r>
              <a:rPr lang="ru-RU" sz="1050" dirty="0" smtClean="0">
                <a:hlinkClick r:id="rId13"/>
              </a:rPr>
              <a:t>http://nachalo4ka.ru/wp-content/uploads/2014/05/VASILISA.png</a:t>
            </a:r>
            <a:r>
              <a:rPr lang="ru-RU" sz="1050" dirty="0" smtClean="0"/>
              <a:t>  – Василиса</a:t>
            </a:r>
          </a:p>
          <a:p>
            <a:r>
              <a:rPr lang="ru-RU" sz="1050" dirty="0" smtClean="0">
                <a:hlinkClick r:id="rId14"/>
              </a:rPr>
              <a:t>https://daks.ru/upload/iblock/3fa/2368dafaf2867c0edccf25001d08f38e.jpg</a:t>
            </a:r>
            <a:r>
              <a:rPr lang="ru-RU" sz="1050" dirty="0" smtClean="0"/>
              <a:t>  – Красная Шапочка</a:t>
            </a:r>
          </a:p>
          <a:p>
            <a:r>
              <a:rPr lang="ru-RU" sz="1050" dirty="0" smtClean="0">
                <a:hlinkClick r:id="rId15"/>
              </a:rPr>
              <a:t>https://shkolazhizni.ru/img/content/i137/137590_or.jpg</a:t>
            </a:r>
            <a:r>
              <a:rPr lang="ru-RU" sz="1050" dirty="0" smtClean="0"/>
              <a:t>  – Кот в сапогах</a:t>
            </a:r>
          </a:p>
          <a:p>
            <a:r>
              <a:rPr lang="ru-RU" sz="1050" dirty="0" smtClean="0">
                <a:hlinkClick r:id="rId16"/>
              </a:rPr>
              <a:t>https://citifox.ru/wp-content/uploads/2017/02/0_6c16c_9df44f51_XXL.jpg</a:t>
            </a:r>
            <a:r>
              <a:rPr lang="ru-RU" sz="1050" dirty="0" smtClean="0"/>
              <a:t>  – Емеля</a:t>
            </a:r>
          </a:p>
          <a:p>
            <a:r>
              <a:rPr lang="ru-RU" sz="1050" dirty="0" smtClean="0">
                <a:hlinkClick r:id="rId17"/>
              </a:rPr>
              <a:t>http://cdn01.ru/files/users/images/97/b7/97b76e1fff00b669362983ee3be616d6.jpg</a:t>
            </a:r>
            <a:r>
              <a:rPr lang="ru-RU" sz="1050" dirty="0" smtClean="0"/>
              <a:t>  – </a:t>
            </a:r>
            <a:r>
              <a:rPr lang="ru-RU" sz="1050" dirty="0" err="1" smtClean="0"/>
              <a:t>Дюймовочка</a:t>
            </a:r>
            <a:endParaRPr lang="ru-RU" sz="1050" dirty="0" smtClean="0"/>
          </a:p>
          <a:p>
            <a:r>
              <a:rPr lang="ru-RU" sz="1050" dirty="0" smtClean="0">
                <a:hlinkClick r:id="rId18"/>
              </a:rPr>
              <a:t>https://files.geometria.ru/pics/original/058/904/58904047.jpg</a:t>
            </a:r>
            <a:r>
              <a:rPr lang="ru-RU" sz="1050" dirty="0" smtClean="0"/>
              <a:t>  – Снежная королева</a:t>
            </a:r>
          </a:p>
          <a:p>
            <a:r>
              <a:rPr lang="ru-RU" sz="1050" dirty="0" smtClean="0">
                <a:hlinkClick r:id="rId19"/>
              </a:rPr>
              <a:t>https://otvet.imgsmail.ru/download/87145289_794266055fdd9f6278c76c5b4a90d1ce_800.jpg</a:t>
            </a:r>
            <a:r>
              <a:rPr lang="ru-RU" sz="1050" dirty="0" smtClean="0"/>
              <a:t>  – Волшебник изумрудного города</a:t>
            </a:r>
          </a:p>
          <a:p>
            <a:r>
              <a:rPr lang="ru-RU" sz="1050" dirty="0" smtClean="0">
                <a:hlinkClick r:id="rId20"/>
              </a:rPr>
              <a:t>http://ds04.infourok.ru/uploads/ex/0a59/00056188-6c17eb2d/hello_html_mea3f63b.png</a:t>
            </a:r>
            <a:r>
              <a:rPr lang="ru-RU" sz="1050" dirty="0" smtClean="0"/>
              <a:t>  – Незнайка</a:t>
            </a:r>
          </a:p>
          <a:p>
            <a:r>
              <a:rPr lang="ru-RU" sz="1050" dirty="0" smtClean="0">
                <a:hlinkClick r:id="rId21"/>
              </a:rPr>
              <a:t>http://детский-мир.net/images/paint/9498.gif</a:t>
            </a:r>
            <a:r>
              <a:rPr lang="ru-RU" sz="1050" dirty="0" smtClean="0"/>
              <a:t>  – Иван царевич</a:t>
            </a:r>
          </a:p>
          <a:p>
            <a:r>
              <a:rPr lang="ru-RU" sz="1050" dirty="0" smtClean="0">
                <a:hlinkClick r:id="rId22"/>
              </a:rPr>
              <a:t>http://img-fotki.yandex.ru/get/9059/47407354.cb2/0_134339_8ef99229_orig.png</a:t>
            </a:r>
            <a:r>
              <a:rPr lang="ru-RU" sz="1050" dirty="0" smtClean="0"/>
              <a:t>  – Золушка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15566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Наверное, нет на свете такого человека, который не любил бы сказок. Волшебный сказочный мир завораживает нас своими чудесами, приключениями, борьбой и в конечном итоге – победой добра над злом, свершением справедливости. Не об этом ли мечтает каждый человек? Давайте окунёмся в этот волшебный мир.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555526"/>
            <a:ext cx="554461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(чтобы проверить, нажми на вопрос задания)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95736" y="1275606"/>
            <a:ext cx="4752528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1. Девушка с рыбьим хвостом.</a:t>
            </a:r>
            <a:endParaRPr lang="ru-RU" sz="2400" b="1" dirty="0"/>
          </a:p>
        </p:txBody>
      </p:sp>
      <p:pic>
        <p:nvPicPr>
          <p:cNvPr id="3074" name="Picture 2" descr="http://www.filastrocche.it/wp-content/uploads/2013/07/Sirenett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3" y="2067694"/>
            <a:ext cx="3683911" cy="2664296"/>
          </a:xfrm>
          <a:prstGeom prst="rect">
            <a:avLst/>
          </a:prstGeom>
          <a:noFill/>
        </p:spPr>
      </p:pic>
      <p:pic>
        <p:nvPicPr>
          <p:cNvPr id="34818" name="Picture 2" descr="http://cdn.imgbb.ru/community/4/40707/131b3599dd97ec8a64f8e639b5c2320c.png"/>
          <p:cNvPicPr>
            <a:picLocks noChangeAspect="1" noChangeArrowheads="1"/>
          </p:cNvPicPr>
          <p:nvPr/>
        </p:nvPicPr>
        <p:blipFill>
          <a:blip r:embed="rId3" cstate="print"/>
          <a:srcRect l="7104" t="20000" b="25000"/>
          <a:stretch>
            <a:fillRect/>
          </a:stretch>
        </p:blipFill>
        <p:spPr bwMode="auto">
          <a:xfrm>
            <a:off x="1115616" y="3867894"/>
            <a:ext cx="1369648" cy="576064"/>
          </a:xfrm>
          <a:prstGeom prst="rect">
            <a:avLst/>
          </a:prstGeom>
          <a:noFill/>
        </p:spPr>
      </p:pic>
      <p:pic>
        <p:nvPicPr>
          <p:cNvPr id="34820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7704" y="1275606"/>
            <a:ext cx="5400600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2. Хитрющий слуга маркиза Карабаса.</a:t>
            </a:r>
            <a:endParaRPr lang="ru-RU" sz="2400" b="1" dirty="0"/>
          </a:p>
        </p:txBody>
      </p:sp>
      <p:pic>
        <p:nvPicPr>
          <p:cNvPr id="20482" name="Picture 2" descr="http://coollady.ru/puc/3/mult-3/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009855"/>
            <a:ext cx="2160240" cy="2738627"/>
          </a:xfrm>
          <a:prstGeom prst="rect">
            <a:avLst/>
          </a:prstGeom>
          <a:noFill/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1275606"/>
            <a:ext cx="7632848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3. «Приведение с мотором, ужасное, но симпатичное»</a:t>
            </a:r>
            <a:endParaRPr lang="ru-RU" sz="2400" b="1" dirty="0"/>
          </a:p>
        </p:txBody>
      </p:sp>
      <p:pic>
        <p:nvPicPr>
          <p:cNvPr id="21506" name="Picture 2" descr="http://voz-siurpriz.ru/wp-content/uploads/2016/05/karls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995686"/>
            <a:ext cx="3096344" cy="2786711"/>
          </a:xfrm>
          <a:prstGeom prst="rect">
            <a:avLst/>
          </a:prstGeom>
          <a:noFill/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19672" y="1275606"/>
            <a:ext cx="5976664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4. Поклонник и воздыхатель </a:t>
            </a:r>
            <a:r>
              <a:rPr lang="ru-RU" sz="2400" b="1" dirty="0" err="1" smtClean="0"/>
              <a:t>Мальвины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2530" name="Picture 2" descr="http://img11.hostingpics.net/pics/569592modarticle34908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23678"/>
            <a:ext cx="2952328" cy="2908373"/>
          </a:xfrm>
          <a:prstGeom prst="rect">
            <a:avLst/>
          </a:prstGeom>
          <a:noFill/>
        </p:spPr>
      </p:pic>
      <p:pic>
        <p:nvPicPr>
          <p:cNvPr id="5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131840" y="1851670"/>
            <a:ext cx="2448272" cy="3183511"/>
            <a:chOff x="3131840" y="1851670"/>
            <a:chExt cx="2448272" cy="3183511"/>
          </a:xfrm>
        </p:grpSpPr>
        <p:pic>
          <p:nvPicPr>
            <p:cNvPr id="1026" name="Picture 2" descr="http://i5.beon.ru/35/22/472235/23/41360423/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1851670"/>
              <a:ext cx="2016224" cy="3183511"/>
            </a:xfrm>
            <a:prstGeom prst="rect">
              <a:avLst/>
            </a:prstGeom>
            <a:noFill/>
          </p:spPr>
        </p:pic>
        <p:pic>
          <p:nvPicPr>
            <p:cNvPr id="1030" name="Picture 6" descr="http://www.playcast.ru/uploads/2015/03/16/12663775.png"/>
            <p:cNvPicPr>
              <a:picLocks noChangeAspect="1" noChangeArrowheads="1"/>
            </p:cNvPicPr>
            <p:nvPr/>
          </p:nvPicPr>
          <p:blipFill>
            <a:blip r:embed="rId3" cstate="print"/>
            <a:srcRect l="16705" t="13636" r="16477" b="9091"/>
            <a:stretch>
              <a:fillRect/>
            </a:stretch>
          </p:blipFill>
          <p:spPr bwMode="auto">
            <a:xfrm>
              <a:off x="3131840" y="4227934"/>
              <a:ext cx="1355445" cy="720080"/>
            </a:xfrm>
            <a:prstGeom prst="rect">
              <a:avLst/>
            </a:prstGeom>
            <a:noFill/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1619672" y="555526"/>
            <a:ext cx="568863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3399"/>
                </a:solidFill>
              </a:rPr>
              <a:t>Задание 2. </a:t>
            </a:r>
            <a:r>
              <a:rPr lang="ru-RU" sz="2000" b="1" dirty="0" smtClean="0">
                <a:solidFill>
                  <a:srgbClr val="002060"/>
                </a:solidFill>
              </a:rPr>
              <a:t> Ответьте на вопросы викторины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619672" y="1275606"/>
            <a:ext cx="5976664" cy="57606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5. Благодаря ей оттаяло сердце Кая.</a:t>
            </a:r>
            <a:endParaRPr lang="ru-RU" sz="2400" b="1" dirty="0"/>
          </a:p>
        </p:txBody>
      </p:sp>
      <p:pic>
        <p:nvPicPr>
          <p:cNvPr id="7" name="Picture 4" descr="http://xn----gtbdmbeft1bdk.net/images/paint/9498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70" r="10649" b="11265"/>
          <a:stretch>
            <a:fillRect/>
          </a:stretch>
        </p:blipFill>
        <p:spPr bwMode="auto">
          <a:xfrm>
            <a:off x="6804248" y="3651870"/>
            <a:ext cx="864096" cy="1296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1384</Words>
  <Application>Microsoft Office PowerPoint</Application>
  <PresentationFormat>Экран (16:9)</PresentationFormat>
  <Paragraphs>284</Paragraphs>
  <Slides>39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Валентина</cp:lastModifiedBy>
  <cp:revision>79</cp:revision>
  <dcterms:created xsi:type="dcterms:W3CDTF">2017-01-05T10:08:07Z</dcterms:created>
  <dcterms:modified xsi:type="dcterms:W3CDTF">2017-10-01T03:09:07Z</dcterms:modified>
</cp:coreProperties>
</file>