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71" r:id="rId11"/>
    <p:sldId id="264" r:id="rId12"/>
    <p:sldId id="265" r:id="rId13"/>
    <p:sldId id="270" r:id="rId14"/>
    <p:sldId id="266" r:id="rId15"/>
    <p:sldId id="267" r:id="rId16"/>
    <p:sldId id="268" r:id="rId17"/>
    <p:sldId id="269" r:id="rId18"/>
    <p:sldId id="273" r:id="rId19"/>
    <p:sldId id="275" r:id="rId20"/>
    <p:sldId id="277" r:id="rId21"/>
    <p:sldId id="276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753474" cy="6858000"/>
            <a:chOff x="0" y="0"/>
            <a:chExt cx="12753474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12753474" cy="6858000"/>
              <a:chOff x="0" y="0"/>
              <a:chExt cx="12753474" cy="6858000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0" y="0"/>
                <a:ext cx="12753474" cy="6858000"/>
                <a:chOff x="0" y="0"/>
                <a:chExt cx="12753474" cy="6858000"/>
              </a:xfrm>
            </p:grpSpPr>
            <p:pic>
              <p:nvPicPr>
                <p:cNvPr id="12" name="Picture 6" descr="http://pedsovet.su/_ld/403/34508077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753474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Прямоугольник 12"/>
                <p:cNvSpPr/>
                <p:nvPr/>
              </p:nvSpPr>
              <p:spPr>
                <a:xfrm>
                  <a:off x="683568" y="828674"/>
                  <a:ext cx="11363150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  <a:prstDash val="solid"/>
                      </a:ln>
                      <a:pattFill prst="narHorz">
                        <a:fgClr>
                          <a:schemeClr val="accent3"/>
                        </a:fgClr>
                        <a:bgClr>
                          <a:schemeClr val="accent3">
                            <a:lumMod val="40000"/>
                            <a:lumOff val="60000"/>
                          </a:schemeClr>
                        </a:bgClr>
                      </a:pattFill>
                      <a:effectLst>
                        <a:innerShdw blurRad="177800">
                          <a:schemeClr val="accent3">
                            <a:lumMod val="50000"/>
                          </a:schemeClr>
                        </a:innerShdw>
                      </a:effectLst>
                    </a:rPr>
                    <a:t>Здравствуй Зимушка-Зима!</a:t>
                  </a:r>
                  <a:endParaRPr lang="ru-RU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endParaRPr>
                </a:p>
              </p:txBody>
            </p:sp>
          </p:grpSp>
          <p:pic>
            <p:nvPicPr>
              <p:cNvPr id="11" name="Picture 10" descr="https://cs1.livemaster.ru/storage/03/7b/68a73402cdeb9d65c62036ca001v--materialy-dlya-tvorchestva-zimnij-pejzazh-nabor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102"/>
              <a:stretch/>
            </p:blipFill>
            <p:spPr bwMode="auto">
              <a:xfrm>
                <a:off x="2657476" y="1916664"/>
                <a:ext cx="7158038" cy="4300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12" descr="http://www.playcast.ru/uploads/2014/12/26/1128708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72" y="636386"/>
              <a:ext cx="1433739" cy="147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http://www.playcast.ru/uploads/2014/12/26/1128708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03" y="2839985"/>
              <a:ext cx="1433739" cy="147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http://www.playcast.ru/uploads/2014/12/26/1128708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2979" y="814503"/>
              <a:ext cx="1433739" cy="147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http://www.playcast.ru/uploads/2014/12/26/1128708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5348" y="3651049"/>
              <a:ext cx="1433739" cy="147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9144000" y="5301208"/>
            <a:ext cx="342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Автор: Артамонова Т.С.</a:t>
            </a:r>
          </a:p>
          <a:p>
            <a:r>
              <a:rPr lang="ru-RU" dirty="0" smtClean="0">
                <a:latin typeface="Arial Black" pitchFamily="34" charset="0"/>
              </a:rPr>
              <a:t>Воспитатель,</a:t>
            </a:r>
          </a:p>
          <a:p>
            <a:r>
              <a:rPr lang="ru-RU" dirty="0" smtClean="0">
                <a:latin typeface="Arial Black" pitchFamily="34" charset="0"/>
              </a:rPr>
              <a:t>Подготовительная  группа «Рыбка»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116632"/>
            <a:ext cx="10441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МБДОУ детский сад №26 «Золотая рыбка»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113052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Беседы: </a:t>
            </a:r>
          </a:p>
          <a:p>
            <a:pPr lvl="0"/>
            <a:r>
              <a:rPr lang="ru-RU" dirty="0"/>
              <a:t>«Что бы быть здоровым»</a:t>
            </a:r>
          </a:p>
          <a:p>
            <a:pPr lvl="0"/>
            <a:r>
              <a:rPr lang="ru-RU" dirty="0"/>
              <a:t>«Почему мне нравится зима».</a:t>
            </a:r>
          </a:p>
          <a:p>
            <a:pPr lvl="0"/>
            <a:r>
              <a:rPr lang="ru-RU" dirty="0"/>
              <a:t>«Как звери в лесу зимуют».</a:t>
            </a:r>
          </a:p>
          <a:p>
            <a:pPr lvl="0"/>
            <a:r>
              <a:rPr lang="ru-RU" dirty="0"/>
              <a:t>«Как зимуют домашние животные»</a:t>
            </a:r>
          </a:p>
          <a:p>
            <a:pPr lvl="0"/>
            <a:r>
              <a:rPr lang="ru-RU" dirty="0"/>
              <a:t>«Как человек помогает зимой животным в лесу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«Осторожно гололед»</a:t>
            </a:r>
            <a:endParaRPr lang="ru-RU" dirty="0"/>
          </a:p>
          <a:p>
            <a:pPr lvl="0"/>
            <a:r>
              <a:rPr lang="ru-RU" dirty="0"/>
              <a:t>«Почему скрипит снег?»</a:t>
            </a:r>
          </a:p>
          <a:p>
            <a:pPr lvl="0"/>
            <a:r>
              <a:rPr lang="ru-RU" dirty="0"/>
              <a:t>«Помоги птицам</a:t>
            </a:r>
            <a:r>
              <a:rPr lang="ru-RU" dirty="0" smtClean="0"/>
              <a:t>».</a:t>
            </a:r>
          </a:p>
          <a:p>
            <a:r>
              <a:rPr lang="ru-RU" dirty="0"/>
              <a:t>«Пришел мороз-береги ухо и нос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«Первая помощь при обморожении</a:t>
            </a:r>
            <a:r>
              <a:rPr lang="ru-RU" dirty="0" smtClean="0"/>
              <a:t>»</a:t>
            </a:r>
          </a:p>
          <a:p>
            <a:pPr lvl="0"/>
            <a:r>
              <a:rPr lang="ru-RU" dirty="0"/>
              <a:t>«Если хочешь быть здоров-закаляйся»</a:t>
            </a:r>
          </a:p>
          <a:p>
            <a:endParaRPr lang="ru-RU" dirty="0"/>
          </a:p>
          <a:p>
            <a:pPr lvl="0"/>
            <a:r>
              <a:rPr lang="ru-RU" dirty="0"/>
              <a:t>«Зачем зимой снег»</a:t>
            </a:r>
          </a:p>
          <a:p>
            <a:pPr lvl="0"/>
            <a:r>
              <a:rPr lang="ru-RU" dirty="0"/>
              <a:t>«Осторожно! Зимние травмы»</a:t>
            </a:r>
          </a:p>
          <a:p>
            <a:pPr lvl="0"/>
            <a:r>
              <a:rPr lang="ru-RU" dirty="0"/>
              <a:t>«Как заботиться о здоровье зимой».</a:t>
            </a:r>
          </a:p>
          <a:p>
            <a:pPr lvl="0"/>
            <a:r>
              <a:rPr lang="ru-RU" dirty="0"/>
              <a:t>«Откуда идёт снег»</a:t>
            </a:r>
          </a:p>
        </p:txBody>
      </p:sp>
    </p:spTree>
    <p:extLst>
      <p:ext uri="{BB962C8B-B14F-4D97-AF65-F5344CB8AC3E}">
        <p14:creationId xmlns:p14="http://schemas.microsoft.com/office/powerpoint/2010/main" val="377620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1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11377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Рассматривание репродукций картин русских художников по теме «Зима</a:t>
            </a:r>
            <a:r>
              <a:rPr lang="ru-RU" b="1" dirty="0" smtClean="0"/>
              <a:t>»:</a:t>
            </a:r>
          </a:p>
          <a:p>
            <a:pPr lvl="0"/>
            <a:r>
              <a:rPr lang="ru-RU" dirty="0" smtClean="0"/>
              <a:t>«Животные в зимнем лесу»</a:t>
            </a:r>
            <a:endParaRPr lang="ru-RU" dirty="0"/>
          </a:p>
          <a:p>
            <a:pPr lvl="0"/>
            <a:r>
              <a:rPr lang="ru-RU" b="1" dirty="0"/>
              <a:t>Опыты и </a:t>
            </a:r>
            <a:r>
              <a:rPr lang="ru-RU" b="1" dirty="0" smtClean="0"/>
              <a:t>эксперименты: </a:t>
            </a:r>
          </a:p>
          <a:p>
            <a:pPr lvl="0"/>
            <a:r>
              <a:rPr lang="ru-RU" dirty="0" smtClean="0"/>
              <a:t>«Почему тает снег?»,</a:t>
            </a:r>
          </a:p>
          <a:p>
            <a:pPr lvl="0"/>
            <a:r>
              <a:rPr lang="ru-RU" dirty="0" smtClean="0"/>
              <a:t>«Изготовление цветных льдинок»,</a:t>
            </a:r>
          </a:p>
          <a:p>
            <a:pPr lvl="0"/>
            <a:r>
              <a:rPr lang="ru-RU" dirty="0" smtClean="0"/>
              <a:t>«Как согреть руки?»,</a:t>
            </a:r>
          </a:p>
          <a:p>
            <a:pPr lvl="0"/>
            <a:r>
              <a:rPr lang="ru-RU" dirty="0" smtClean="0"/>
              <a:t>«Зачем Деду Морозу и Снегурочке шубы?»,</a:t>
            </a:r>
          </a:p>
          <a:p>
            <a:pPr lvl="0"/>
            <a:r>
              <a:rPr lang="ru-RU" dirty="0" smtClean="0"/>
              <a:t>«Как звери меняют шубку»,</a:t>
            </a:r>
          </a:p>
          <a:p>
            <a:pPr lvl="0"/>
            <a:r>
              <a:rPr lang="ru-RU" dirty="0" smtClean="0"/>
              <a:t>«Нужен ли растениям зимой снег?»,</a:t>
            </a:r>
          </a:p>
          <a:p>
            <a:pPr lvl="0"/>
            <a:r>
              <a:rPr lang="ru-RU" dirty="0" smtClean="0"/>
              <a:t>«Где быстрее наступит весна?»,</a:t>
            </a:r>
          </a:p>
          <a:p>
            <a:pPr lvl="0"/>
            <a:r>
              <a:rPr lang="ru-RU" dirty="0" smtClean="0"/>
              <a:t>«Где появятся первые проталинки?»,</a:t>
            </a:r>
          </a:p>
          <a:p>
            <a:pPr lvl="0"/>
            <a:r>
              <a:rPr lang="ru-RU" dirty="0" smtClean="0"/>
              <a:t>«Почему снег мягкий?»,</a:t>
            </a:r>
          </a:p>
          <a:p>
            <a:pPr lvl="0"/>
            <a:r>
              <a:rPr lang="ru-RU" dirty="0" smtClean="0"/>
              <a:t>«Какая жидкость быстрее замерзнет»,</a:t>
            </a:r>
          </a:p>
          <a:p>
            <a:pPr lvl="0"/>
            <a:r>
              <a:rPr lang="ru-RU" dirty="0" smtClean="0"/>
              <a:t>«Откуда берется иней?»,</a:t>
            </a:r>
          </a:p>
          <a:p>
            <a:pPr lvl="0"/>
            <a:r>
              <a:rPr lang="ru-RU" dirty="0" smtClean="0"/>
              <a:t>«Где лучики?»,</a:t>
            </a:r>
          </a:p>
          <a:p>
            <a:pPr lvl="0"/>
            <a:r>
              <a:rPr lang="ru-RU" dirty="0" smtClean="0"/>
              <a:t>«Можно ли раскрасить снег?»,</a:t>
            </a:r>
          </a:p>
          <a:p>
            <a:pPr lvl="0"/>
            <a:r>
              <a:rPr lang="ru-RU" dirty="0" smtClean="0"/>
              <a:t>«Откуда появляются сосульки?»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4581128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148478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00263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75142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72" y="2564904"/>
            <a:ext cx="3283571" cy="24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113772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Целевые прогулки. (на территории детского сада</a:t>
            </a:r>
            <a:r>
              <a:rPr lang="ru-RU" b="1" dirty="0" smtClean="0"/>
              <a:t>).</a:t>
            </a:r>
          </a:p>
          <a:p>
            <a:pPr lvl="0"/>
            <a:r>
              <a:rPr lang="ru-RU" dirty="0" smtClean="0"/>
              <a:t>«Как изменилась территория детского сада с приходом зимы?»</a:t>
            </a:r>
          </a:p>
          <a:p>
            <a:pPr lvl="0"/>
            <a:r>
              <a:rPr lang="ru-RU" dirty="0" smtClean="0"/>
              <a:t>«На каких деревьях можно увидеть скопление птиц?»</a:t>
            </a:r>
          </a:p>
          <a:p>
            <a:pPr lvl="0"/>
            <a:r>
              <a:rPr lang="ru-RU" dirty="0" smtClean="0"/>
              <a:t>«Рассматривание снежных построек, на соседних прогулочных участках»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К</a:t>
            </a:r>
            <a:r>
              <a:rPr lang="ru-RU" dirty="0" smtClean="0"/>
              <a:t>аким образом можно обезопасить людей от схода снега с крыш?»</a:t>
            </a:r>
            <a:endParaRPr lang="ru-RU" dirty="0"/>
          </a:p>
          <a:p>
            <a:pPr lvl="0"/>
            <a:r>
              <a:rPr lang="ru-RU" b="1" dirty="0"/>
              <a:t>Чтение художественной литературы</a:t>
            </a:r>
            <a:r>
              <a:rPr lang="ru-RU" b="1" dirty="0" smtClean="0"/>
              <a:t>:</a:t>
            </a:r>
          </a:p>
          <a:p>
            <a:pPr lvl="0"/>
            <a:r>
              <a:rPr lang="ru-RU" dirty="0" smtClean="0"/>
              <a:t>С</a:t>
            </a:r>
            <a:r>
              <a:rPr lang="ru-RU" dirty="0"/>
              <a:t>. Есенин «Поёт </a:t>
            </a:r>
            <a:r>
              <a:rPr lang="ru-RU" dirty="0" smtClean="0"/>
              <a:t>зима, </a:t>
            </a:r>
            <a:r>
              <a:rPr lang="ru-RU" dirty="0"/>
              <a:t>аукает»</a:t>
            </a:r>
          </a:p>
          <a:p>
            <a:pPr lvl="0"/>
            <a:r>
              <a:rPr lang="ru-RU" dirty="0"/>
              <a:t>Н. Сладков «Суд над декабрём»</a:t>
            </a:r>
          </a:p>
          <a:p>
            <a:pPr lvl="0"/>
            <a:r>
              <a:rPr lang="ru-RU" dirty="0"/>
              <a:t>В. Одоевский «Мороз Иванович»</a:t>
            </a:r>
          </a:p>
          <a:p>
            <a:pPr lvl="0"/>
            <a:r>
              <a:rPr lang="ru-RU" dirty="0"/>
              <a:t>С. Иванов «Каким бывает снег»</a:t>
            </a:r>
          </a:p>
          <a:p>
            <a:pPr lvl="0"/>
            <a:r>
              <a:rPr lang="ru-RU" dirty="0"/>
              <a:t>Е. Трутнева «Первый снег»</a:t>
            </a:r>
          </a:p>
          <a:p>
            <a:pPr lvl="0"/>
            <a:r>
              <a:rPr lang="ru-RU" dirty="0"/>
              <a:t>К. Бальмонт «Снежинка»</a:t>
            </a:r>
          </a:p>
          <a:p>
            <a:pPr lvl="0"/>
            <a:r>
              <a:rPr lang="ru-RU" dirty="0"/>
              <a:t>Г</a:t>
            </a:r>
            <a:r>
              <a:rPr lang="ru-RU" dirty="0" smtClean="0"/>
              <a:t>. Снегирёв </a:t>
            </a:r>
            <a:r>
              <a:rPr lang="ru-RU" dirty="0"/>
              <a:t>«Про птиц»</a:t>
            </a:r>
          </a:p>
          <a:p>
            <a:pPr lvl="0"/>
            <a:r>
              <a:rPr lang="ru-RU" dirty="0"/>
              <a:t>Н Сладков «Еловая каша»</a:t>
            </a:r>
          </a:p>
          <a:p>
            <a:pPr lvl="0"/>
            <a:r>
              <a:rPr lang="ru-RU" dirty="0"/>
              <a:t>В</a:t>
            </a:r>
            <a:r>
              <a:rPr lang="ru-RU" dirty="0" smtClean="0"/>
              <a:t>. Зотов </a:t>
            </a:r>
            <a:r>
              <a:rPr lang="ru-RU" dirty="0"/>
              <a:t>«Клёст», «О птицах»</a:t>
            </a:r>
          </a:p>
          <a:p>
            <a:pPr lvl="0"/>
            <a:r>
              <a:rPr lang="ru-RU" dirty="0"/>
              <a:t>В. Бианки «Кто к кормушке прилетел?», «Синичкин календарь», «Молодая ворона»</a:t>
            </a:r>
          </a:p>
          <a:p>
            <a:pPr lvl="0"/>
            <a:r>
              <a:rPr lang="ru-RU" dirty="0" smtClean="0"/>
              <a:t>С. Маршак </a:t>
            </a:r>
            <a:r>
              <a:rPr lang="ru-RU" dirty="0"/>
              <a:t>«Двенадцать месяцев»</a:t>
            </a:r>
          </a:p>
          <a:p>
            <a:pPr lvl="0"/>
            <a:r>
              <a:rPr lang="ru-RU" dirty="0" err="1"/>
              <a:t>Бр</a:t>
            </a:r>
            <a:r>
              <a:rPr lang="ru-RU" dirty="0"/>
              <a:t>. Гримм «Госпожа Метелица»</a:t>
            </a:r>
          </a:p>
          <a:p>
            <a:pPr lvl="0"/>
            <a:r>
              <a:rPr lang="ru-RU" dirty="0"/>
              <a:t>Загадки о зимних явлениях в природе</a:t>
            </a:r>
          </a:p>
          <a:p>
            <a:r>
              <a:rPr lang="ru-RU" dirty="0"/>
              <a:t>Пословицы и поговорки о зиме.</a:t>
            </a:r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1268760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4869160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894" y="4869160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87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-2006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836713"/>
            <a:ext cx="112332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Творческая мастерская.</a:t>
            </a:r>
            <a:endParaRPr lang="ru-RU" sz="2800" dirty="0"/>
          </a:p>
          <a:p>
            <a:pPr lvl="0"/>
            <a:r>
              <a:rPr lang="ru-RU" sz="2800" dirty="0"/>
              <a:t>Вырезывание снежинок.</a:t>
            </a:r>
          </a:p>
          <a:p>
            <a:pPr lvl="0"/>
            <a:r>
              <a:rPr lang="ru-RU" sz="2800" dirty="0"/>
              <a:t>Оформление плаката «Зима»</a:t>
            </a:r>
          </a:p>
          <a:p>
            <a:pPr lvl="0"/>
            <a:r>
              <a:rPr lang="ru-RU" sz="2800" dirty="0" smtClean="0"/>
              <a:t>Аппликация «Лыжник»</a:t>
            </a:r>
            <a:endParaRPr lang="ru-RU" sz="2800" dirty="0"/>
          </a:p>
          <a:p>
            <a:pPr lvl="0"/>
            <a:r>
              <a:rPr lang="ru-RU" sz="2800" dirty="0" err="1" smtClean="0"/>
              <a:t>Налепка</a:t>
            </a:r>
            <a:r>
              <a:rPr lang="ru-RU" sz="2800" dirty="0" smtClean="0"/>
              <a:t> из пластилина «Зимушка-зима</a:t>
            </a:r>
            <a:r>
              <a:rPr lang="ru-RU" sz="2800" dirty="0"/>
              <a:t>»</a:t>
            </a:r>
          </a:p>
          <a:p>
            <a:pPr lvl="0"/>
            <a:r>
              <a:rPr lang="ru-RU" sz="2800" dirty="0"/>
              <a:t>Рисование: «Деревья в инее».</a:t>
            </a:r>
          </a:p>
          <a:p>
            <a:pPr lvl="0"/>
            <a:r>
              <a:rPr lang="ru-RU" sz="2800" dirty="0"/>
              <a:t>Рисование: « Зимняя ночь»</a:t>
            </a:r>
          </a:p>
          <a:p>
            <a:pPr lvl="0"/>
            <a:r>
              <a:rPr lang="ru-RU" sz="2800" dirty="0"/>
              <a:t>Рисование </a:t>
            </a:r>
            <a:r>
              <a:rPr lang="ru-RU" sz="2800" dirty="0" smtClean="0"/>
              <a:t>«Зимние узоры»(техника </a:t>
            </a:r>
            <a:r>
              <a:rPr lang="ru-RU" sz="2800" dirty="0" err="1" smtClean="0"/>
              <a:t>кляксография</a:t>
            </a:r>
            <a:r>
              <a:rPr lang="ru-RU" sz="2800" dirty="0" smtClean="0"/>
              <a:t>)</a:t>
            </a:r>
          </a:p>
          <a:p>
            <a:pPr lvl="0"/>
            <a:r>
              <a:rPr lang="ru-RU" sz="2800" dirty="0" smtClean="0"/>
              <a:t>Рисование «Снежинка</a:t>
            </a:r>
            <a:r>
              <a:rPr lang="ru-RU" sz="2800" dirty="0" smtClean="0"/>
              <a:t>»</a:t>
            </a:r>
          </a:p>
          <a:p>
            <a:pPr lvl="0"/>
            <a:r>
              <a:rPr lang="ru-RU" sz="2800" dirty="0" smtClean="0"/>
              <a:t> Коллективная работа </a:t>
            </a:r>
            <a:r>
              <a:rPr lang="ru-RU" sz="2800" dirty="0"/>
              <a:t>«Опушка с оленями».</a:t>
            </a:r>
          </a:p>
          <a:p>
            <a:pPr lvl="0"/>
            <a:r>
              <a:rPr lang="ru-RU" sz="2800" dirty="0" smtClean="0"/>
              <a:t>Рисование </a:t>
            </a:r>
            <a:r>
              <a:rPr lang="ru-RU" sz="2800" dirty="0" smtClean="0"/>
              <a:t>«Зимний </a:t>
            </a:r>
            <a:r>
              <a:rPr lang="ru-RU" sz="2800" dirty="0"/>
              <a:t>лес»</a:t>
            </a:r>
          </a:p>
          <a:p>
            <a:pPr lvl="0"/>
            <a:r>
              <a:rPr lang="ru-RU" sz="2800" dirty="0"/>
              <a:t>Изготовление цветных льдинок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1052736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631095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64" y="836713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052736"/>
            <a:ext cx="102971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Работа с родителями:</a:t>
            </a:r>
            <a:endParaRPr lang="ru-RU" sz="2800" dirty="0"/>
          </a:p>
          <a:p>
            <a:r>
              <a:rPr lang="ru-RU" sz="2800" b="1" dirty="0" smtClean="0"/>
              <a:t>Конкурс</a:t>
            </a:r>
            <a:r>
              <a:rPr lang="ru-RU" sz="2800" dirty="0" smtClean="0"/>
              <a:t> «Супер столовая </a:t>
            </a:r>
            <a:r>
              <a:rPr lang="ru-RU" sz="2800" dirty="0"/>
              <a:t>для птиц</a:t>
            </a:r>
            <a:r>
              <a:rPr lang="ru-RU" sz="2800" dirty="0" smtClean="0"/>
              <a:t>". Изготовление </a:t>
            </a:r>
            <a:r>
              <a:rPr lang="ru-RU" sz="2800" dirty="0"/>
              <a:t>кормушек для птиц.</a:t>
            </a:r>
          </a:p>
          <a:p>
            <a:r>
              <a:rPr lang="ru-RU" sz="2800" b="1" dirty="0"/>
              <a:t>Оформление папки-передвижки</a:t>
            </a:r>
            <a:r>
              <a:rPr lang="ru-RU" sz="2800" dirty="0"/>
              <a:t> « </a:t>
            </a:r>
            <a:r>
              <a:rPr lang="ru-RU" sz="2800" dirty="0" smtClean="0"/>
              <a:t>Зимние забавы».</a:t>
            </a:r>
            <a:endParaRPr lang="ru-RU" sz="2800" dirty="0"/>
          </a:p>
          <a:p>
            <a:r>
              <a:rPr lang="ru-RU" sz="2800" b="1" dirty="0"/>
              <a:t>Оформление информации в родительский уголок:</a:t>
            </a:r>
            <a:r>
              <a:rPr lang="ru-RU" sz="2800" dirty="0"/>
              <a:t> «Зимние травмы</a:t>
            </a:r>
            <a:r>
              <a:rPr lang="ru-RU" sz="2800" dirty="0" smtClean="0"/>
              <a:t>».</a:t>
            </a:r>
          </a:p>
          <a:p>
            <a:r>
              <a:rPr lang="ru-RU" sz="2800" b="1" dirty="0" smtClean="0"/>
              <a:t>Консультации для родителей </a:t>
            </a:r>
            <a:r>
              <a:rPr lang="ru-RU" sz="2800" dirty="0" smtClean="0"/>
              <a:t>«Покорми птиц зимой», «Зима»</a:t>
            </a:r>
          </a:p>
          <a:p>
            <a:r>
              <a:rPr lang="ru-RU" sz="2800" b="1" dirty="0" smtClean="0"/>
              <a:t>Консультации для родителей в уголке здоровья</a:t>
            </a:r>
            <a:r>
              <a:rPr lang="ru-RU" sz="2800" dirty="0" smtClean="0"/>
              <a:t> «Чем опасно обморожение?!», «Будьте здоровы!».</a:t>
            </a:r>
          </a:p>
          <a:p>
            <a:r>
              <a:rPr lang="ru-RU" sz="2800" b="1" dirty="0" smtClean="0"/>
              <a:t>Создание листовок</a:t>
            </a:r>
            <a:r>
              <a:rPr lang="ru-RU" sz="2800" dirty="0"/>
              <a:t> с призывом подкармливать и помогать птицам, зимующим в нашем </a:t>
            </a:r>
            <a:r>
              <a:rPr lang="ru-RU" sz="2800" dirty="0" smtClean="0"/>
              <a:t>городе.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0" y="76470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906" y="3144015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10729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Труд на участке.</a:t>
            </a:r>
            <a:endParaRPr lang="ru-RU" sz="2400" dirty="0"/>
          </a:p>
          <a:p>
            <a:pPr lvl="0"/>
            <a:r>
              <a:rPr lang="ru-RU" sz="2400" dirty="0"/>
              <a:t>Заготовка корма для птиц</a:t>
            </a:r>
          </a:p>
          <a:p>
            <a:pPr lvl="0"/>
            <a:r>
              <a:rPr lang="ru-RU" sz="2400" dirty="0" err="1"/>
              <a:t>Подкармливание</a:t>
            </a:r>
            <a:r>
              <a:rPr lang="ru-RU" sz="2400" dirty="0"/>
              <a:t> птиц.</a:t>
            </a:r>
          </a:p>
          <a:p>
            <a:pPr lvl="0"/>
            <a:r>
              <a:rPr lang="ru-RU" sz="2400" dirty="0"/>
              <a:t>«Окучивание» снегом деревьев.</a:t>
            </a:r>
          </a:p>
          <a:p>
            <a:pPr lvl="0"/>
            <a:r>
              <a:rPr lang="ru-RU" sz="2400" dirty="0"/>
              <a:t>Расчистка дорожек от снега во время прогулки.</a:t>
            </a:r>
          </a:p>
          <a:p>
            <a:pPr lvl="0"/>
            <a:r>
              <a:rPr lang="ru-RU" sz="2400" dirty="0"/>
              <a:t>С помощью воспитателя посыпать дорожки песком.</a:t>
            </a:r>
          </a:p>
          <a:p>
            <a:pPr lvl="0"/>
            <a:r>
              <a:rPr lang="ru-RU" sz="2400" dirty="0"/>
              <a:t>Очистить вместе с воспитателем место для игр от снега.</a:t>
            </a:r>
          </a:p>
          <a:p>
            <a:pPr lvl="0"/>
            <a:r>
              <a:rPr lang="ru-RU" sz="2400" dirty="0"/>
              <a:t>На прогулке совместно с воспитателем собирать снег в кучи и свозить для построения снеговиков.</a:t>
            </a:r>
          </a:p>
          <a:p>
            <a:pPr lvl="0"/>
            <a:r>
              <a:rPr lang="ru-RU" sz="2400" dirty="0"/>
              <a:t>Сгребание снега лопатой, расчистка дорожек</a:t>
            </a:r>
          </a:p>
          <a:p>
            <a:pPr lvl="0"/>
            <a:r>
              <a:rPr lang="ru-RU" sz="2400" dirty="0"/>
              <a:t>Постройка из снега</a:t>
            </a:r>
          </a:p>
          <a:p>
            <a:pPr lvl="0"/>
            <a:r>
              <a:rPr lang="ru-RU" sz="2400" dirty="0"/>
              <a:t>Лепка различных форм из снега.</a:t>
            </a:r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30" y="4624580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16" y="1428979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13" y="692696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10729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Третий этап заключительный:</a:t>
            </a:r>
            <a:endParaRPr lang="ru-RU" sz="2800" dirty="0"/>
          </a:p>
          <a:p>
            <a:pPr lvl="0"/>
            <a:r>
              <a:rPr lang="ru-RU" sz="2800" dirty="0"/>
              <a:t>Обработка результатов по реализации проекта.</a:t>
            </a:r>
          </a:p>
          <a:p>
            <a:pPr lvl="0"/>
            <a:r>
              <a:rPr lang="ru-RU" sz="2800" dirty="0"/>
              <a:t>конкурс кормушек </a:t>
            </a:r>
            <a:r>
              <a:rPr lang="ru-RU" sz="2800" b="1" dirty="0"/>
              <a:t>"</a:t>
            </a:r>
            <a:r>
              <a:rPr lang="ru-RU" sz="2800" b="1" dirty="0" smtClean="0"/>
              <a:t>Супер столовая </a:t>
            </a:r>
            <a:r>
              <a:rPr lang="ru-RU" sz="2800" b="1" dirty="0"/>
              <a:t>для птиц"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Организация птичьей </a:t>
            </a:r>
            <a:r>
              <a:rPr lang="ru-RU" sz="2800" dirty="0" smtClean="0"/>
              <a:t>столовой -  </a:t>
            </a:r>
            <a:r>
              <a:rPr lang="ru-RU" sz="2800" b="1" dirty="0"/>
              <a:t>«Лакомка»</a:t>
            </a:r>
            <a:r>
              <a:rPr lang="ru-RU" sz="2800" dirty="0"/>
              <a:t> на территории детского сада.</a:t>
            </a:r>
          </a:p>
          <a:p>
            <a:pPr lvl="0"/>
            <a:r>
              <a:rPr lang="ru-RU" sz="2800" dirty="0"/>
              <a:t>Акция «Птицы – наши соседи на земле»: раздача листовки с призывом подкармливать и помогать птицам, зимующим в нашем районе.</a:t>
            </a:r>
          </a:p>
          <a:p>
            <a:pPr lvl="0"/>
            <a:r>
              <a:rPr lang="ru-RU" sz="2800" dirty="0"/>
              <a:t>Выставка </a:t>
            </a:r>
            <a:r>
              <a:rPr lang="ru-RU" sz="2800" dirty="0" smtClean="0"/>
              <a:t>коллективной работы «Опушка с оленями».</a:t>
            </a:r>
            <a:endParaRPr lang="ru-RU" sz="2800" dirty="0"/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67" y="5001027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429" y="40466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4660866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0672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-конечная звезда 2"/>
          <p:cNvSpPr/>
          <p:nvPr/>
        </p:nvSpPr>
        <p:spPr>
          <a:xfrm>
            <a:off x="2033463" y="1246448"/>
            <a:ext cx="45719" cy="59837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пк\Desktop\ПДД\снежин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b="323"/>
          <a:stretch/>
        </p:blipFill>
        <p:spPr bwMode="auto">
          <a:xfrm>
            <a:off x="7916062" y="0"/>
            <a:ext cx="4144770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ПДД\снеж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62" y="1328345"/>
            <a:ext cx="4144770" cy="24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к\Desktop\ПДД\снеж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1" y="1811515"/>
            <a:ext cx="3240262" cy="24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к\Desktop\ПДД\сн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4241711"/>
            <a:ext cx="3161027" cy="23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к\Desktop\ПДД\снежин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0" y="-46801"/>
            <a:ext cx="2808312" cy="20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к\Desktop\ПДД\снеж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12" y="3598373"/>
            <a:ext cx="4450847" cy="301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к\Desktop\ПДД\снеж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62" y="3754981"/>
            <a:ext cx="414477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пк\Desktop\ПДД\с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11" y="-1"/>
            <a:ext cx="4450847" cy="42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ПДД\IMG_4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2403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ПДД\IMG_4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ПДД\IMG_48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0198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к\Desktop\ПДД\IMG_48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" y="3429000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\Desktop\ПДД\IMG_48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429000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к\Desktop\ПДД\IMG_48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39212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к\Desktop\ПДД\IMG_48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439213"/>
            <a:ext cx="2215964" cy="32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пк\Desktop\ПДД\IMG_485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4" y="1920546"/>
            <a:ext cx="2277136" cy="17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пк\Desktop\ПДД\IMG_484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58" y="1939298"/>
            <a:ext cx="2362378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1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764704"/>
            <a:ext cx="9577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Вид проекта</a:t>
            </a:r>
            <a:r>
              <a:rPr lang="ru-RU" dirty="0"/>
              <a:t>:</a:t>
            </a:r>
          </a:p>
          <a:p>
            <a:r>
              <a:rPr lang="ru-RU" dirty="0"/>
              <a:t>познавательно-исследовательский, творческо-информационный</a:t>
            </a:r>
            <a:r>
              <a:rPr lang="ru-RU" dirty="0" smtClean="0"/>
              <a:t>.</a:t>
            </a:r>
          </a:p>
          <a:p>
            <a:r>
              <a:rPr lang="ru-RU" b="1" dirty="0"/>
              <a:t>Сроки реализации:</a:t>
            </a:r>
            <a:endParaRPr lang="ru-RU" dirty="0"/>
          </a:p>
          <a:p>
            <a:r>
              <a:rPr lang="ru-RU" dirty="0"/>
              <a:t>Средней продолжительности: декабрь-февраль.</a:t>
            </a:r>
          </a:p>
          <a:p>
            <a:r>
              <a:rPr lang="ru-RU" b="1" dirty="0"/>
              <a:t>Участники проекта:</a:t>
            </a:r>
            <a:endParaRPr lang="ru-RU" dirty="0"/>
          </a:p>
          <a:p>
            <a:r>
              <a:rPr lang="ru-RU" dirty="0"/>
              <a:t>дети, воспитатели, помощник воспитателя подготовительной группы, родители воспитанников, музыкальный руководитель.</a:t>
            </a:r>
          </a:p>
          <a:p>
            <a:r>
              <a:rPr lang="ru-RU" b="1" dirty="0"/>
              <a:t>Проектная идея:</a:t>
            </a:r>
            <a:endParaRPr lang="ru-RU" dirty="0"/>
          </a:p>
          <a:p>
            <a:r>
              <a:rPr lang="ru-RU" dirty="0"/>
              <a:t>Конкретизировать представление детей о зиме, как о времени года</a:t>
            </a:r>
            <a:r>
              <a:rPr lang="ru-RU" dirty="0" smtClean="0"/>
              <a:t>.</a:t>
            </a:r>
          </a:p>
          <a:p>
            <a:r>
              <a:rPr lang="ru-RU" b="1" dirty="0"/>
              <a:t>Актуальность</a:t>
            </a:r>
            <a:r>
              <a:rPr lang="ru-RU" dirty="0"/>
              <a:t> </a:t>
            </a:r>
            <a:r>
              <a:rPr lang="ru-RU" b="1" dirty="0"/>
              <a:t>проекта</a:t>
            </a:r>
            <a:r>
              <a:rPr lang="ru-RU" dirty="0"/>
              <a:t>:</a:t>
            </a:r>
          </a:p>
          <a:p>
            <a:r>
              <a:rPr lang="ru-RU" dirty="0"/>
              <a:t>Тема проекта способствует созданию необходимых условий в ДОУ по формированию у дошкольников целостного представления о зиме; для общения ребенка с социальным миром природы; развитию у детей любознательности, творческих способностей, познавательной активности, коммуникативных навыков.</a:t>
            </a:r>
          </a:p>
          <a:p>
            <a:r>
              <a:rPr lang="ru-RU" b="1" dirty="0"/>
              <a:t>ЦЕЛЬ ПРОЕКТА: </a:t>
            </a:r>
            <a:r>
              <a:rPr lang="ru-RU" dirty="0"/>
              <a:t>Углубить знания о живой и неживой природе зимой. Воспитывать любовь к природе родного края, бережное отношение к ней.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648" y="5013176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0673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79" y="814503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ПДД\о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6334" y="-618430"/>
            <a:ext cx="2540000" cy="37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ПДД\о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14" y="2060848"/>
            <a:ext cx="3810000" cy="46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\Desktop\ПДД\IMG_5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401"/>
            <a:ext cx="3175000" cy="33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к\Desktop\ПДД\IMG_50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1"/>
            <a:ext cx="3881811" cy="40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64" y="40466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0" y="2996952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2" y="508518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33" y="2260669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ПДД\ол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896"/>
            <a:ext cx="4139952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ПДД\ол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892"/>
            <a:ext cx="3441171" cy="30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к\Desktop\ПДД\ол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" y="98892"/>
            <a:ext cx="3552395" cy="30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к\Desktop\ПДД\о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124250"/>
            <a:ext cx="3459063" cy="25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к\Desktop\ПДД\оле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633192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0266" y="548680"/>
            <a:ext cx="1909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Пастбище оленей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ЗИМ ПРОЕКТ\IMG_4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4765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ЗИМ ПРОЕКТ\IMG_4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79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к\Desktop\ЗИМ ПРОЕКТ\IMG_49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к\Desktop\ЗИМ ПРОЕКТ\IMG_5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2" y="3499945"/>
            <a:ext cx="2540000" cy="32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2528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Зимующие </a:t>
            </a:r>
          </a:p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                 птицы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8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пк\Desktop\ЗИМ ПРОЕКТ\IMG_5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29" y="-3190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пк\Desktop\ЗИМ ПРОЕКТ\IMG_5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9" y="3212976"/>
            <a:ext cx="3038251" cy="36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54868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Супер столовая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     для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птиц!</a:t>
            </a:r>
          </a:p>
        </p:txBody>
      </p:sp>
      <p:pic>
        <p:nvPicPr>
          <p:cNvPr id="8196" name="Picture 4" descr="C:\Users\пк\Desktop\ЗИМ ПРОЕКТ\image-16-02-20-16-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29" y="3338376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к\Desktop\ЗИМ ПРОЕКТ\серж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" y="0"/>
            <a:ext cx="3492525" cy="30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пк\Desktop\ЗИМ ПРОЕКТ\IMG_53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810000" cy="35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32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ЗИМ ПРОЕКТ\IMG_5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" y="63376"/>
            <a:ext cx="2679774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Desktop\ЗИМ ПРОЕКТ\IMG_5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" y="3507260"/>
            <a:ext cx="2895798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к\Desktop\ЗИМ ПРОЕКТ\IMG_5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5444"/>
            <a:ext cx="289484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пк\Desktop\ЗИМ ПРОЕКТ\IMG_51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45444"/>
            <a:ext cx="3312368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пк\Desktop\ЗИМ ПРОЕКТ\IMG_51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-10890"/>
            <a:ext cx="254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5388" y="476672"/>
            <a:ext cx="3544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Супер столовая для птиц!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59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484784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  <a:latin typeface="Arial Black" pitchFamily="34" charset="0"/>
              </a:rPr>
              <a:t>Спасибо за</a:t>
            </a:r>
          </a:p>
          <a:p>
            <a:pPr algn="ctr"/>
            <a:endParaRPr lang="ru-RU" sz="8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8800" dirty="0" smtClean="0">
                <a:solidFill>
                  <a:srgbClr val="7030A0"/>
                </a:solidFill>
                <a:latin typeface="Arial Black" pitchFamily="34" charset="0"/>
              </a:rPr>
              <a:t> внимание!</a:t>
            </a:r>
            <a:endParaRPr lang="ru-RU" sz="8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4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11089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ЦЕЛЬ ПРОЕКТА: </a:t>
            </a:r>
            <a:endParaRPr lang="ru-RU" sz="2800" b="1" dirty="0" smtClean="0"/>
          </a:p>
          <a:p>
            <a:r>
              <a:rPr lang="ru-RU" sz="2800" dirty="0" smtClean="0"/>
              <a:t>Углубить </a:t>
            </a:r>
            <a:r>
              <a:rPr lang="ru-RU" sz="2800" dirty="0"/>
              <a:t>знания о живой и неживой природе зимой. Воспитывать любовь к природе родного края, бережное отношение к ней.</a:t>
            </a:r>
          </a:p>
        </p:txBody>
      </p:sp>
      <p:pic>
        <p:nvPicPr>
          <p:cNvPr id="4" name="Picture 6" descr="http://www.artvedia.ru/upload/f0_422794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4984891" cy="345638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79053"/>
            <a:ext cx="5242710" cy="3932032"/>
          </a:xfrm>
          <a:prstGeom prst="rect">
            <a:avLst/>
          </a:prstGeom>
        </p:spPr>
      </p:pic>
      <p:pic>
        <p:nvPicPr>
          <p:cNvPr id="6" name="Рисунок 5" descr="hello_html_m740e033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74" y="4015084"/>
            <a:ext cx="180020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80" y="5023196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2478914"/>
            <a:ext cx="2304256" cy="15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123133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проекта:</a:t>
            </a:r>
            <a:endParaRPr lang="ru-RU" dirty="0"/>
          </a:p>
          <a:p>
            <a:pPr lvl="0"/>
            <a:r>
              <a:rPr lang="ru-RU" dirty="0"/>
              <a:t>Расширять представления о зимних природных явлениях через познавательно-исследовательскую деятельность.</a:t>
            </a:r>
          </a:p>
          <a:p>
            <a:pPr lvl="0"/>
            <a:r>
              <a:rPr lang="ru-RU" dirty="0"/>
              <a:t>Познакомить с явлениями неживой природы (морозы, сильные ветры, снег, метели.), свойствами снега (белый, хрустящий, рассыпчатый, холодный, пушистый, липкий).</a:t>
            </a:r>
          </a:p>
          <a:p>
            <a:pPr lvl="0"/>
            <a:r>
              <a:rPr lang="ru-RU" dirty="0"/>
              <a:t>Уточнить и расширять знания об образе жизни диких животных зимой (заяц, лиса, волк, медведь и белка). Расширять представления о разнообразии птиц (снегири, синицы, воробьи), способах добывания пищи, приспособлении к зимним условиям жизни.</a:t>
            </a:r>
          </a:p>
          <a:p>
            <a:pPr lvl="0"/>
            <a:r>
              <a:rPr lang="ru-RU" dirty="0"/>
              <a:t> Создавать условия для выявления свойств и качеств снега и льда. Познакомить с процессом превращения воды в лёд, льда и снега в воду.</a:t>
            </a:r>
          </a:p>
          <a:p>
            <a:pPr lvl="0"/>
            <a:r>
              <a:rPr lang="ru-RU" dirty="0"/>
              <a:t>Научить устанавливать связи между живой и неживой природой (погода – состояние воды, снега; время года – состояние растений), анализировать, делать выводы.</a:t>
            </a:r>
          </a:p>
          <a:p>
            <a:pPr lvl="0"/>
            <a:r>
              <a:rPr lang="ru-RU" dirty="0"/>
              <a:t> Развивать любознательность, познавательные интересы, внимание, память, речь, наблюдательность, желание ухаживать за животными и растениями, экологическую воспитанность дошкольников.</a:t>
            </a:r>
          </a:p>
          <a:p>
            <a:pPr lvl="0"/>
            <a:r>
              <a:rPr lang="ru-RU" dirty="0"/>
              <a:t> Формировать реалистические представления о природе, умение устанавливать связь между поведением птиц и животных и изменениями в природе.</a:t>
            </a:r>
          </a:p>
          <a:p>
            <a:pPr lvl="0"/>
            <a:r>
              <a:rPr lang="ru-RU" dirty="0"/>
              <a:t>Вызывать положительнее эмоции, чувства восхищения природой.</a:t>
            </a:r>
          </a:p>
          <a:p>
            <a:pPr lvl="0"/>
            <a:r>
              <a:rPr lang="ru-RU" dirty="0"/>
              <a:t> Воспитывать заботливое отношение ко всему живому, интерес к растительному и животному миру.</a:t>
            </a:r>
          </a:p>
          <a:p>
            <a:pPr lvl="0"/>
            <a:r>
              <a:rPr lang="ru-RU" dirty="0"/>
              <a:t>Вызвать желание помочь нашим крылатым друзьям в зимнюю бескормицу</a:t>
            </a:r>
          </a:p>
          <a:p>
            <a:pPr lvl="0"/>
            <a:r>
              <a:rPr lang="ru-RU" dirty="0"/>
              <a:t>Научить детей правильно их подкармливать.</a:t>
            </a:r>
          </a:p>
          <a:p>
            <a:pPr lvl="0"/>
            <a:r>
              <a:rPr lang="ru-RU" dirty="0"/>
              <a:t>Воспитывать чувство </a:t>
            </a:r>
            <a:r>
              <a:rPr lang="ru-RU" dirty="0" err="1" smtClean="0"/>
              <a:t>эмпатии</a:t>
            </a:r>
            <a:r>
              <a:rPr lang="ru-RU" dirty="0" smtClean="0"/>
              <a:t> </a:t>
            </a:r>
            <a:r>
              <a:rPr lang="ru-RU" dirty="0"/>
              <a:t>к родной природе.</a:t>
            </a:r>
          </a:p>
          <a:p>
            <a:pPr lvl="0"/>
            <a:r>
              <a:rPr lang="ru-RU" dirty="0"/>
              <a:t>Развивать коммуникативные навыки, память, внимание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2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108732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Планируемые результаты: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dirty="0"/>
              <a:t>По окончанию проекта дети смогут</a:t>
            </a:r>
            <a:r>
              <a:rPr lang="ru-RU" sz="2800" dirty="0" smtClean="0"/>
              <a:t>:</a:t>
            </a:r>
            <a:endParaRPr lang="ru-RU" sz="2800" dirty="0"/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Устанавливать зависимость жизни растений и животных от изменений в природе.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Осознанно правильно относиться к растениям и животным.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/>
              <a:t>Расширить знания о природе зимой, укрепить исследовательский интерес к природе.</a:t>
            </a:r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93901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63" y="4370451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21" y="40466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1065718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Формы реализации проекта:</a:t>
            </a:r>
            <a:endParaRPr lang="ru-RU" sz="2800" dirty="0"/>
          </a:p>
          <a:p>
            <a:pPr lvl="0">
              <a:lnSpc>
                <a:spcPct val="150000"/>
              </a:lnSpc>
            </a:pPr>
            <a:r>
              <a:rPr lang="ru-RU" sz="2800" dirty="0"/>
              <a:t>ООД.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Беседы.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Наблюдения.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Досуговая деятельность.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Игровая деятельность.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Исследовательская деятельность.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Продуктивная деятельность детей.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Чтение художественной литературы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/>
              <a:t> </a:t>
            </a:r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3" y="400506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400506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316073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24" y="195643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57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 четырьмя стрелками 2"/>
          <p:cNvSpPr/>
          <p:nvPr/>
        </p:nvSpPr>
        <p:spPr>
          <a:xfrm>
            <a:off x="3519016" y="1869496"/>
            <a:ext cx="5585826" cy="2952328"/>
          </a:xfrm>
          <a:prstGeom prst="quad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Здравствуй Зимушка-Зима</a:t>
            </a:r>
            <a:endParaRPr lang="ru-RU" sz="2800" dirty="0"/>
          </a:p>
        </p:txBody>
      </p:sp>
      <p:sp>
        <p:nvSpPr>
          <p:cNvPr id="13" name="16-конечная звезда 12"/>
          <p:cNvSpPr/>
          <p:nvPr/>
        </p:nvSpPr>
        <p:spPr>
          <a:xfrm flipH="1">
            <a:off x="-216025" y="-315416"/>
            <a:ext cx="3378662" cy="3220077"/>
          </a:xfrm>
          <a:prstGeom prst="star1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-69660" y="213187"/>
            <a:ext cx="298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Чтение художественной литературы:</a:t>
            </a:r>
          </a:p>
        </p:txBody>
      </p:sp>
      <p:sp>
        <p:nvSpPr>
          <p:cNvPr id="16" name="16-конечная звезда 15"/>
          <p:cNvSpPr/>
          <p:nvPr/>
        </p:nvSpPr>
        <p:spPr>
          <a:xfrm flipH="1">
            <a:off x="-216024" y="2069342"/>
            <a:ext cx="3923928" cy="4600018"/>
          </a:xfrm>
          <a:prstGeom prst="star16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16-конечная звезда 16"/>
          <p:cNvSpPr/>
          <p:nvPr/>
        </p:nvSpPr>
        <p:spPr>
          <a:xfrm flipH="1">
            <a:off x="2627783" y="-63940"/>
            <a:ext cx="3615799" cy="2816785"/>
          </a:xfrm>
          <a:prstGeom prst="star1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16-конечная звезда 17"/>
          <p:cNvSpPr/>
          <p:nvPr/>
        </p:nvSpPr>
        <p:spPr>
          <a:xfrm flipH="1">
            <a:off x="5652120" y="-171400"/>
            <a:ext cx="3491880" cy="2816785"/>
          </a:xfrm>
          <a:prstGeom prst="star16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16-конечная звезда 18"/>
          <p:cNvSpPr/>
          <p:nvPr/>
        </p:nvSpPr>
        <p:spPr>
          <a:xfrm flipH="1">
            <a:off x="8851938" y="107360"/>
            <a:ext cx="3901536" cy="3230068"/>
          </a:xfrm>
          <a:prstGeom prst="star1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16-конечная звезда 19"/>
          <p:cNvSpPr/>
          <p:nvPr/>
        </p:nvSpPr>
        <p:spPr>
          <a:xfrm flipH="1">
            <a:off x="8974967" y="2733440"/>
            <a:ext cx="4093975" cy="4124560"/>
          </a:xfrm>
          <a:prstGeom prst="star1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16-конечная звезда 20"/>
          <p:cNvSpPr/>
          <p:nvPr/>
        </p:nvSpPr>
        <p:spPr>
          <a:xfrm flipH="1">
            <a:off x="5796136" y="3682297"/>
            <a:ext cx="4608512" cy="3205666"/>
          </a:xfrm>
          <a:prstGeom prst="star1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16-конечная звезда 21"/>
          <p:cNvSpPr/>
          <p:nvPr/>
        </p:nvSpPr>
        <p:spPr>
          <a:xfrm flipH="1">
            <a:off x="2195734" y="3789040"/>
            <a:ext cx="4181001" cy="3098923"/>
          </a:xfrm>
          <a:prstGeom prst="star1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059832" y="260115"/>
            <a:ext cx="318375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Беседы: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«Что бы быть здоровым»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«Почему мне нравится зима».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звери в лесу зимуют».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зимуют домашние животные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и др.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06919" y="1670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Беседы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275759" y="3033578"/>
            <a:ext cx="227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Фенологические наблюдения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74790" y="395770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Дидактические игры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450670" y="4200867"/>
            <a:ext cx="220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Подвижные игры: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314" y="2458424"/>
            <a:ext cx="223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Опыты и </a:t>
            </a:r>
            <a:r>
              <a:rPr lang="ru-RU" b="1" dirty="0" smtClean="0"/>
              <a:t>эксперименты</a:t>
            </a:r>
            <a:r>
              <a:rPr lang="ru-RU" b="1" dirty="0"/>
              <a:t>: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6136" y="421122"/>
            <a:ext cx="374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Рассматривание репродукций картин русских художников по теме «Зима»:</a:t>
            </a:r>
          </a:p>
        </p:txBody>
      </p:sp>
      <p:pic>
        <p:nvPicPr>
          <p:cNvPr id="30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45" y="3202783"/>
            <a:ext cx="1080119" cy="9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27" y="2191254"/>
            <a:ext cx="511955" cy="5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83" y="2069342"/>
            <a:ext cx="1008112" cy="10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25" y="2904661"/>
            <a:ext cx="842713" cy="8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79" y="5415397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376735" y="4570199"/>
            <a:ext cx="4634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«Времена года»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«Цветные варежки»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«Найди ошибки» (чего не бывает зимой)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«Кто что делает зимой»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«Найди по следу»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«Найди такую же снежинку»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7783" y="4520913"/>
            <a:ext cx="3684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</a:rPr>
              <a:t>«Зайцы и волк», 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«Снежинки и ветер», 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«Пингвины»,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«Кто скорее добежит до флага»,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«Охотники и олени»,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«Два мороза», </a:t>
            </a:r>
          </a:p>
          <a:p>
            <a:pPr lvl="0" algn="ctr"/>
            <a:r>
              <a:rPr lang="ru-RU" b="1" dirty="0">
                <a:solidFill>
                  <a:srgbClr val="7030A0"/>
                </a:solidFill>
              </a:rPr>
              <a:t>«Мороз красный нос»,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38688" y="421122"/>
            <a:ext cx="3208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«Что бы быть здоровым»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«Почему мне нравится зима».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«Как звери в лесу зимуют».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«Как зимуют домашние животные»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«Как человек помогает зимой животным в </a:t>
            </a:r>
            <a:r>
              <a:rPr lang="ru-RU" b="1" dirty="0" err="1" smtClean="0">
                <a:solidFill>
                  <a:srgbClr val="7030A0"/>
                </a:solidFill>
              </a:rPr>
              <a:t>лесу»и</a:t>
            </a:r>
            <a:r>
              <a:rPr lang="ru-RU" b="1" dirty="0" smtClean="0">
                <a:solidFill>
                  <a:srgbClr val="7030A0"/>
                </a:solidFill>
              </a:rPr>
              <a:t> др.</a:t>
            </a:r>
            <a:endParaRPr lang="ru-RU" b="1" dirty="0">
              <a:solidFill>
                <a:srgbClr val="7030A0"/>
              </a:solidFill>
            </a:endParaRPr>
          </a:p>
          <a:p>
            <a:pPr lvl="0"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314" y="3393143"/>
            <a:ext cx="2773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«Почему тает снег?»,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«Изготовление цветных льдинок»,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согреть руки?»,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«Зачем Деду Морозу и Снегурочке шубы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?» и др.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414277"/>
            <a:ext cx="224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«Животные в зимнем лесу»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25231" y="882787"/>
            <a:ext cx="2688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 Есенин «Поёт зима, аукает»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 Сладков «Суд над декабрём»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 Одоевский «Мороз Иванович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и др.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8584" y="3770195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Первая особенность –у нас выпадает большое количество осадков.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Вторая особенность-сильные ветра, часто меняющие своё направление.</a:t>
            </a:r>
          </a:p>
          <a:p>
            <a:pPr lvl="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Третья особенность – частая изменчивость погоды во все сезоны года, особенно зимой.</a:t>
            </a:r>
          </a:p>
        </p:txBody>
      </p:sp>
    </p:spTree>
    <p:extLst>
      <p:ext uri="{BB962C8B-B14F-4D97-AF65-F5344CB8AC3E}">
        <p14:creationId xmlns:p14="http://schemas.microsoft.com/office/powerpoint/2010/main" val="116867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53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548680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Этапы реализации проекта: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b="1" dirty="0"/>
              <a:t>I этап – подготовительный:</a:t>
            </a:r>
            <a:endParaRPr lang="ru-RU" sz="2800" dirty="0"/>
          </a:p>
          <a:p>
            <a:pPr lvl="0">
              <a:lnSpc>
                <a:spcPct val="150000"/>
              </a:lnSpc>
            </a:pPr>
            <a:r>
              <a:rPr lang="ru-RU" sz="2800" dirty="0"/>
              <a:t>Создание необходимых условий для реализации проекта.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Разработка и накопление методических материалов.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Создание развивающей среды.</a:t>
            </a:r>
          </a:p>
          <a:p>
            <a:pPr lvl="0">
              <a:lnSpc>
                <a:spcPct val="150000"/>
              </a:lnSpc>
            </a:pPr>
            <a:r>
              <a:rPr lang="ru-RU" sz="2800" dirty="0"/>
              <a:t>Подбор художественной литературы по теме.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Разработка мероприятий</a:t>
            </a:r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93821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94" y="4509120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64" y="148478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edsovet.su/_ld/403/3450807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73" y="0"/>
            <a:ext cx="9257561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39653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II этап – основной (практический):</a:t>
            </a:r>
            <a:endParaRPr lang="ru-RU" dirty="0"/>
          </a:p>
          <a:p>
            <a:pPr lvl="0"/>
            <a:r>
              <a:rPr lang="ru-RU" b="1" dirty="0"/>
              <a:t>Фенологические </a:t>
            </a:r>
            <a:r>
              <a:rPr lang="ru-RU" b="1" dirty="0" smtClean="0"/>
              <a:t>наблюдения</a:t>
            </a:r>
            <a:r>
              <a:rPr lang="ru-RU" dirty="0" smtClean="0"/>
              <a:t>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особенность –у нас выпадает большое количество осадков.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Вторая особенность-сильные ветра, часто меняющие своё направление.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Третья особенность – частая изменчивость погоды во все сезоны года, особенно зимой.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/>
              <a:t>ООД </a:t>
            </a:r>
            <a:r>
              <a:rPr lang="ru-RU" b="1" dirty="0"/>
              <a:t>на тему:</a:t>
            </a:r>
            <a:r>
              <a:rPr lang="ru-RU" dirty="0"/>
              <a:t> </a:t>
            </a:r>
            <a:r>
              <a:rPr lang="ru-RU" dirty="0" smtClean="0"/>
              <a:t>« Зимующие птицы»</a:t>
            </a:r>
            <a:endParaRPr lang="ru-RU" dirty="0"/>
          </a:p>
          <a:p>
            <a:pPr lvl="0"/>
            <a:r>
              <a:rPr lang="ru-RU" b="1" dirty="0"/>
              <a:t>Дидактические игры</a:t>
            </a:r>
            <a:r>
              <a:rPr lang="ru-RU" b="1" dirty="0" smtClean="0"/>
              <a:t>:</a:t>
            </a:r>
          </a:p>
          <a:p>
            <a:pPr lvl="0"/>
            <a:r>
              <a:rPr lang="ru-RU" dirty="0" smtClean="0"/>
              <a:t>«Времена года»</a:t>
            </a:r>
          </a:p>
          <a:p>
            <a:pPr lvl="0"/>
            <a:r>
              <a:rPr lang="ru-RU" dirty="0" smtClean="0"/>
              <a:t>«Цветные варежки»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Найди ошибки» (чего не бывает зимой)</a:t>
            </a:r>
          </a:p>
          <a:p>
            <a:pPr lvl="0"/>
            <a:r>
              <a:rPr lang="ru-RU" dirty="0"/>
              <a:t>«Кто что делает зимой»</a:t>
            </a:r>
          </a:p>
          <a:p>
            <a:pPr lvl="0"/>
            <a:r>
              <a:rPr lang="ru-RU" dirty="0"/>
              <a:t>«Найди по следу»</a:t>
            </a:r>
          </a:p>
          <a:p>
            <a:pPr lvl="0"/>
            <a:r>
              <a:rPr lang="ru-RU" dirty="0"/>
              <a:t>«Найди такую же снежинку»</a:t>
            </a:r>
          </a:p>
          <a:p>
            <a:pPr lvl="0"/>
            <a:r>
              <a:rPr lang="ru-RU" dirty="0"/>
              <a:t>«Разведчики» (заметить, что изменилось в природе)</a:t>
            </a:r>
          </a:p>
          <a:p>
            <a:pPr lvl="0"/>
            <a:r>
              <a:rPr lang="ru-RU" dirty="0" smtClean="0"/>
              <a:t>«Угадай</a:t>
            </a:r>
            <a:r>
              <a:rPr lang="ru-RU" dirty="0"/>
              <a:t>, на что похожи</a:t>
            </a:r>
            <a:r>
              <a:rPr lang="ru-RU" dirty="0" smtClean="0"/>
              <a:t>?» </a:t>
            </a:r>
            <a:r>
              <a:rPr lang="ru-RU" dirty="0"/>
              <a:t>(узоры на окнах</a:t>
            </a:r>
            <a:r>
              <a:rPr lang="ru-RU" dirty="0" smtClean="0"/>
              <a:t>)</a:t>
            </a:r>
          </a:p>
          <a:p>
            <a:pPr lvl="0"/>
            <a:r>
              <a:rPr lang="ru-RU" dirty="0"/>
              <a:t>«Где снежинки», «Четвертый лишний».</a:t>
            </a:r>
            <a:endParaRPr lang="ru-RU" dirty="0" smtClean="0"/>
          </a:p>
          <a:p>
            <a:pPr lvl="0"/>
            <a:r>
              <a:rPr lang="ru-RU" b="1" dirty="0" smtClean="0"/>
              <a:t>Подвижные игры:</a:t>
            </a:r>
          </a:p>
          <a:p>
            <a:pPr lvl="0"/>
            <a:r>
              <a:rPr lang="ru-RU" dirty="0" smtClean="0"/>
              <a:t>«Зайцы и волк», </a:t>
            </a:r>
          </a:p>
          <a:p>
            <a:pPr lvl="0"/>
            <a:r>
              <a:rPr lang="ru-RU" dirty="0" smtClean="0"/>
              <a:t>«Снежинки и ветер», </a:t>
            </a:r>
          </a:p>
          <a:p>
            <a:pPr lvl="0"/>
            <a:r>
              <a:rPr lang="ru-RU" dirty="0" smtClean="0"/>
              <a:t>«Пингвины»,</a:t>
            </a:r>
          </a:p>
          <a:p>
            <a:pPr lvl="0"/>
            <a:r>
              <a:rPr lang="ru-RU" dirty="0" smtClean="0"/>
              <a:t>«Кто скорее добежит до флага»,</a:t>
            </a:r>
          </a:p>
          <a:p>
            <a:pPr lvl="0"/>
            <a:r>
              <a:rPr lang="ru-RU" dirty="0" smtClean="0"/>
              <a:t>«Охотники и олени»,</a:t>
            </a:r>
          </a:p>
          <a:p>
            <a:pPr lvl="0"/>
            <a:r>
              <a:rPr lang="ru-RU" dirty="0"/>
              <a:t>«Два мороза», 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/>
              <a:t>Мороз красный нос»,</a:t>
            </a:r>
          </a:p>
          <a:p>
            <a:pPr lvl="0"/>
            <a:endParaRPr lang="ru-RU" b="1" dirty="0" smtClean="0"/>
          </a:p>
        </p:txBody>
      </p:sp>
      <p:pic>
        <p:nvPicPr>
          <p:cNvPr id="4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16" y="4869160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78978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4/12/26/112870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55" y="114764"/>
            <a:ext cx="1433739" cy="1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434</TotalTime>
  <Words>1093</Words>
  <Application>Microsoft Office PowerPoint</Application>
  <PresentationFormat>Экран (4:3)</PresentationFormat>
  <Paragraphs>221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36</cp:revision>
  <dcterms:created xsi:type="dcterms:W3CDTF">2020-01-26T08:12:36Z</dcterms:created>
  <dcterms:modified xsi:type="dcterms:W3CDTF">2020-02-26T16:58:05Z</dcterms:modified>
</cp:coreProperties>
</file>