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Default Extension="mp4" ContentType="video/mp4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4" r:id="rId8"/>
    <p:sldId id="262" r:id="rId9"/>
    <p:sldId id="263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600250-DC33-460A-8CB3-29623A1168FC}" type="datetimeFigureOut">
              <a:rPr lang="ru-RU"/>
              <a:pPr>
                <a:defRPr/>
              </a:pPr>
              <a:t>13.01.2020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A723AFC-82AB-44AF-8769-527B33D8DAAD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="" xmlns:p14="http://schemas.microsoft.com/office/powerpoint/2010/main" val="18498600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D4F776-AFF3-4893-B710-E125B27212AC}" type="datetimeFigureOut">
              <a:rPr lang="ru-RU"/>
              <a:pPr>
                <a:defRPr/>
              </a:pPr>
              <a:t>13.01.2020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F2B463D-25F7-48F0-9E38-B8DEFCD981F6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="" xmlns:p14="http://schemas.microsoft.com/office/powerpoint/2010/main" val="11693813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80760E-F649-4051-B365-E9300A8C6F42}" type="datetimeFigureOut">
              <a:rPr lang="ru-RU"/>
              <a:pPr>
                <a:defRPr/>
              </a:pPr>
              <a:t>13.01.2020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0960321-4725-4C4F-AF73-6EC1A1847755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="" xmlns:p14="http://schemas.microsoft.com/office/powerpoint/2010/main" val="39065826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D072B2-AE2C-4280-9DFB-45DBA25E2B39}" type="datetimeFigureOut">
              <a:rPr lang="ru-RU"/>
              <a:pPr>
                <a:defRPr/>
              </a:pPr>
              <a:t>13.01.2020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634BAAC-7DCA-44C4-BB25-8D6250D72433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="" xmlns:p14="http://schemas.microsoft.com/office/powerpoint/2010/main" val="12741455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427F99-76B9-462F-A116-FB86CFE7E3F3}" type="datetimeFigureOut">
              <a:rPr lang="ru-RU"/>
              <a:pPr>
                <a:defRPr/>
              </a:pPr>
              <a:t>13.01.2020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5966D6D-042C-4340-8605-5BE904D4B55B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="" xmlns:p14="http://schemas.microsoft.com/office/powerpoint/2010/main" val="39581937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A4AADC-2B95-401D-8189-33C83012D803}" type="datetimeFigureOut">
              <a:rPr lang="ru-RU"/>
              <a:pPr>
                <a:defRPr/>
              </a:pPr>
              <a:t>13.01.2020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75D7497-4798-4B84-94D4-627A048C9365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="" xmlns:p14="http://schemas.microsoft.com/office/powerpoint/2010/main" val="18905840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0EE481-D773-45DE-8D2E-9E5683C11300}" type="datetimeFigureOut">
              <a:rPr lang="ru-RU"/>
              <a:pPr>
                <a:defRPr/>
              </a:pPr>
              <a:t>13.01.2020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8BF259E-88C4-4F3A-AF9D-FE4375545A04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="" xmlns:p14="http://schemas.microsoft.com/office/powerpoint/2010/main" val="35466090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262B08-6DB7-47E6-AAEC-D18D89FF6E95}" type="datetimeFigureOut">
              <a:rPr lang="ru-RU"/>
              <a:pPr>
                <a:defRPr/>
              </a:pPr>
              <a:t>13.01.2020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7CD0616-FA1A-4DE4-A354-A2E894DBF6FF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="" xmlns:p14="http://schemas.microsoft.com/office/powerpoint/2010/main" val="38285692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CCD56F-46BF-47FF-BB27-CB7AFAACF383}" type="datetimeFigureOut">
              <a:rPr lang="ru-RU"/>
              <a:pPr>
                <a:defRPr/>
              </a:pPr>
              <a:t>13.01.2020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EA2FE77-D3C2-48A0-8EA6-F083FF3C5363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="" xmlns:p14="http://schemas.microsoft.com/office/powerpoint/2010/main" val="14723950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FFE511-3B41-4BDB-A209-F485D5D7BAF3}" type="datetimeFigureOut">
              <a:rPr lang="ru-RU"/>
              <a:pPr>
                <a:defRPr/>
              </a:pPr>
              <a:t>13.01.2020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B1B7C7A-7571-413A-B4E4-47D6F7670A6A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="" xmlns:p14="http://schemas.microsoft.com/office/powerpoint/2010/main" val="23370411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B16802-BBCC-4A99-83E7-BF5C4AED907A}" type="datetimeFigureOut">
              <a:rPr lang="ru-RU"/>
              <a:pPr>
                <a:defRPr/>
              </a:pPr>
              <a:t>13.01.2020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0CCB4E4-61E0-4AED-86CD-B4527E7292F4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="" xmlns:p14="http://schemas.microsoft.com/office/powerpoint/2010/main" val="41315879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48AC7E40-9BDD-4BA7-A3FE-BCA8E3F232DB}" type="datetimeFigureOut">
              <a:rPr lang="ru-RU"/>
              <a:pPr>
                <a:defRPr/>
              </a:pPr>
              <a:t>13.01.2020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fld id="{BB8B4A45-AE36-4E09-9F4B-ABA529CD971D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emf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emf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emf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media" Target="../media/media1.mp4"/><Relationship Id="rId2" Type="http://schemas.openxmlformats.org/officeDocument/2006/relationships/slideLayout" Target="../slideLayouts/slideLayout7.xml"/><Relationship Id="rId1" Type="http://schemas.openxmlformats.org/officeDocument/2006/relationships/video" Target="NULL" TargetMode="External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emf"/><Relationship Id="rId13" Type="http://schemas.openxmlformats.org/officeDocument/2006/relationships/image" Target="../media/image14.emf"/><Relationship Id="rId3" Type="http://schemas.openxmlformats.org/officeDocument/2006/relationships/image" Target="../media/image4.emf"/><Relationship Id="rId7" Type="http://schemas.openxmlformats.org/officeDocument/2006/relationships/image" Target="../media/image8.jpeg"/><Relationship Id="rId12" Type="http://schemas.openxmlformats.org/officeDocument/2006/relationships/image" Target="../media/image13.emf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emf"/><Relationship Id="rId11" Type="http://schemas.openxmlformats.org/officeDocument/2006/relationships/image" Target="../media/image12.emf"/><Relationship Id="rId5" Type="http://schemas.openxmlformats.org/officeDocument/2006/relationships/image" Target="../media/image6.emf"/><Relationship Id="rId10" Type="http://schemas.openxmlformats.org/officeDocument/2006/relationships/image" Target="../media/image11.emf"/><Relationship Id="rId4" Type="http://schemas.openxmlformats.org/officeDocument/2006/relationships/image" Target="../media/image5.emf"/><Relationship Id="rId9" Type="http://schemas.openxmlformats.org/officeDocument/2006/relationships/image" Target="../media/image10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emf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em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ctrTitle"/>
          </p:nvPr>
        </p:nvSpPr>
        <p:spPr>
          <a:xfrm>
            <a:off x="1907704" y="692696"/>
            <a:ext cx="6908304" cy="1470025"/>
          </a:xfrm>
        </p:spPr>
        <p:txBody>
          <a:bodyPr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r>
              <a:rPr lang="ru-RU" altLang="ru-RU" sz="3200" b="1" dirty="0" smtClean="0">
                <a:ln/>
                <a:solidFill>
                  <a:schemeClr val="accent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Урок английского языка в 7 классе по теме «</a:t>
            </a:r>
            <a:r>
              <a:rPr lang="en-US" altLang="ru-RU" sz="3200" b="1" dirty="0" smtClean="0">
                <a:ln/>
                <a:solidFill>
                  <a:schemeClr val="accent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Can I help you?</a:t>
            </a:r>
            <a:r>
              <a:rPr lang="ru-RU" altLang="ru-RU" sz="3200" b="1" dirty="0" smtClean="0">
                <a:ln/>
                <a:solidFill>
                  <a:schemeClr val="accent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3929058" y="5715016"/>
            <a:ext cx="295747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Учитель английского языка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ГКОУ «ВСОШ г.Бежецка»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Васильева Лилия Аскатовна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427984" y="260648"/>
            <a:ext cx="3201781" cy="58477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r>
              <a:rPr lang="en-US" sz="3200" b="1" dirty="0">
                <a:ln>
                  <a:solidFill>
                    <a:schemeClr val="accent4">
                      <a:lumMod val="50000"/>
                    </a:schemeClr>
                  </a:solidFill>
                </a:ln>
                <a:solidFill>
                  <a:schemeClr val="accent4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Professions: </a:t>
            </a:r>
            <a:endParaRPr lang="ru-RU" sz="3200" b="1" dirty="0">
              <a:ln>
                <a:solidFill>
                  <a:schemeClr val="accent4">
                    <a:lumMod val="50000"/>
                  </a:schemeClr>
                </a:solidFill>
              </a:ln>
              <a:solidFill>
                <a:schemeClr val="accent4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5364" name="Picture 4" descr="https://cleaning.firmika.ru/data/texts_img/2159/8154af27b08a000d3b78fc2328f566ec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56101" y="1017602"/>
            <a:ext cx="1387672" cy="189228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316189" y="892276"/>
            <a:ext cx="162095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600" dirty="0">
                <a:ln w="0">
                  <a:solidFill>
                    <a:schemeClr val="accent4">
                      <a:lumMod val="50000"/>
                    </a:schemeClr>
                  </a:solidFill>
                </a:ln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C</a:t>
            </a:r>
            <a:r>
              <a:rPr lang="en-US" sz="3600" dirty="0" smtClean="0">
                <a:ln w="0">
                  <a:solidFill>
                    <a:schemeClr val="accent4">
                      <a:lumMod val="50000"/>
                    </a:schemeClr>
                  </a:solidFill>
                </a:ln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leaner</a:t>
            </a:r>
            <a:endParaRPr lang="ru-RU" sz="3600" dirty="0">
              <a:ln w="0">
                <a:solidFill>
                  <a:schemeClr val="accent4">
                    <a:lumMod val="50000"/>
                  </a:schemeClr>
                </a:solidFill>
              </a:ln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115616" y="3064399"/>
            <a:ext cx="159530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600" dirty="0">
                <a:ln w="0">
                  <a:solidFill>
                    <a:schemeClr val="accent4">
                      <a:lumMod val="50000"/>
                    </a:schemeClr>
                  </a:solidFill>
                </a:ln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C</a:t>
            </a:r>
            <a:r>
              <a:rPr lang="en-US" sz="3600" dirty="0" smtClean="0">
                <a:ln w="0">
                  <a:solidFill>
                    <a:schemeClr val="accent4">
                      <a:lumMod val="50000"/>
                    </a:schemeClr>
                  </a:solidFill>
                </a:ln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ashier</a:t>
            </a:r>
            <a:endParaRPr lang="ru-RU" sz="3600" dirty="0">
              <a:ln w="0">
                <a:solidFill>
                  <a:schemeClr val="accent4">
                    <a:lumMod val="50000"/>
                  </a:schemeClr>
                </a:solidFill>
              </a:ln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pic>
        <p:nvPicPr>
          <p:cNvPr id="7" name="Рисунок 6" descr="https://cache3.youla.io/files/images/780_780/5b/23/5b23d7b45344692bc8303ff4.jpg"/>
          <p:cNvPicPr/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91407" y="3061322"/>
            <a:ext cx="1717059" cy="2016224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Прямоугольник 4"/>
          <p:cNvSpPr/>
          <p:nvPr/>
        </p:nvSpPr>
        <p:spPr>
          <a:xfrm>
            <a:off x="4751751" y="892276"/>
            <a:ext cx="176162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 smtClean="0">
                <a:ln w="0">
                  <a:solidFill>
                    <a:schemeClr val="accent4">
                      <a:lumMod val="50000"/>
                    </a:schemeClr>
                  </a:solidFill>
                </a:ln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Manager</a:t>
            </a:r>
            <a:endParaRPr lang="ru-RU" sz="3200" dirty="0">
              <a:ln w="0">
                <a:solidFill>
                  <a:schemeClr val="accent4">
                    <a:lumMod val="50000"/>
                  </a:schemeClr>
                </a:solidFill>
              </a:ln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pic>
        <p:nvPicPr>
          <p:cNvPr id="9" name="Рисунок 8" descr="http://itd2.mycdn.me/image?id=868293093512&amp;t=20&amp;plc=WEB&amp;tkn=*WyrONRRMiECR5WA2Dc3qOfBuQts"/>
          <p:cNvPicPr/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3372" y="966969"/>
            <a:ext cx="2172284" cy="1704038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Прямоугольник 5"/>
          <p:cNvSpPr/>
          <p:nvPr/>
        </p:nvSpPr>
        <p:spPr>
          <a:xfrm>
            <a:off x="4508466" y="2822447"/>
            <a:ext cx="259874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>
                <a:ln w="0">
                  <a:solidFill>
                    <a:schemeClr val="accent4">
                      <a:lumMod val="50000"/>
                    </a:schemeClr>
                  </a:solidFill>
                </a:ln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S</a:t>
            </a:r>
            <a:r>
              <a:rPr lang="en-US" sz="3200" dirty="0" smtClean="0">
                <a:ln w="0">
                  <a:solidFill>
                    <a:schemeClr val="accent4">
                      <a:lumMod val="50000"/>
                    </a:schemeClr>
                  </a:solidFill>
                </a:ln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hop assistant</a:t>
            </a:r>
            <a:endParaRPr lang="ru-RU" sz="3200" dirty="0">
              <a:ln w="0">
                <a:solidFill>
                  <a:schemeClr val="accent4">
                    <a:lumMod val="50000"/>
                  </a:schemeClr>
                </a:solidFill>
              </a:ln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pic>
        <p:nvPicPr>
          <p:cNvPr id="15366" name="Picture 6" descr="https://st.depositphotos.com/1011643/4757/i/950/depositphotos_47578217-stock-photo-saleswoman-standing-in-store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0002" y="2909882"/>
            <a:ext cx="1973251" cy="13155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1906868" y="5595343"/>
            <a:ext cx="258917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>
                <a:ln w="0">
                  <a:solidFill>
                    <a:schemeClr val="accent4">
                      <a:lumMod val="50000"/>
                    </a:schemeClr>
                  </a:solidFill>
                </a:ln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S</a:t>
            </a:r>
            <a:r>
              <a:rPr lang="en-US" sz="3200" dirty="0" smtClean="0">
                <a:ln w="0">
                  <a:solidFill>
                    <a:schemeClr val="accent4">
                      <a:lumMod val="50000"/>
                    </a:schemeClr>
                  </a:solidFill>
                </a:ln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ecurity guard</a:t>
            </a:r>
            <a:endParaRPr lang="ru-RU" sz="3200" dirty="0">
              <a:ln w="0">
                <a:solidFill>
                  <a:schemeClr val="accent4">
                    <a:lumMod val="50000"/>
                  </a:schemeClr>
                </a:solidFill>
              </a:ln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pic>
        <p:nvPicPr>
          <p:cNvPr id="15368" name="Picture 8" descr="http://xn----7sbaffr9athedp8a6a1f.xn--80adxhks/wp-content/uploads/2016/10/shop_2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508466" y="5209484"/>
            <a:ext cx="2280064" cy="151852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1674568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53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53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53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53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427984" y="0"/>
            <a:ext cx="1872208" cy="58477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r>
              <a:rPr lang="en-US" sz="3200" b="1" dirty="0">
                <a:ln>
                  <a:solidFill>
                    <a:srgbClr val="00B050"/>
                  </a:solidFill>
                </a:ln>
                <a:solidFill>
                  <a:schemeClr val="accent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Duties:</a:t>
            </a:r>
            <a:endParaRPr lang="ru-RU" sz="3200" b="1" dirty="0">
              <a:ln>
                <a:solidFill>
                  <a:srgbClr val="00B050"/>
                </a:solidFill>
              </a:ln>
              <a:solidFill>
                <a:schemeClr val="accent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195736" y="764704"/>
            <a:ext cx="527888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to be in charge of the shop &amp; staff</a:t>
            </a:r>
            <a:r>
              <a:rPr lang="en-US" dirty="0">
                <a:solidFill>
                  <a:srgbClr val="00000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 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230738" y="1772816"/>
            <a:ext cx="378212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to take payment/ money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231578" y="2996952"/>
            <a:ext cx="260359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to clean the shop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245090" y="3933056"/>
            <a:ext cx="271420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to help customers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245090" y="4884690"/>
            <a:ext cx="284404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to protect the shop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1412555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67744" y="1988840"/>
            <a:ext cx="6569861" cy="4122906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3285009" y="4365104"/>
            <a:ext cx="35137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800" b="1" dirty="0" smtClean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A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285009" y="3865627"/>
            <a:ext cx="33855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800" b="1" dirty="0" smtClean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3285009" y="5616296"/>
            <a:ext cx="35137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800" b="1" dirty="0" smtClean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3285009" y="4806034"/>
            <a:ext cx="35137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800" b="1" dirty="0" smtClean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D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3303884" y="5211165"/>
            <a:ext cx="33855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800" b="1" dirty="0" smtClean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E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2996724" y="260648"/>
            <a:ext cx="126188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Ex.2 a)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668531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66479" y="890543"/>
            <a:ext cx="5177521" cy="5965681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851920" y="0"/>
            <a:ext cx="126188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Ex.3 a)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7410" name="AutoShape 2"/>
          <p:cNvCxnSpPr>
            <a:cxnSpLocks noChangeShapeType="1"/>
          </p:cNvCxnSpPr>
          <p:nvPr/>
        </p:nvCxnSpPr>
        <p:spPr bwMode="auto">
          <a:xfrm>
            <a:off x="5113348" y="1412776"/>
            <a:ext cx="1690900" cy="0"/>
          </a:xfrm>
          <a:prstGeom prst="straightConnector1">
            <a:avLst/>
          </a:prstGeom>
          <a:noFill/>
          <a:ln w="38100">
            <a:solidFill>
              <a:srgbClr val="C00000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28398" dir="3806097" algn="ctr" rotWithShape="0">
                    <a:srgbClr val="622423">
                      <a:alpha val="50000"/>
                    </a:srgbClr>
                  </a:outerShdw>
                </a:effectLst>
              </a14:hiddenEffects>
            </a:ext>
          </a:extLst>
        </p:spPr>
      </p:cxnSp>
      <p:cxnSp>
        <p:nvCxnSpPr>
          <p:cNvPr id="6" name="AutoShape 2"/>
          <p:cNvCxnSpPr>
            <a:cxnSpLocks noChangeShapeType="1"/>
          </p:cNvCxnSpPr>
          <p:nvPr/>
        </p:nvCxnSpPr>
        <p:spPr bwMode="auto">
          <a:xfrm>
            <a:off x="5113348" y="3284984"/>
            <a:ext cx="1690900" cy="0"/>
          </a:xfrm>
          <a:prstGeom prst="straightConnector1">
            <a:avLst/>
          </a:prstGeom>
          <a:noFill/>
          <a:ln w="38100">
            <a:solidFill>
              <a:srgbClr val="C00000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28398" dir="3806097" algn="ctr" rotWithShape="0">
                    <a:srgbClr val="622423">
                      <a:alpha val="50000"/>
                    </a:srgbClr>
                  </a:outerShdw>
                </a:effectLst>
              </a14:hiddenEffects>
            </a:ext>
          </a:extLst>
        </p:spPr>
      </p:cxnSp>
      <p:cxnSp>
        <p:nvCxnSpPr>
          <p:cNvPr id="7" name="AutoShape 2"/>
          <p:cNvCxnSpPr>
            <a:cxnSpLocks noChangeShapeType="1"/>
          </p:cNvCxnSpPr>
          <p:nvPr/>
        </p:nvCxnSpPr>
        <p:spPr bwMode="auto">
          <a:xfrm>
            <a:off x="5004048" y="4797152"/>
            <a:ext cx="1440160" cy="0"/>
          </a:xfrm>
          <a:prstGeom prst="straightConnector1">
            <a:avLst/>
          </a:prstGeom>
          <a:noFill/>
          <a:ln w="38100">
            <a:solidFill>
              <a:srgbClr val="C00000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28398" dir="3806097" algn="ctr" rotWithShape="0">
                    <a:srgbClr val="622423">
                      <a:alpha val="50000"/>
                    </a:srgbClr>
                  </a:outerShdw>
                </a:effectLst>
              </a14:hiddenEffects>
            </a:ext>
          </a:extLst>
        </p:spPr>
      </p:cxnSp>
    </p:spTree>
    <p:extLst>
      <p:ext uri="{BB962C8B-B14F-4D97-AF65-F5344CB8AC3E}">
        <p14:creationId xmlns="" xmlns:p14="http://schemas.microsoft.com/office/powerpoint/2010/main" val="17180022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347864" y="6525"/>
            <a:ext cx="4408836" cy="646331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r>
              <a:rPr lang="ru-RU" sz="3600" b="1" dirty="0" err="1">
                <a:ln>
                  <a:solidFill>
                    <a:srgbClr val="00B050"/>
                  </a:solidFill>
                </a:ln>
                <a:solidFill>
                  <a:schemeClr val="accent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Present</a:t>
            </a:r>
            <a:r>
              <a:rPr lang="ru-RU" sz="3600" b="1" dirty="0">
                <a:ln>
                  <a:solidFill>
                    <a:srgbClr val="00B050"/>
                  </a:solidFill>
                </a:ln>
                <a:solidFill>
                  <a:schemeClr val="accent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b="1" dirty="0" err="1">
                <a:ln>
                  <a:solidFill>
                    <a:srgbClr val="00B050"/>
                  </a:solidFill>
                </a:ln>
                <a:solidFill>
                  <a:schemeClr val="accent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Perfect</a:t>
            </a:r>
            <a:r>
              <a:rPr lang="ru-RU" sz="3600" b="1" dirty="0">
                <a:ln>
                  <a:solidFill>
                    <a:srgbClr val="00B050"/>
                  </a:solidFill>
                </a:ln>
                <a:solidFill>
                  <a:schemeClr val="accent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smtClean="0">
                <a:ln>
                  <a:solidFill>
                    <a:srgbClr val="00B050"/>
                  </a:solidFill>
                </a:ln>
                <a:solidFill>
                  <a:schemeClr val="accent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Tense</a:t>
            </a:r>
            <a:endParaRPr lang="ru-RU" sz="3600" b="1" dirty="0">
              <a:ln>
                <a:solidFill>
                  <a:srgbClr val="00B050"/>
                </a:solidFill>
              </a:ln>
              <a:solidFill>
                <a:schemeClr val="accent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555776" y="836712"/>
            <a:ext cx="5538311" cy="55643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800" dirty="0" smtClean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Данное время обозначает действия</a:t>
            </a:r>
            <a:endParaRPr lang="ru-RU" sz="1200" dirty="0"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682106" y="1772816"/>
            <a:ext cx="7282382" cy="410882"/>
          </a:xfrm>
          <a:prstGeom prst="rect">
            <a:avLst/>
          </a:prstGeom>
          <a:ln>
            <a:solidFill>
              <a:srgbClr val="002060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800" dirty="0" smtClean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которые совершились, но нам </a:t>
            </a:r>
            <a:r>
              <a:rPr lang="ru-RU" sz="1800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не важно когда</a:t>
            </a:r>
            <a:r>
              <a:rPr lang="ru-RU" sz="1800" dirty="0" smtClean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а нам </a:t>
            </a:r>
            <a:r>
              <a:rPr lang="ru-RU" sz="1800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важен результат</a:t>
            </a:r>
            <a:r>
              <a:rPr lang="ru-RU" sz="1800" dirty="0" smtClean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000" dirty="0"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835696" y="2924944"/>
            <a:ext cx="4572000" cy="316676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800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Я прочитал книгу.</a:t>
            </a:r>
            <a:endParaRPr lang="en-US" sz="1800" b="1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endParaRPr lang="ru-RU" sz="1100" dirty="0"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800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Я прочитал книгу на прошлой неделе.</a:t>
            </a:r>
            <a:endParaRPr lang="en-US" sz="1800" b="1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endParaRPr lang="ru-RU" sz="1100" dirty="0"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800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Я убрал комнату.</a:t>
            </a:r>
            <a:endParaRPr lang="en-US" sz="1800" b="1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endParaRPr lang="en-US" sz="1800" b="1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800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Я убрал комнату вчера.</a:t>
            </a:r>
            <a:endParaRPr lang="en-US" sz="1800" b="1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endParaRPr lang="ru-RU" sz="1100" dirty="0"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835696" y="3284984"/>
            <a:ext cx="2737865" cy="39068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800" b="1" dirty="0" smtClean="0">
                <a:solidFill>
                  <a:schemeClr val="accent6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Настоящее совершённое</a:t>
            </a:r>
            <a:endParaRPr lang="ru-RU" sz="1100" dirty="0">
              <a:solidFill>
                <a:schemeClr val="accent6">
                  <a:lumMod val="75000"/>
                </a:schemeClr>
              </a:solidFill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835696" y="4035708"/>
            <a:ext cx="2286588" cy="39068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800" b="1" dirty="0" smtClean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Прошедшее простое</a:t>
            </a:r>
            <a:endParaRPr lang="ru-RU" sz="1100" dirty="0">
              <a:solidFill>
                <a:srgbClr val="002060"/>
              </a:solidFill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061334" y="5716221"/>
            <a:ext cx="2286588" cy="4108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800" b="1" dirty="0" smtClean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Прошедшее простое</a:t>
            </a:r>
            <a:endParaRPr lang="ru-RU" sz="1100" dirty="0" smtClean="0">
              <a:solidFill>
                <a:srgbClr val="002060"/>
              </a:solidFill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835696" y="4865865"/>
            <a:ext cx="2737865" cy="4108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800" b="1" dirty="0" smtClean="0">
                <a:solidFill>
                  <a:schemeClr val="accent6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Настоящее совершённое</a:t>
            </a:r>
            <a:endParaRPr lang="ru-RU" sz="1100" dirty="0">
              <a:solidFill>
                <a:schemeClr val="accent6">
                  <a:lumMod val="75000"/>
                </a:schemeClr>
              </a:solidFill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5822264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/>
      <p:bldP spid="8" grpId="0"/>
      <p:bldP spid="9" grpId="0"/>
      <p:bldP spid="1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23928" y="260648"/>
            <a:ext cx="4930324" cy="517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Образование </a:t>
            </a:r>
            <a:r>
              <a:rPr lang="en-US" sz="2400" b="1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Present Perfect Tense</a:t>
            </a:r>
            <a:endParaRPr lang="ru-RU" sz="1100" dirty="0">
              <a:solidFill>
                <a:schemeClr val="accent6">
                  <a:lumMod val="75000"/>
                </a:schemeClr>
              </a:solidFill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312001" y="1412776"/>
            <a:ext cx="902811" cy="55643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US" sz="2800" b="1" dirty="0" smtClean="0">
                <a:solidFill>
                  <a:schemeClr val="tx2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have</a:t>
            </a:r>
            <a:endParaRPr lang="ru-RU" sz="2400" b="1" dirty="0">
              <a:solidFill>
                <a:schemeClr val="tx2">
                  <a:lumMod val="50000"/>
                </a:schemeClr>
              </a:solidFill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405837" y="2636912"/>
            <a:ext cx="704039" cy="55643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US" sz="2800" b="1" dirty="0" smtClean="0">
                <a:solidFill>
                  <a:schemeClr val="tx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has</a:t>
            </a:r>
            <a:endParaRPr lang="ru-RU" sz="2400" dirty="0">
              <a:solidFill>
                <a:schemeClr val="tx2">
                  <a:lumMod val="75000"/>
                </a:schemeClr>
              </a:solidFill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547664" y="2793236"/>
            <a:ext cx="109517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 she it</a:t>
            </a:r>
            <a:endParaRPr lang="ru-RU" sz="20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652120" y="1412776"/>
            <a:ext cx="843501" cy="74347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US" sz="4000" b="1" dirty="0" smtClean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en-US" sz="1800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ed</a:t>
            </a:r>
            <a:endParaRPr lang="ru-RU" sz="1600" dirty="0">
              <a:solidFill>
                <a:srgbClr val="FF0000"/>
              </a:solidFill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708076" y="2463916"/>
            <a:ext cx="691215" cy="67832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US" sz="3600" b="1" dirty="0" smtClean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en-US" sz="1800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lang="ru-RU" sz="1600" dirty="0">
              <a:solidFill>
                <a:srgbClr val="FF0000"/>
              </a:solidFill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056727" y="1688865"/>
            <a:ext cx="151676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правильный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7056727" y="2618413"/>
            <a:ext cx="175240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неправильный</a:t>
            </a:r>
            <a:endParaRPr lang="ru-RU" sz="1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547664" y="1558328"/>
            <a:ext cx="1568891" cy="39068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US" sz="1800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I We You They</a:t>
            </a:r>
            <a:endParaRPr lang="ru-RU" sz="1600" dirty="0">
              <a:solidFill>
                <a:srgbClr val="FF0000"/>
              </a:solidFill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4608291" y="2058197"/>
            <a:ext cx="827805" cy="5878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US" sz="2800" b="1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not</a:t>
            </a:r>
            <a:endParaRPr lang="ru-RU" sz="2400" dirty="0">
              <a:solidFill>
                <a:srgbClr val="FF0000"/>
              </a:solidFill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843863" y="3845024"/>
            <a:ext cx="2936276" cy="1107996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Has not = hasn’t</a:t>
            </a:r>
          </a:p>
          <a:p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Have not = haven’t</a:t>
            </a:r>
          </a:p>
          <a:p>
            <a:endParaRPr lang="en-US" dirty="0" smtClean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5689073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6" grpId="0"/>
      <p:bldP spid="7" grpId="0"/>
      <p:bldP spid="8" grpId="0"/>
      <p:bldP spid="9" grpId="0"/>
      <p:bldP spid="10" grpId="0"/>
      <p:bldP spid="11" grpId="0"/>
      <p:bldP spid="14" grpId="0"/>
      <p:bldP spid="1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r="13747"/>
          <a:stretch/>
        </p:blipFill>
        <p:spPr>
          <a:xfrm>
            <a:off x="1907704" y="1628800"/>
            <a:ext cx="5687950" cy="220336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8955844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https://ds04.infourok.ru/uploads/ex/089c/00100e2b-39a8ae1c/hello_html_m1abc1b9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409061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https://ds05.infourok.ru/uploads/ex/0c13/00034062-9807f9e8/img1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6452838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163704760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411760" y="404664"/>
            <a:ext cx="653447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US" sz="2800" b="1" dirty="0" smtClean="0">
                <a:ln w="22225">
                  <a:solidFill>
                    <a:srgbClr val="C00000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What are we going to speak about today at the lesson?</a:t>
            </a:r>
            <a:endParaRPr lang="ru-RU" sz="3600" b="1" dirty="0">
              <a:ln w="22225">
                <a:solidFill>
                  <a:srgbClr val="C00000"/>
                </a:solidFill>
                <a:prstDash val="solid"/>
              </a:ln>
              <a:solidFill>
                <a:schemeClr val="accent2">
                  <a:lumMod val="60000"/>
                  <a:lumOff val="40000"/>
                </a:schemeClr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3" name="Веселый обучающий Урок Английский язык для детей Идем в магазин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=""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3203848" y="1844824"/>
            <a:ext cx="4572000" cy="3429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9190772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 fullScrn="1"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216999853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22316479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116258220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19374901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4644008" y="18874"/>
            <a:ext cx="194957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b="1" dirty="0" smtClean="0">
                <a:ln>
                  <a:solidFill>
                    <a:srgbClr val="00B050"/>
                  </a:solidFill>
                </a:ln>
                <a:solidFill>
                  <a:schemeClr val="accent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Shopping.</a:t>
            </a:r>
            <a:endParaRPr lang="ru-RU" sz="3200" b="1" dirty="0">
              <a:ln>
                <a:solidFill>
                  <a:srgbClr val="00B050"/>
                </a:solidFill>
              </a:ln>
              <a:solidFill>
                <a:schemeClr val="accent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635896" y="836712"/>
            <a:ext cx="419057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000" b="1" dirty="0" smtClean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«Can I help you?»</a:t>
            </a:r>
            <a:endParaRPr lang="ru-RU" sz="4000" b="1" dirty="0">
              <a:ln w="12700">
                <a:solidFill>
                  <a:schemeClr val="accent3">
                    <a:lumMod val="50000"/>
                  </a:schemeClr>
                </a:solidFill>
                <a:prstDash val="solid"/>
              </a:ln>
              <a:pattFill prst="narHorz">
                <a:fgClr>
                  <a:schemeClr val="accent3"/>
                </a:fgClr>
                <a:bgClr>
                  <a:schemeClr val="accent3">
                    <a:lumMod val="40000"/>
                    <a:lumOff val="60000"/>
                  </a:schemeClr>
                </a:bgClr>
              </a:pattFill>
              <a:effectLst>
                <a:innerShdw blurRad="177800">
                  <a:schemeClr val="accent3">
                    <a:lumMod val="50000"/>
                  </a:schemeClr>
                </a:inn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691680" y="1777661"/>
            <a:ext cx="68580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20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научит</a:t>
            </a: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ь</a:t>
            </a:r>
            <a:r>
              <a:rPr lang="ru-RU" sz="20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ся вести </a:t>
            </a: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диалог-расспрос этикетного характера по теме «Покупки»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835696" y="3030063"/>
            <a:ext cx="619268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ü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различать и правильно употреблять в речи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PresentPerfect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PresentPerfectContinuous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Tenses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7440011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923928" y="260648"/>
            <a:ext cx="262834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spcAft>
                <a:spcPts val="0"/>
              </a:spcAft>
              <a:tabLst>
                <a:tab pos="457200" algn="l"/>
              </a:tabLst>
            </a:pPr>
            <a:r>
              <a:rPr lang="ru-RU" sz="1800" b="1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Фонетическая зарядка.</a:t>
            </a:r>
            <a:endParaRPr lang="ru-RU" sz="2400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942080" y="1196752"/>
            <a:ext cx="4572000" cy="336245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ts val="1500"/>
              </a:lnSpc>
              <a:spcAft>
                <a:spcPts val="0"/>
              </a:spcAft>
            </a:pPr>
            <a:r>
              <a:rPr lang="en-US" sz="1800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The Toy Shop</a:t>
            </a:r>
            <a:endParaRPr lang="ru-RU" sz="1800" b="1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lnSpc>
                <a:spcPts val="1500"/>
              </a:lnSpc>
              <a:spcAft>
                <a:spcPts val="0"/>
              </a:spcAft>
            </a:pPr>
            <a:endParaRPr lang="ru-RU" sz="24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lnSpc>
                <a:spcPts val="1500"/>
              </a:lnSpc>
              <a:spcAft>
                <a:spcPts val="0"/>
              </a:spcAft>
            </a:pPr>
            <a:r>
              <a:rPr lang="en-US" sz="1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I can see b</a:t>
            </a:r>
            <a:r>
              <a:rPr lang="en-US" sz="1800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a</a:t>
            </a:r>
            <a:r>
              <a:rPr lang="en-US" sz="1800" dirty="0" smtClean="0">
                <a:solidFill>
                  <a:schemeClr val="tx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ll</a:t>
            </a:r>
            <a:r>
              <a:rPr lang="en-US" sz="1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 and bats.</a:t>
            </a:r>
            <a:endParaRPr lang="ru-RU" sz="18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lnSpc>
                <a:spcPts val="1500"/>
              </a:lnSpc>
              <a:spcAft>
                <a:spcPts val="0"/>
              </a:spcAft>
            </a:pPr>
            <a:endParaRPr lang="ru-RU" sz="24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lnSpc>
                <a:spcPts val="1500"/>
              </a:lnSpc>
              <a:spcAft>
                <a:spcPts val="0"/>
              </a:spcAft>
            </a:pPr>
            <a:r>
              <a:rPr lang="en-US" sz="1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I can see b</a:t>
            </a:r>
            <a:r>
              <a:rPr lang="en-US" sz="1800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oa</a:t>
            </a:r>
            <a:r>
              <a:rPr lang="en-US" sz="1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ts and cats.</a:t>
            </a:r>
            <a:endParaRPr lang="ru-RU" sz="18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lnSpc>
                <a:spcPts val="1500"/>
              </a:lnSpc>
              <a:spcAft>
                <a:spcPts val="0"/>
              </a:spcAft>
            </a:pPr>
            <a:endParaRPr lang="ru-RU" sz="24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lnSpc>
                <a:spcPts val="1500"/>
              </a:lnSpc>
              <a:spcAft>
                <a:spcPts val="0"/>
              </a:spcAft>
            </a:pPr>
            <a:r>
              <a:rPr lang="en-US" sz="1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I can see dolls and planes</a:t>
            </a:r>
            <a:endParaRPr lang="ru-RU" sz="18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lnSpc>
                <a:spcPts val="1500"/>
              </a:lnSpc>
              <a:spcAft>
                <a:spcPts val="0"/>
              </a:spcAft>
            </a:pPr>
            <a:endParaRPr lang="ru-RU" sz="24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lnSpc>
                <a:spcPts val="1500"/>
              </a:lnSpc>
              <a:spcAft>
                <a:spcPts val="0"/>
              </a:spcAft>
            </a:pPr>
            <a:r>
              <a:rPr lang="en-US" sz="1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I can see ships and tr</a:t>
            </a:r>
            <a:r>
              <a:rPr lang="en-US" sz="1800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ai</a:t>
            </a:r>
            <a:r>
              <a:rPr lang="en-US" sz="1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ns.</a:t>
            </a:r>
            <a:endParaRPr lang="ru-RU" sz="18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lnSpc>
                <a:spcPts val="1500"/>
              </a:lnSpc>
              <a:spcAft>
                <a:spcPts val="0"/>
              </a:spcAft>
            </a:pPr>
            <a:endParaRPr lang="ru-RU" sz="24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lnSpc>
                <a:spcPts val="1500"/>
              </a:lnSpc>
              <a:spcAft>
                <a:spcPts val="0"/>
              </a:spcAft>
            </a:pPr>
            <a:r>
              <a:rPr lang="en-US" sz="1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I can see b</a:t>
            </a:r>
            <a:r>
              <a:rPr lang="en-US" sz="1800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ear</a:t>
            </a:r>
            <a:r>
              <a:rPr lang="en-US" sz="1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and bikes.</a:t>
            </a:r>
            <a:endParaRPr lang="ru-RU" sz="18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lnSpc>
                <a:spcPts val="1500"/>
              </a:lnSpc>
              <a:spcAft>
                <a:spcPts val="0"/>
              </a:spcAft>
            </a:pPr>
            <a:endParaRPr lang="ru-RU" sz="24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lnSpc>
                <a:spcPts val="1500"/>
              </a:lnSpc>
              <a:spcAft>
                <a:spcPts val="0"/>
              </a:spcAft>
            </a:pPr>
            <a:r>
              <a:rPr lang="en-US" sz="1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I can see drums and kites.</a:t>
            </a:r>
            <a:endParaRPr lang="ru-RU" sz="18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lnSpc>
                <a:spcPts val="1500"/>
              </a:lnSpc>
              <a:spcAft>
                <a:spcPts val="0"/>
              </a:spcAft>
            </a:pPr>
            <a:endParaRPr lang="ru-RU" sz="24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lnSpc>
                <a:spcPts val="1500"/>
              </a:lnSpc>
              <a:spcAft>
                <a:spcPts val="0"/>
              </a:spcAft>
            </a:pPr>
            <a:r>
              <a:rPr lang="en-US" sz="1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Of </a:t>
            </a:r>
            <a:r>
              <a:rPr lang="en-US" sz="1800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a</a:t>
            </a:r>
            <a:r>
              <a:rPr lang="en-US" sz="1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ll the toys I can see,</a:t>
            </a:r>
            <a:endParaRPr lang="ru-RU" sz="18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lnSpc>
                <a:spcPts val="1500"/>
              </a:lnSpc>
              <a:spcAft>
                <a:spcPts val="0"/>
              </a:spcAft>
            </a:pPr>
            <a:endParaRPr lang="ru-RU" sz="24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lnSpc>
                <a:spcPts val="1500"/>
              </a:lnSpc>
              <a:spcAft>
                <a:spcPts val="0"/>
              </a:spcAft>
            </a:pPr>
            <a:r>
              <a:rPr lang="en-US" sz="1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I w</a:t>
            </a:r>
            <a:r>
              <a:rPr lang="en-US" sz="1800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a</a:t>
            </a:r>
            <a:r>
              <a:rPr lang="en-US" sz="1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nt one for me!</a:t>
            </a:r>
            <a:endParaRPr lang="ru-RU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2373307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3519255" y="0"/>
            <a:ext cx="422102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dirty="0" smtClean="0">
                <a:ln>
                  <a:solidFill>
                    <a:srgbClr val="00B050"/>
                  </a:solidFill>
                </a:ln>
                <a:solidFill>
                  <a:schemeClr val="accent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What shops do you know?</a:t>
            </a:r>
            <a:endParaRPr lang="ru-RU" sz="2800" b="1" dirty="0">
              <a:ln>
                <a:solidFill>
                  <a:srgbClr val="00B050"/>
                </a:solidFill>
              </a:ln>
              <a:solidFill>
                <a:schemeClr val="accent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583414" y="1768054"/>
            <a:ext cx="200442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clothes </a:t>
            </a:r>
            <a:r>
              <a:rPr lang="en-US" sz="24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shop</a:t>
            </a:r>
            <a:endParaRPr lang="ru-RU" sz="2400" b="1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7047916" y="1394708"/>
            <a:ext cx="170054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toy shop</a:t>
            </a:r>
            <a:endParaRPr lang="ru-RU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775058" y="989443"/>
            <a:ext cx="245312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stationary shop</a:t>
            </a:r>
            <a:endParaRPr lang="ru-RU" sz="2400" b="1" dirty="0">
              <a:solidFill>
                <a:schemeClr val="accent4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712345" y="3170012"/>
            <a:ext cx="180691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 smtClean="0">
                <a:solidFill>
                  <a:srgbClr val="00B05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optician’s</a:t>
            </a:r>
            <a:endParaRPr lang="ru-RU" sz="2400" b="1" dirty="0">
              <a:solidFill>
                <a:srgbClr val="00B050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6397623" y="2497345"/>
            <a:ext cx="213481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sports shop</a:t>
            </a:r>
            <a:endParaRPr lang="ru-RU" sz="24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135606" y="3267921"/>
            <a:ext cx="187655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chemist’s</a:t>
            </a:r>
            <a:endParaRPr lang="ru-RU" sz="2400" b="1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3923928" y="2016624"/>
            <a:ext cx="187220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 smtClean="0">
                <a:solidFill>
                  <a:srgbClr val="FFC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jeweler’s</a:t>
            </a:r>
            <a:endParaRPr lang="ru-RU" sz="2400" b="1" dirty="0">
              <a:solidFill>
                <a:srgbClr val="FFC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1608130" y="4341137"/>
            <a:ext cx="231579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electronics </a:t>
            </a:r>
            <a:r>
              <a:rPr lang="en-US" sz="24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shop</a:t>
            </a:r>
            <a:endParaRPr lang="ru-RU" sz="2400" b="1" dirty="0">
              <a:solidFill>
                <a:schemeClr val="accent6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1631322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/>
          <a:srcRect r="2714"/>
          <a:stretch/>
        </p:blipFill>
        <p:spPr>
          <a:xfrm>
            <a:off x="1415173" y="1725740"/>
            <a:ext cx="1372364" cy="129614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" name="Рисунок 1"/>
          <p:cNvPicPr/>
          <p:nvPr/>
        </p:nvPicPr>
        <p:blipFill rotWithShape="1"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4035" r="7602"/>
          <a:stretch/>
        </p:blipFill>
        <p:spPr bwMode="auto">
          <a:xfrm>
            <a:off x="2843808" y="188641"/>
            <a:ext cx="1730544" cy="122413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53640926-AAD7-44D8-BBD7-CCE9431645EC}">
              <a14:shadowObscured xmlns="" xmlns:a14="http://schemas.microsoft.com/office/drawing/2010/main"/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4"/>
          <a:srcRect r="4402"/>
          <a:stretch/>
        </p:blipFill>
        <p:spPr>
          <a:xfrm>
            <a:off x="5468858" y="252306"/>
            <a:ext cx="1204396" cy="148834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595091" y="1767260"/>
            <a:ext cx="1623675" cy="152854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567760" y="1996406"/>
            <a:ext cx="1370520" cy="1729920"/>
          </a:xfrm>
          <a:prstGeom prst="rect">
            <a:avLst/>
          </a:prstGeom>
        </p:spPr>
      </p:pic>
      <p:pic>
        <p:nvPicPr>
          <p:cNvPr id="3074" name="Picture 2" descr="https://png.pngtree.com/element_origin_min_pic/17/01/09/19e7c36f9d6449b3f210883ba2ec7fa4.jp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r="22151" b="20679"/>
          <a:stretch/>
        </p:blipFill>
        <p:spPr bwMode="auto">
          <a:xfrm>
            <a:off x="1402968" y="3383354"/>
            <a:ext cx="1269588" cy="143886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8"/>
          <a:srcRect b="7958"/>
          <a:stretch/>
        </p:blipFill>
        <p:spPr>
          <a:xfrm>
            <a:off x="6404681" y="3704251"/>
            <a:ext cx="1116720" cy="172105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274045" y="5025545"/>
            <a:ext cx="1472040" cy="155184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10"/>
          <a:srcRect l="8624" t="7844"/>
          <a:stretch/>
        </p:blipFill>
        <p:spPr>
          <a:xfrm>
            <a:off x="5218766" y="4744930"/>
            <a:ext cx="925607" cy="183245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7567760" y="181060"/>
            <a:ext cx="1183008" cy="155200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652883" y="3383354"/>
            <a:ext cx="1319760" cy="180624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5576887" y="1824149"/>
            <a:ext cx="1632752" cy="155920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="" xmlns:p14="http://schemas.microsoft.com/office/powerpoint/2010/main" val="25300667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99992" y="116632"/>
            <a:ext cx="4320480" cy="226031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TextBox 2"/>
          <p:cNvSpPr txBox="1"/>
          <p:nvPr/>
        </p:nvSpPr>
        <p:spPr>
          <a:xfrm>
            <a:off x="2996724" y="260648"/>
            <a:ext cx="126188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Ex.1 a)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/>
          <p:nvPr/>
        </p:nvPicPr>
        <p:blipFill rotWithShape="1">
          <a:blip r:embed="rId3"/>
          <a:srcRect l="48264" t="20381" r="10047" b="61843"/>
          <a:stretch/>
        </p:blipFill>
        <p:spPr bwMode="auto">
          <a:xfrm>
            <a:off x="2339752" y="2564904"/>
            <a:ext cx="5940425" cy="3587115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="" xmlns:a14="http://schemas.microsoft.com/office/drawing/2010/main"/>
            </a:ext>
          </a:extLst>
        </p:spPr>
      </p:pic>
    </p:spTree>
    <p:extLst>
      <p:ext uri="{BB962C8B-B14F-4D97-AF65-F5344CB8AC3E}">
        <p14:creationId xmlns="" xmlns:p14="http://schemas.microsoft.com/office/powerpoint/2010/main" val="13476034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/>
          <p:nvPr/>
        </p:nvPicPr>
        <p:blipFill rotWithShape="1">
          <a:blip r:embed="rId2"/>
          <a:srcRect l="48264" t="20381" r="10047" b="61843"/>
          <a:stretch/>
        </p:blipFill>
        <p:spPr bwMode="auto">
          <a:xfrm>
            <a:off x="2267744" y="908720"/>
            <a:ext cx="6120130" cy="369570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="" xmlns:a14="http://schemas.microsoft.com/office/drawing/2010/main"/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6688533" y="1412776"/>
            <a:ext cx="65550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diary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5104632" y="1467163"/>
            <a:ext cx="108012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8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crayons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4730613" y="1053170"/>
            <a:ext cx="162736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8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hooded sweater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6382289" y="1038944"/>
            <a:ext cx="69762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8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socks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4967857" y="1905546"/>
            <a:ext cx="115288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8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teddy bear</a:t>
            </a:r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4860032" y="2343929"/>
            <a:ext cx="115929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8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sunglasses</a:t>
            </a:r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7001607" y="1008919"/>
            <a:ext cx="101822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8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swimsuit</a:t>
            </a:r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5057896" y="3151644"/>
            <a:ext cx="117359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first aid kit</a:t>
            </a:r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4967857" y="2756570"/>
            <a:ext cx="112082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8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basketball</a:t>
            </a:r>
            <a:endParaRPr lang="ru-RU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5306456" y="3590027"/>
            <a:ext cx="5565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8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ring</a:t>
            </a:r>
            <a:endParaRPr lang="ru-RU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6357982" y="3125902"/>
            <a:ext cx="117211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8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toothbrush</a:t>
            </a:r>
            <a:endParaRPr lang="ru-RU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5200606" y="4027800"/>
            <a:ext cx="85151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8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camera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1153823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10" grpId="0"/>
      <p:bldP spid="1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b="72675"/>
          <a:stretch/>
        </p:blipFill>
        <p:spPr>
          <a:xfrm>
            <a:off x="2123728" y="1124744"/>
            <a:ext cx="6181713" cy="1368152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955801" y="188640"/>
            <a:ext cx="128272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Ex.1 b)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403648" y="2877655"/>
            <a:ext cx="6480720" cy="25254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US" sz="2800" b="1" dirty="0" smtClean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A:</a:t>
            </a:r>
            <a:r>
              <a:rPr lang="en-US" sz="2800" b="1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What do you need?</a:t>
            </a:r>
            <a:endParaRPr lang="ru-RU" sz="1200" b="1" dirty="0"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US" sz="2800" b="1" dirty="0" smtClean="0">
                <a:solidFill>
                  <a:srgbClr val="984806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B:</a:t>
            </a:r>
            <a:r>
              <a:rPr lang="en-US" sz="2800" b="1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Some </a:t>
            </a:r>
            <a:r>
              <a:rPr lang="en-US" sz="2800" b="1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crayons</a:t>
            </a:r>
            <a:r>
              <a:rPr lang="en-US" sz="2800" b="1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dirty="0"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US" sz="2800" b="1" dirty="0" smtClean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sz="2800" b="1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 OK. Let’s go to the </a:t>
            </a:r>
            <a:r>
              <a:rPr lang="en-US" sz="2800" b="1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stationery shop</a:t>
            </a:r>
            <a:r>
              <a:rPr lang="en-US" sz="2800" b="1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dirty="0"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US" sz="1400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1200" dirty="0"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US" sz="1050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1000" dirty="0"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034344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201</TotalTime>
  <Words>269</Words>
  <Application>Microsoft Office PowerPoint</Application>
  <PresentationFormat>Экран (4:3)</PresentationFormat>
  <Paragraphs>100</Paragraphs>
  <Slides>23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Тема Office</vt:lpstr>
      <vt:lpstr>Урок английского языка в 7 классе по теме «Can I help you?»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Катенок</dc:creator>
  <cp:lastModifiedBy>1</cp:lastModifiedBy>
  <cp:revision>30</cp:revision>
  <dcterms:created xsi:type="dcterms:W3CDTF">2012-09-01T17:39:51Z</dcterms:created>
  <dcterms:modified xsi:type="dcterms:W3CDTF">2020-01-13T05:32:01Z</dcterms:modified>
</cp:coreProperties>
</file>