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8" r:id="rId3"/>
    <p:sldId id="257" r:id="rId4"/>
    <p:sldId id="258" r:id="rId5"/>
    <p:sldId id="276" r:id="rId6"/>
    <p:sldId id="278" r:id="rId7"/>
    <p:sldId id="277" r:id="rId8"/>
    <p:sldId id="279" r:id="rId9"/>
    <p:sldId id="280" r:id="rId10"/>
    <p:sldId id="281" r:id="rId11"/>
    <p:sldId id="282" r:id="rId12"/>
    <p:sldId id="283" r:id="rId13"/>
    <p:sldId id="261" r:id="rId14"/>
    <p:sldId id="262" r:id="rId15"/>
    <p:sldId id="263" r:id="rId16"/>
    <p:sldId id="260" r:id="rId17"/>
    <p:sldId id="285" r:id="rId18"/>
    <p:sldId id="287" r:id="rId19"/>
    <p:sldId id="307" r:id="rId20"/>
    <p:sldId id="266" r:id="rId21"/>
    <p:sldId id="267" r:id="rId22"/>
    <p:sldId id="268" r:id="rId23"/>
    <p:sldId id="269" r:id="rId24"/>
    <p:sldId id="270" r:id="rId25"/>
    <p:sldId id="271" r:id="rId26"/>
    <p:sldId id="264" r:id="rId27"/>
    <p:sldId id="289" r:id="rId28"/>
    <p:sldId id="291" r:id="rId29"/>
    <p:sldId id="292" r:id="rId30"/>
    <p:sldId id="293" r:id="rId31"/>
    <p:sldId id="294" r:id="rId32"/>
    <p:sldId id="295" r:id="rId33"/>
    <p:sldId id="299" r:id="rId34"/>
    <p:sldId id="296" r:id="rId35"/>
    <p:sldId id="297" r:id="rId36"/>
    <p:sldId id="298" r:id="rId37"/>
    <p:sldId id="300" r:id="rId38"/>
    <p:sldId id="303" r:id="rId39"/>
    <p:sldId id="301" r:id="rId40"/>
    <p:sldId id="302" r:id="rId41"/>
    <p:sldId id="305" r:id="rId42"/>
    <p:sldId id="290" r:id="rId43"/>
    <p:sldId id="304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60" autoAdjust="0"/>
    <p:restoredTop sz="94660"/>
  </p:normalViewPr>
  <p:slideViewPr>
    <p:cSldViewPr>
      <p:cViewPr varScale="1">
        <p:scale>
          <a:sx n="84" d="100"/>
          <a:sy n="84" d="100"/>
        </p:scale>
        <p:origin x="1531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82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32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19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17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6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7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31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66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39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9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5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5D8F5-6F25-45C5-B4BA-0B4296C677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06.01.2020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0B738-3DA0-4BE0-ADDF-A9B9C8608E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95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4;&#1072;&#1090;&#1077;&#1084;&#1072;&#1090;&#1080;&#1095;&#1077;&#1089;&#1082;&#1080;&#1077;%20&#1084;&#1086;&#1076;&#1077;&#1083;&#1080;\&#1087;&#1088;&#1080;&#1083;&#1086;&#1078;&#1077;&#1085;&#1080;&#1103;\&#1060;&#1080;&#1083;&#1100;&#1084;.wmv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20.jpeg"/><Relationship Id="rId7" Type="http://schemas.openxmlformats.org/officeDocument/2006/relationships/image" Target="../media/image24.gif"/><Relationship Id="rId12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3.gif"/><Relationship Id="rId11" Type="http://schemas.openxmlformats.org/officeDocument/2006/relationships/image" Target="../media/image28.png"/><Relationship Id="rId5" Type="http://schemas.openxmlformats.org/officeDocument/2006/relationships/image" Target="../media/image22.gif"/><Relationship Id="rId10" Type="http://schemas.openxmlformats.org/officeDocument/2006/relationships/image" Target="../media/image27.gif"/><Relationship Id="rId4" Type="http://schemas.openxmlformats.org/officeDocument/2006/relationships/image" Target="../media/image21.gif"/><Relationship Id="rId9" Type="http://schemas.openxmlformats.org/officeDocument/2006/relationships/image" Target="../media/image2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4.png"/><Relationship Id="rId4" Type="http://schemas.openxmlformats.org/officeDocument/2006/relationships/image" Target="../media/image33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ПРОВЕРКА ДОМАШНЕГО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403647" y="1700803"/>
          <a:ext cx="5966344" cy="3051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40693"/>
                <a:gridCol w="2640693"/>
                <a:gridCol w="684958"/>
              </a:tblGrid>
              <a:tr h="2347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Критерий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Показатели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indent="-76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Баллы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Верно указаны свойства объекта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вызвало затруднение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 с помощью 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самостоятельно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Верно  определены возможности объекта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вызвало затруднение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 с помощью 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самостоятельно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Указано личное отношение к объекту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вызвало затруднение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 с помощью 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самостоятельно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Указан вывод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вызвало затруднение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 с помощью 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самостоятельно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73161" y="5013176"/>
          <a:ext cx="6797675" cy="1141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8520"/>
                <a:gridCol w="339915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Оценка по 5-баллльной шкале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Баллы по критериям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7-8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5-6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3-4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0-2</a:t>
                      </a:r>
                      <a:endParaRPr lang="ru-RU" sz="11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18467" y="1111766"/>
            <a:ext cx="633670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Рубрикатор оценивания 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сиквейна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haroni" panose="02010803020104030203" pitchFamily="2" charset="-79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15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«5» = 7 баллов</a:t>
            </a:r>
          </a:p>
          <a:p>
            <a:r>
              <a:rPr lang="ru-RU" dirty="0" smtClean="0"/>
              <a:t>«4» = 6 баллов</a:t>
            </a:r>
          </a:p>
          <a:p>
            <a:r>
              <a:rPr lang="ru-RU" dirty="0" smtClean="0"/>
              <a:t>«3»= 4-5 баллов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Марафон знаний(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да, нет)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94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UseMind.org_leto_kota_leopolda(00h03m59s-00h06m10s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57200" y="404664"/>
            <a:ext cx="8229600" cy="6038025"/>
          </a:xfrm>
        </p:spPr>
      </p:pic>
    </p:spTree>
    <p:extLst>
      <p:ext uri="{BB962C8B-B14F-4D97-AF65-F5344CB8AC3E}">
        <p14:creationId xmlns:p14="http://schemas.microsoft.com/office/powerpoint/2010/main" val="239571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Тема урока: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 Математические модели»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2" name="Picture 4" descr="Решение модульных уравнений 8 класс - Только новые учебни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72129"/>
            <a:ext cx="5400600" cy="405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1538" y="6488668"/>
            <a:ext cx="74295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Кутепова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Н.В,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МОАУ «СОШ №4 г.Соль- Илецка Оренбургской обл.»2014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168915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1573731"/>
            <a:ext cx="31352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22225">
              <a:buFont typeface="Arial" pitchFamily="34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Понять:</a:t>
            </a:r>
          </a:p>
          <a:p>
            <a:pPr marL="6350" indent="22225">
              <a:buFont typeface="Arial" pitchFamily="34" charset="0"/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6350" indent="22225"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6350" indent="22225">
              <a:buFont typeface="Arial" pitchFamily="34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Научиться:</a:t>
            </a:r>
          </a:p>
          <a:p>
            <a:pPr marL="6350" indent="22225">
              <a:buFont typeface="Arial" pitchFamily="34" charset="0"/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6350" indent="22225"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6350" indent="22225">
              <a:buFont typeface="Arial" pitchFamily="34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Выполнить:</a:t>
            </a: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78977" y="1573731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что такое математическая модель;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4167" y="3264227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составлять математические модели;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Цели урока: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6034" y="5085184"/>
            <a:ext cx="519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практическое задание.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50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8075" y="6453186"/>
            <a:ext cx="447675" cy="40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604448" y="6655593"/>
            <a:ext cx="539552" cy="202407"/>
          </a:xfrm>
          <a:prstGeom prst="actionButtonForwardNex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404664"/>
            <a:ext cx="7704856" cy="602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0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499350" cy="6540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70C0"/>
                </a:solidFill>
              </a:rPr>
              <a:t>Реши задачу: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435454" cy="6005859"/>
          </a:xfrm>
        </p:spPr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   </a:t>
            </a:r>
            <a:r>
              <a:rPr lang="ru-RU" b="1" dirty="0" smtClean="0">
                <a:solidFill>
                  <a:srgbClr val="002060"/>
                </a:solidFill>
              </a:rPr>
              <a:t>У садовника имеется 32 метра провода, которым он хочет огородить клумбу.  Форму клумбы садовник выберет, если будет уверен, что провода хватит.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Какую форму для клумбы выберет садовник?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53399" y="3286124"/>
            <a:ext cx="2428875" cy="1357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323528" y="3530681"/>
            <a:ext cx="11003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2800" b="1" dirty="0" smtClean="0">
                <a:solidFill>
                  <a:srgbClr val="002060"/>
                </a:solidFill>
              </a:rPr>
              <a:t>a=</a:t>
            </a:r>
            <a:r>
              <a:rPr lang="ru-RU" sz="2800" b="1" dirty="0" smtClean="0">
                <a:solidFill>
                  <a:srgbClr val="002060"/>
                </a:solidFill>
              </a:rPr>
              <a:t>6м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2160051" y="2753428"/>
            <a:ext cx="15888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3200" b="1" dirty="0" smtClean="0">
                <a:solidFill>
                  <a:srgbClr val="002060"/>
                </a:solidFill>
              </a:rPr>
              <a:t>b = </a:t>
            </a:r>
            <a:r>
              <a:rPr lang="ru-RU" sz="3200" b="1" dirty="0" smtClean="0">
                <a:solidFill>
                  <a:srgbClr val="002060"/>
                </a:solidFill>
              </a:rPr>
              <a:t>11 м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500688" y="2702686"/>
            <a:ext cx="2959744" cy="2512252"/>
            <a:chOff x="5500688" y="2702686"/>
            <a:chExt cx="2959744" cy="2512252"/>
          </a:xfrm>
        </p:grpSpPr>
        <p:sp>
          <p:nvSpPr>
            <p:cNvPr id="7" name="Крест 6"/>
            <p:cNvSpPr/>
            <p:nvPr/>
          </p:nvSpPr>
          <p:spPr>
            <a:xfrm>
              <a:off x="5500688" y="3286125"/>
              <a:ext cx="2214562" cy="1928813"/>
            </a:xfrm>
            <a:prstGeom prst="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272" name="TextBox 7"/>
            <p:cNvSpPr txBox="1">
              <a:spLocks noChangeArrowheads="1"/>
            </p:cNvSpPr>
            <p:nvPr/>
          </p:nvSpPr>
          <p:spPr bwMode="auto">
            <a:xfrm>
              <a:off x="7265897" y="3269071"/>
              <a:ext cx="11945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rbe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9pPr>
            </a:lstStyle>
            <a:p>
              <a:r>
                <a:rPr lang="en-US" sz="2800" b="1" dirty="0">
                  <a:solidFill>
                    <a:srgbClr val="002060"/>
                  </a:solidFill>
                </a:rPr>
                <a:t>b</a:t>
              </a:r>
              <a:r>
                <a:rPr lang="en-US" sz="2800" b="1" dirty="0" smtClean="0">
                  <a:solidFill>
                    <a:srgbClr val="002060"/>
                  </a:solidFill>
                </a:rPr>
                <a:t>=</a:t>
              </a:r>
              <a:r>
                <a:rPr lang="ru-RU" sz="2800" b="1" dirty="0" smtClean="0">
                  <a:solidFill>
                    <a:srgbClr val="002060"/>
                  </a:solidFill>
                </a:rPr>
                <a:t>1 </a:t>
              </a:r>
              <a:r>
                <a:rPr lang="ru-RU" sz="2800" b="1" dirty="0">
                  <a:solidFill>
                    <a:srgbClr val="002060"/>
                  </a:solidFill>
                </a:rPr>
                <a:t>м</a:t>
              </a:r>
            </a:p>
          </p:txBody>
        </p:sp>
        <p:sp>
          <p:nvSpPr>
            <p:cNvPr id="11273" name="TextBox 8"/>
            <p:cNvSpPr txBox="1">
              <a:spLocks noChangeArrowheads="1"/>
            </p:cNvSpPr>
            <p:nvPr/>
          </p:nvSpPr>
          <p:spPr bwMode="auto">
            <a:xfrm>
              <a:off x="6024774" y="2702686"/>
              <a:ext cx="14275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rbe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9pPr>
            </a:lstStyle>
            <a:p>
              <a:r>
                <a:rPr lang="en-US" sz="3200" b="1" dirty="0" smtClean="0">
                  <a:solidFill>
                    <a:srgbClr val="002060"/>
                  </a:solidFill>
                </a:rPr>
                <a:t>a=</a:t>
              </a:r>
              <a:r>
                <a:rPr lang="ru-RU" sz="3200" b="1" dirty="0" smtClean="0">
                  <a:solidFill>
                    <a:srgbClr val="002060"/>
                  </a:solidFill>
                </a:rPr>
                <a:t>6 </a:t>
              </a:r>
              <a:r>
                <a:rPr lang="ru-RU" sz="3200" b="1" dirty="0">
                  <a:solidFill>
                    <a:srgbClr val="002060"/>
                  </a:solidFill>
                </a:rPr>
                <a:t>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113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95176"/>
            <a:ext cx="8229600" cy="1684784"/>
          </a:xfrm>
        </p:spPr>
        <p:txBody>
          <a:bodyPr>
            <a:normAutofit fontScale="70000" lnSpcReduction="20000"/>
          </a:bodyPr>
          <a:lstStyle/>
          <a:p>
            <a:pPr marL="457200" lvl="1" indent="0">
              <a:buNone/>
              <a:defRPr/>
            </a:pPr>
            <a:r>
              <a:rPr lang="ru-RU" b="1" dirty="0">
                <a:solidFill>
                  <a:srgbClr val="002060"/>
                </a:solidFill>
                <a:latin typeface="Arial" charset="0"/>
              </a:rPr>
              <a:t>На шоссе расположены пункты А и В, удаленные друг от друга </a:t>
            </a:r>
            <a:r>
              <a:rPr lang="ru-RU" b="1" dirty="0" smtClean="0">
                <a:solidFill>
                  <a:srgbClr val="002060"/>
                </a:solidFill>
                <a:latin typeface="Arial" charset="0"/>
              </a:rPr>
              <a:t>на 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20 км. Мотоциклист выехал из пункта В </a:t>
            </a:r>
            <a:r>
              <a:rPr lang="ru-RU" b="1" dirty="0" err="1">
                <a:solidFill>
                  <a:srgbClr val="002060"/>
                </a:solidFill>
                <a:latin typeface="Arial" charset="0"/>
              </a:rPr>
              <a:t>в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 направлении, противоположном А, со скоростью 50 км/ч. </a:t>
            </a:r>
            <a:r>
              <a:rPr lang="ru-RU" b="1" dirty="0" smtClean="0">
                <a:solidFill>
                  <a:srgbClr val="002060"/>
                </a:solidFill>
                <a:latin typeface="Arial" charset="0"/>
              </a:rPr>
              <a:t>Составьте 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математическую модель, описывающую положение мотоциклиста относительно пункта А через </a:t>
            </a:r>
            <a:r>
              <a:rPr lang="en-US" b="1" dirty="0">
                <a:solidFill>
                  <a:srgbClr val="002060"/>
                </a:solidFill>
                <a:latin typeface="Arial" charset="0"/>
              </a:rPr>
              <a:t>t </a:t>
            </a:r>
            <a:r>
              <a:rPr lang="ru-RU" b="1" dirty="0">
                <a:solidFill>
                  <a:srgbClr val="002060"/>
                </a:solidFill>
                <a:latin typeface="Arial" charset="0"/>
              </a:rPr>
              <a:t>часов.</a:t>
            </a:r>
            <a:endParaRPr lang="ru-RU" dirty="0"/>
          </a:p>
        </p:txBody>
      </p:sp>
      <p:grpSp>
        <p:nvGrpSpPr>
          <p:cNvPr id="5" name="Группа 7"/>
          <p:cNvGrpSpPr>
            <a:grpSpLocks/>
          </p:cNvGrpSpPr>
          <p:nvPr/>
        </p:nvGrpSpPr>
        <p:grpSpPr bwMode="auto">
          <a:xfrm>
            <a:off x="395536" y="2179960"/>
            <a:ext cx="8199407" cy="2976364"/>
            <a:chOff x="133350" y="2282825"/>
            <a:chExt cx="8877300" cy="3289300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2333625"/>
              <a:ext cx="8877300" cy="3238500"/>
            </a:xfrm>
            <a:prstGeom prst="rect">
              <a:avLst/>
            </a:prstGeom>
            <a:noFill/>
            <a:ln w="9525">
              <a:solidFill>
                <a:srgbClr val="23372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286500" y="2282825"/>
              <a:ext cx="1285875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sym typeface="Wingdings"/>
                </a:rPr>
                <a:t>t </a:t>
              </a:r>
              <a:r>
                <a:rPr lang="ru-RU" sz="3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sym typeface="Wingdings"/>
                </a:rPr>
                <a:t>час</a:t>
              </a:r>
              <a:endPara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27584" y="5445224"/>
            <a:ext cx="80724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S = (50 · t) + 20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03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19"/>
          <p:cNvGrpSpPr>
            <a:grpSpLocks/>
          </p:cNvGrpSpPr>
          <p:nvPr/>
        </p:nvGrpSpPr>
        <p:grpSpPr bwMode="auto">
          <a:xfrm>
            <a:off x="899592" y="1684078"/>
            <a:ext cx="3071812" cy="830262"/>
            <a:chOff x="4071934" y="4786322"/>
            <a:chExt cx="3071834" cy="830997"/>
          </a:xfrm>
        </p:grpSpPr>
        <p:sp>
          <p:nvSpPr>
            <p:cNvPr id="10" name="TextBox 9"/>
            <p:cNvSpPr txBox="1"/>
            <p:nvPr/>
          </p:nvSpPr>
          <p:spPr>
            <a:xfrm>
              <a:off x="4714876" y="4786322"/>
              <a:ext cx="2428892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4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 А</a:t>
              </a:r>
              <a:r>
                <a:rPr lang="en-US" sz="24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· B</a:t>
              </a:r>
              <a:r>
                <a:rPr lang="ru-RU" sz="24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 </a:t>
              </a:r>
              <a:r>
                <a:rPr lang="ru-RU" sz="3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.</a:t>
              </a:r>
              <a:endPara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>
                <a:defRPr/>
              </a:pPr>
              <a:r>
                <a:rPr lang="ru-RU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 А + В</a:t>
              </a:r>
              <a:endParaRPr lang="ru-RU" dirty="0"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71934" y="4857822"/>
              <a:ext cx="1214446" cy="6466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sym typeface="Wingdings"/>
                </a:rPr>
                <a:t>t = </a:t>
              </a:r>
              <a:endPara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57200" y="5085184"/>
            <a:ext cx="80724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S = (50 · t) + 20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3608" y="3432671"/>
            <a:ext cx="2452393" cy="646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P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 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=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2a+2b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grpSp>
        <p:nvGrpSpPr>
          <p:cNvPr id="15" name="Группа 7"/>
          <p:cNvGrpSpPr>
            <a:grpSpLocks/>
          </p:cNvGrpSpPr>
          <p:nvPr/>
        </p:nvGrpSpPr>
        <p:grpSpPr bwMode="auto">
          <a:xfrm>
            <a:off x="4065335" y="4783181"/>
            <a:ext cx="4022943" cy="1436354"/>
            <a:chOff x="133350" y="2282825"/>
            <a:chExt cx="8877300" cy="3289300"/>
          </a:xfrm>
        </p:grpSpPr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2333625"/>
              <a:ext cx="8877300" cy="3238500"/>
            </a:xfrm>
            <a:prstGeom prst="rect">
              <a:avLst/>
            </a:prstGeom>
            <a:noFill/>
            <a:ln w="9525">
              <a:solidFill>
                <a:srgbClr val="23372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6286500" y="2282825"/>
              <a:ext cx="1285875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sym typeface="Wingdings"/>
                </a:rPr>
                <a:t>t </a:t>
              </a:r>
              <a:r>
                <a:rPr lang="ru-RU" sz="3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sym typeface="Wingdings"/>
                </a:rPr>
                <a:t>час</a:t>
              </a:r>
              <a:endPara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779912" y="2662304"/>
            <a:ext cx="3069781" cy="1858475"/>
            <a:chOff x="5500688" y="2702686"/>
            <a:chExt cx="2959744" cy="2512252"/>
          </a:xfrm>
        </p:grpSpPr>
        <p:sp>
          <p:nvSpPr>
            <p:cNvPr id="20" name="Крест 19"/>
            <p:cNvSpPr/>
            <p:nvPr/>
          </p:nvSpPr>
          <p:spPr>
            <a:xfrm>
              <a:off x="5500688" y="3286125"/>
              <a:ext cx="2214562" cy="1928813"/>
            </a:xfrm>
            <a:prstGeom prst="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TextBox 7"/>
            <p:cNvSpPr txBox="1">
              <a:spLocks noChangeArrowheads="1"/>
            </p:cNvSpPr>
            <p:nvPr/>
          </p:nvSpPr>
          <p:spPr bwMode="auto">
            <a:xfrm>
              <a:off x="7265897" y="3269071"/>
              <a:ext cx="11945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rbe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9pPr>
            </a:lstStyle>
            <a:p>
              <a:r>
                <a:rPr lang="en-US" sz="2800" b="1" dirty="0">
                  <a:solidFill>
                    <a:srgbClr val="002060"/>
                  </a:solidFill>
                </a:rPr>
                <a:t>b</a:t>
              </a:r>
              <a:r>
                <a:rPr lang="en-US" sz="2800" b="1" dirty="0" smtClean="0">
                  <a:solidFill>
                    <a:srgbClr val="002060"/>
                  </a:solidFill>
                </a:rPr>
                <a:t>=</a:t>
              </a:r>
              <a:r>
                <a:rPr lang="ru-RU" sz="2800" b="1" dirty="0" smtClean="0">
                  <a:solidFill>
                    <a:srgbClr val="002060"/>
                  </a:solidFill>
                </a:rPr>
                <a:t>1 </a:t>
              </a:r>
              <a:r>
                <a:rPr lang="ru-RU" sz="2800" b="1" dirty="0">
                  <a:solidFill>
                    <a:srgbClr val="002060"/>
                  </a:solidFill>
                </a:rPr>
                <a:t>м</a:t>
              </a:r>
            </a:p>
          </p:txBody>
        </p:sp>
        <p:sp>
          <p:nvSpPr>
            <p:cNvPr id="22" name="TextBox 8"/>
            <p:cNvSpPr txBox="1">
              <a:spLocks noChangeArrowheads="1"/>
            </p:cNvSpPr>
            <p:nvPr/>
          </p:nvSpPr>
          <p:spPr bwMode="auto">
            <a:xfrm>
              <a:off x="6024774" y="2702686"/>
              <a:ext cx="14275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rbe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9pPr>
            </a:lstStyle>
            <a:p>
              <a:r>
                <a:rPr lang="en-US" sz="3200" b="1" dirty="0" smtClean="0">
                  <a:solidFill>
                    <a:srgbClr val="002060"/>
                  </a:solidFill>
                </a:rPr>
                <a:t>a=</a:t>
              </a:r>
              <a:r>
                <a:rPr lang="ru-RU" sz="3200" b="1" dirty="0" smtClean="0">
                  <a:solidFill>
                    <a:srgbClr val="002060"/>
                  </a:solidFill>
                </a:rPr>
                <a:t>6 </a:t>
              </a:r>
              <a:r>
                <a:rPr lang="ru-RU" sz="3200" b="1" dirty="0">
                  <a:solidFill>
                    <a:srgbClr val="002060"/>
                  </a:solidFill>
                </a:rPr>
                <a:t>м</a:t>
              </a:r>
            </a:p>
          </p:txBody>
        </p:sp>
      </p:grp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3" t="28244" r="22147" b="36133"/>
          <a:stretch>
            <a:fillRect/>
          </a:stretch>
        </p:blipFill>
        <p:spPr bwMode="auto">
          <a:xfrm>
            <a:off x="3945854" y="1380072"/>
            <a:ext cx="1782763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Объек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Математические модели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390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37" descr="Уголки"/>
          <p:cNvSpPr>
            <a:spLocks/>
          </p:cNvSpPr>
          <p:nvPr/>
        </p:nvSpPr>
        <p:spPr bwMode="auto">
          <a:xfrm>
            <a:off x="-36513" y="4868863"/>
            <a:ext cx="9196388" cy="2287587"/>
          </a:xfrm>
          <a:custGeom>
            <a:avLst/>
            <a:gdLst>
              <a:gd name="T0" fmla="*/ 0 w 5793"/>
              <a:gd name="T1" fmla="*/ 2147483647 h 1296"/>
              <a:gd name="T2" fmla="*/ 40322501 w 5793"/>
              <a:gd name="T3" fmla="*/ 2147483647 h 1296"/>
              <a:gd name="T4" fmla="*/ 161290004 w 5793"/>
              <a:gd name="T5" fmla="*/ 2147483647 h 1296"/>
              <a:gd name="T6" fmla="*/ 282257519 w 5793"/>
              <a:gd name="T7" fmla="*/ 2147483647 h 1296"/>
              <a:gd name="T8" fmla="*/ 524192550 w 5793"/>
              <a:gd name="T9" fmla="*/ 2147483647 h 1296"/>
              <a:gd name="T10" fmla="*/ 826611215 w 5793"/>
              <a:gd name="T11" fmla="*/ 1944150796 h 1296"/>
              <a:gd name="T12" fmla="*/ 947578879 w 5793"/>
              <a:gd name="T13" fmla="*/ 1794599411 h 1296"/>
              <a:gd name="T14" fmla="*/ 1088707589 w 5793"/>
              <a:gd name="T15" fmla="*/ 1694900547 h 1296"/>
              <a:gd name="T16" fmla="*/ 1411287498 w 5793"/>
              <a:gd name="T17" fmla="*/ 1445650739 h 1296"/>
              <a:gd name="T18" fmla="*/ 1633061185 w 5793"/>
              <a:gd name="T19" fmla="*/ 1395800424 h 1296"/>
              <a:gd name="T20" fmla="*/ 1814512781 w 5793"/>
              <a:gd name="T21" fmla="*/ 1196400931 h 1296"/>
              <a:gd name="T22" fmla="*/ 2147483647 w 5793"/>
              <a:gd name="T23" fmla="*/ 1021924830 h 1296"/>
              <a:gd name="T24" fmla="*/ 2147483647 w 5793"/>
              <a:gd name="T25" fmla="*/ 548350151 h 1296"/>
              <a:gd name="T26" fmla="*/ 2147483647 w 5793"/>
              <a:gd name="T27" fmla="*/ 473574679 h 1296"/>
              <a:gd name="T28" fmla="*/ 2147483647 w 5793"/>
              <a:gd name="T29" fmla="*/ 199399548 h 1296"/>
              <a:gd name="T30" fmla="*/ 2147483647 w 5793"/>
              <a:gd name="T31" fmla="*/ 124625842 h 1296"/>
              <a:gd name="T32" fmla="*/ 2147483647 w 5793"/>
              <a:gd name="T33" fmla="*/ 149549234 h 1296"/>
              <a:gd name="T34" fmla="*/ 2147483647 w 5793"/>
              <a:gd name="T35" fmla="*/ 224324706 h 1296"/>
              <a:gd name="T36" fmla="*/ 2147483647 w 5793"/>
              <a:gd name="T37" fmla="*/ 149549234 h 1296"/>
              <a:gd name="T38" fmla="*/ 2147483647 w 5793"/>
              <a:gd name="T39" fmla="*/ 74775499 h 1296"/>
              <a:gd name="T40" fmla="*/ 2147483647 w 5793"/>
              <a:gd name="T41" fmla="*/ 99700657 h 1296"/>
              <a:gd name="T42" fmla="*/ 2147483647 w 5793"/>
              <a:gd name="T43" fmla="*/ 174474391 h 1296"/>
              <a:gd name="T44" fmla="*/ 2147483647 w 5793"/>
              <a:gd name="T45" fmla="*/ 324025390 h 1296"/>
              <a:gd name="T46" fmla="*/ 2147483647 w 5793"/>
              <a:gd name="T47" fmla="*/ 348950547 h 1296"/>
              <a:gd name="T48" fmla="*/ 2147483647 w 5793"/>
              <a:gd name="T49" fmla="*/ 473574679 h 1296"/>
              <a:gd name="T50" fmla="*/ 2147483647 w 5793"/>
              <a:gd name="T51" fmla="*/ 623125623 h 1296"/>
              <a:gd name="T52" fmla="*/ 2147483647 w 5793"/>
              <a:gd name="T53" fmla="*/ 623125623 h 1296"/>
              <a:gd name="T54" fmla="*/ 2147483647 w 5793"/>
              <a:gd name="T55" fmla="*/ 672974172 h 1296"/>
              <a:gd name="T56" fmla="*/ 2147483647 w 5793"/>
              <a:gd name="T57" fmla="*/ 847450273 h 1296"/>
              <a:gd name="T58" fmla="*/ 2147483647 w 5793"/>
              <a:gd name="T59" fmla="*/ 1046849987 h 1296"/>
              <a:gd name="T60" fmla="*/ 2147483647 w 5793"/>
              <a:gd name="T61" fmla="*/ 1171475774 h 1296"/>
              <a:gd name="T62" fmla="*/ 2147483647 w 5793"/>
              <a:gd name="T63" fmla="*/ 1271174638 h 1296"/>
              <a:gd name="T64" fmla="*/ 2147483647 w 5793"/>
              <a:gd name="T65" fmla="*/ 1545349603 h 1296"/>
              <a:gd name="T66" fmla="*/ 2147483647 w 5793"/>
              <a:gd name="T67" fmla="*/ 1969075953 h 1296"/>
              <a:gd name="T68" fmla="*/ 2147483647 w 5793"/>
              <a:gd name="T69" fmla="*/ 2043849660 h 1296"/>
              <a:gd name="T70" fmla="*/ 2147483647 w 5793"/>
              <a:gd name="T71" fmla="*/ 2143550289 h 1296"/>
              <a:gd name="T72" fmla="*/ 2147483647 w 5793"/>
              <a:gd name="T73" fmla="*/ 2147483647 h 1296"/>
              <a:gd name="T74" fmla="*/ 2147483647 w 5793"/>
              <a:gd name="T75" fmla="*/ 2147483647 h 1296"/>
              <a:gd name="T76" fmla="*/ 2147483647 w 5793"/>
              <a:gd name="T77" fmla="*/ 2147483647 h 1296"/>
              <a:gd name="T78" fmla="*/ 2147483647 w 5793"/>
              <a:gd name="T79" fmla="*/ 2147483647 h 1296"/>
              <a:gd name="T80" fmla="*/ 2147483647 w 5793"/>
              <a:gd name="T81" fmla="*/ 2147483647 h 1296"/>
              <a:gd name="T82" fmla="*/ 2147483647 w 5793"/>
              <a:gd name="T83" fmla="*/ 2147483647 h 1296"/>
              <a:gd name="T84" fmla="*/ 2147483647 w 5793"/>
              <a:gd name="T85" fmla="*/ 2147483647 h 1296"/>
              <a:gd name="T86" fmla="*/ 2147483647 w 5793"/>
              <a:gd name="T87" fmla="*/ 2147483647 h 1296"/>
              <a:gd name="T88" fmla="*/ 2147483647 w 5793"/>
              <a:gd name="T89" fmla="*/ 2147483647 h 1296"/>
              <a:gd name="T90" fmla="*/ 665321260 w 5793"/>
              <a:gd name="T91" fmla="*/ 2147483647 h 1296"/>
              <a:gd name="T92" fmla="*/ 0 w 5793"/>
              <a:gd name="T93" fmla="*/ 2147483647 h 129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793"/>
              <a:gd name="T142" fmla="*/ 0 h 1296"/>
              <a:gd name="T143" fmla="*/ 5793 w 5793"/>
              <a:gd name="T144" fmla="*/ 1296 h 129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793" h="1296">
                <a:moveTo>
                  <a:pt x="0" y="1144"/>
                </a:moveTo>
                <a:cubicBezTo>
                  <a:pt x="5" y="1125"/>
                  <a:pt x="14" y="1107"/>
                  <a:pt x="16" y="1088"/>
                </a:cubicBezTo>
                <a:cubicBezTo>
                  <a:pt x="28" y="991"/>
                  <a:pt x="9" y="991"/>
                  <a:pt x="64" y="936"/>
                </a:cubicBezTo>
                <a:cubicBezTo>
                  <a:pt x="79" y="891"/>
                  <a:pt x="72" y="851"/>
                  <a:pt x="112" y="824"/>
                </a:cubicBezTo>
                <a:cubicBezTo>
                  <a:pt x="129" y="774"/>
                  <a:pt x="165" y="740"/>
                  <a:pt x="208" y="712"/>
                </a:cubicBezTo>
                <a:cubicBezTo>
                  <a:pt x="247" y="654"/>
                  <a:pt x="275" y="657"/>
                  <a:pt x="328" y="624"/>
                </a:cubicBezTo>
                <a:cubicBezTo>
                  <a:pt x="398" y="580"/>
                  <a:pt x="331" y="621"/>
                  <a:pt x="376" y="576"/>
                </a:cubicBezTo>
                <a:cubicBezTo>
                  <a:pt x="390" y="562"/>
                  <a:pt x="416" y="553"/>
                  <a:pt x="432" y="544"/>
                </a:cubicBezTo>
                <a:cubicBezTo>
                  <a:pt x="475" y="518"/>
                  <a:pt x="519" y="492"/>
                  <a:pt x="560" y="464"/>
                </a:cubicBezTo>
                <a:cubicBezTo>
                  <a:pt x="585" y="447"/>
                  <a:pt x="619" y="454"/>
                  <a:pt x="648" y="448"/>
                </a:cubicBezTo>
                <a:cubicBezTo>
                  <a:pt x="675" y="430"/>
                  <a:pt x="691" y="398"/>
                  <a:pt x="720" y="384"/>
                </a:cubicBezTo>
                <a:cubicBezTo>
                  <a:pt x="774" y="357"/>
                  <a:pt x="832" y="350"/>
                  <a:pt x="888" y="328"/>
                </a:cubicBezTo>
                <a:cubicBezTo>
                  <a:pt x="978" y="194"/>
                  <a:pt x="1157" y="184"/>
                  <a:pt x="1304" y="176"/>
                </a:cubicBezTo>
                <a:cubicBezTo>
                  <a:pt x="1336" y="165"/>
                  <a:pt x="1367" y="159"/>
                  <a:pt x="1400" y="152"/>
                </a:cubicBezTo>
                <a:cubicBezTo>
                  <a:pt x="1525" y="89"/>
                  <a:pt x="1608" y="81"/>
                  <a:pt x="1752" y="64"/>
                </a:cubicBezTo>
                <a:cubicBezTo>
                  <a:pt x="1795" y="59"/>
                  <a:pt x="1837" y="46"/>
                  <a:pt x="1880" y="40"/>
                </a:cubicBezTo>
                <a:cubicBezTo>
                  <a:pt x="2001" y="0"/>
                  <a:pt x="2207" y="41"/>
                  <a:pt x="2344" y="48"/>
                </a:cubicBezTo>
                <a:cubicBezTo>
                  <a:pt x="2373" y="58"/>
                  <a:pt x="2432" y="72"/>
                  <a:pt x="2432" y="72"/>
                </a:cubicBezTo>
                <a:cubicBezTo>
                  <a:pt x="2632" y="68"/>
                  <a:pt x="2807" y="61"/>
                  <a:pt x="3000" y="48"/>
                </a:cubicBezTo>
                <a:cubicBezTo>
                  <a:pt x="3073" y="24"/>
                  <a:pt x="3158" y="28"/>
                  <a:pt x="3232" y="24"/>
                </a:cubicBezTo>
                <a:cubicBezTo>
                  <a:pt x="3269" y="27"/>
                  <a:pt x="3308" y="23"/>
                  <a:pt x="3344" y="32"/>
                </a:cubicBezTo>
                <a:cubicBezTo>
                  <a:pt x="3355" y="35"/>
                  <a:pt x="3359" y="50"/>
                  <a:pt x="3368" y="56"/>
                </a:cubicBezTo>
                <a:cubicBezTo>
                  <a:pt x="3395" y="74"/>
                  <a:pt x="3456" y="101"/>
                  <a:pt x="3488" y="104"/>
                </a:cubicBezTo>
                <a:cubicBezTo>
                  <a:pt x="3568" y="111"/>
                  <a:pt x="3648" y="109"/>
                  <a:pt x="3728" y="112"/>
                </a:cubicBezTo>
                <a:cubicBezTo>
                  <a:pt x="3894" y="153"/>
                  <a:pt x="3907" y="146"/>
                  <a:pt x="4144" y="152"/>
                </a:cubicBezTo>
                <a:cubicBezTo>
                  <a:pt x="4197" y="178"/>
                  <a:pt x="4246" y="190"/>
                  <a:pt x="4304" y="200"/>
                </a:cubicBezTo>
                <a:cubicBezTo>
                  <a:pt x="4394" y="185"/>
                  <a:pt x="4380" y="184"/>
                  <a:pt x="4520" y="200"/>
                </a:cubicBezTo>
                <a:cubicBezTo>
                  <a:pt x="4534" y="202"/>
                  <a:pt x="4547" y="211"/>
                  <a:pt x="4560" y="216"/>
                </a:cubicBezTo>
                <a:cubicBezTo>
                  <a:pt x="4623" y="239"/>
                  <a:pt x="4686" y="259"/>
                  <a:pt x="4752" y="272"/>
                </a:cubicBezTo>
                <a:cubicBezTo>
                  <a:pt x="4804" y="324"/>
                  <a:pt x="4873" y="329"/>
                  <a:pt x="4944" y="336"/>
                </a:cubicBezTo>
                <a:cubicBezTo>
                  <a:pt x="4994" y="353"/>
                  <a:pt x="4943" y="329"/>
                  <a:pt x="4984" y="376"/>
                </a:cubicBezTo>
                <a:cubicBezTo>
                  <a:pt x="4995" y="389"/>
                  <a:pt x="5012" y="396"/>
                  <a:pt x="5024" y="408"/>
                </a:cubicBezTo>
                <a:cubicBezTo>
                  <a:pt x="5050" y="434"/>
                  <a:pt x="5069" y="469"/>
                  <a:pt x="5096" y="496"/>
                </a:cubicBezTo>
                <a:cubicBezTo>
                  <a:pt x="5107" y="528"/>
                  <a:pt x="5161" y="611"/>
                  <a:pt x="5192" y="632"/>
                </a:cubicBezTo>
                <a:cubicBezTo>
                  <a:pt x="5209" y="643"/>
                  <a:pt x="5230" y="646"/>
                  <a:pt x="5248" y="656"/>
                </a:cubicBezTo>
                <a:cubicBezTo>
                  <a:pt x="5267" y="667"/>
                  <a:pt x="5286" y="677"/>
                  <a:pt x="5304" y="688"/>
                </a:cubicBezTo>
                <a:cubicBezTo>
                  <a:pt x="5320" y="698"/>
                  <a:pt x="5352" y="720"/>
                  <a:pt x="5352" y="720"/>
                </a:cubicBezTo>
                <a:cubicBezTo>
                  <a:pt x="5398" y="790"/>
                  <a:pt x="5431" y="774"/>
                  <a:pt x="5504" y="792"/>
                </a:cubicBezTo>
                <a:cubicBezTo>
                  <a:pt x="5520" y="803"/>
                  <a:pt x="5536" y="813"/>
                  <a:pt x="5552" y="824"/>
                </a:cubicBezTo>
                <a:cubicBezTo>
                  <a:pt x="5660" y="896"/>
                  <a:pt x="5558" y="858"/>
                  <a:pt x="5624" y="880"/>
                </a:cubicBezTo>
                <a:cubicBezTo>
                  <a:pt x="5641" y="930"/>
                  <a:pt x="5659" y="986"/>
                  <a:pt x="5704" y="1016"/>
                </a:cubicBezTo>
                <a:cubicBezTo>
                  <a:pt x="5731" y="1098"/>
                  <a:pt x="5684" y="1083"/>
                  <a:pt x="5784" y="1096"/>
                </a:cubicBezTo>
                <a:cubicBezTo>
                  <a:pt x="5755" y="1296"/>
                  <a:pt x="5793" y="1164"/>
                  <a:pt x="5336" y="1168"/>
                </a:cubicBezTo>
                <a:cubicBezTo>
                  <a:pt x="4920" y="1172"/>
                  <a:pt x="4504" y="1156"/>
                  <a:pt x="4088" y="1152"/>
                </a:cubicBezTo>
                <a:cubicBezTo>
                  <a:pt x="3663" y="1119"/>
                  <a:pt x="3265" y="1140"/>
                  <a:pt x="2824" y="1144"/>
                </a:cubicBezTo>
                <a:cubicBezTo>
                  <a:pt x="1971" y="1141"/>
                  <a:pt x="1117" y="1141"/>
                  <a:pt x="264" y="1136"/>
                </a:cubicBezTo>
                <a:cubicBezTo>
                  <a:pt x="201" y="1136"/>
                  <a:pt x="0" y="1109"/>
                  <a:pt x="0" y="1096"/>
                </a:cubicBezTo>
              </a:path>
            </a:pathLst>
          </a:custGeom>
          <a:pattFill prst="divot">
            <a:fgClr>
              <a:srgbClr val="00FF00"/>
            </a:fgClr>
            <a:bgClr>
              <a:srgbClr val="BFEFBF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ddd0fc32575c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4000" y="1916113"/>
            <a:ext cx="321786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 rot="-4715050">
            <a:off x="172244" y="50919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00003B"/>
              </a:gs>
              <a:gs pos="100000">
                <a:srgbClr val="00008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/>
          </a:p>
        </p:txBody>
      </p:sp>
      <p:sp>
        <p:nvSpPr>
          <p:cNvPr id="4101" name="Oval 5"/>
          <p:cNvSpPr>
            <a:spLocks noChangeArrowheads="1"/>
          </p:cNvSpPr>
          <p:nvPr/>
        </p:nvSpPr>
        <p:spPr bwMode="auto">
          <a:xfrm>
            <a:off x="7235825" y="188913"/>
            <a:ext cx="1511300" cy="15113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 rot="-4715050">
            <a:off x="172244" y="300434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 rot="-4715050">
            <a:off x="172244" y="69929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618F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 rot="551848">
            <a:off x="176371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 rot="551848">
            <a:off x="3995738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 rot="551848">
            <a:off x="622776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 rot="6170213">
            <a:off x="7733506" y="772319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3366FF"/>
              </a:gs>
              <a:gs pos="50000">
                <a:schemeClr val="accent1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rot="10800000" vert="eaVert"/>
          <a:lstStyle/>
          <a:p>
            <a:pPr algn="ctr">
              <a:defRPr/>
            </a:pPr>
            <a:endParaRPr lang="ru-RU"/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 rot="6170213">
            <a:off x="7733506" y="3075782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4618F0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/>
          <a:p>
            <a:pPr algn="ctr"/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 rot="6170213">
            <a:off x="7733506" y="53078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/>
          <a:p>
            <a:pPr algn="ctr"/>
            <a:endParaRPr lang="ru-RU"/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 rot="-10406119">
            <a:off x="615632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189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 rot="-10406119">
            <a:off x="40671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189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pic>
        <p:nvPicPr>
          <p:cNvPr id="4112" name="Picture 16" descr="arg-blue-left-t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1341438"/>
            <a:ext cx="11906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 descr="ani-bird_re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27082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19" descr="b1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25" y="5013325"/>
            <a:ext cx="1154113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23" descr="b1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388" y="5516563"/>
            <a:ext cx="1020762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4" name="AutoShape 28"/>
          <p:cNvSpPr>
            <a:spLocks noChangeArrowheads="1"/>
          </p:cNvSpPr>
          <p:nvPr/>
        </p:nvSpPr>
        <p:spPr bwMode="auto">
          <a:xfrm>
            <a:off x="5435600" y="2636838"/>
            <a:ext cx="3384550" cy="1223962"/>
          </a:xfrm>
          <a:prstGeom prst="wedgeRoundRectCallout">
            <a:avLst>
              <a:gd name="adj1" fmla="val -72329"/>
              <a:gd name="adj2" fmla="val -10958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5508625" y="2781300"/>
            <a:ext cx="32400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8000"/>
                </a:solidFill>
                <a:latin typeface="Times New Roman" pitchFamily="18" charset="0"/>
              </a:rPr>
              <a:t>Ребята, берегите зрение!</a:t>
            </a:r>
          </a:p>
        </p:txBody>
      </p:sp>
      <p:pic>
        <p:nvPicPr>
          <p:cNvPr id="4128" name="Picture 32" descr="B_Fly3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628801">
            <a:off x="1287463" y="2536825"/>
            <a:ext cx="1143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33" descr="B_Fly21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7959049">
            <a:off x="7138194" y="3599656"/>
            <a:ext cx="136842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34" descr="B_Fly14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113" y="2565400"/>
            <a:ext cx="14414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1" name="Picture 35" descr="b1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87450" y="5516563"/>
            <a:ext cx="9953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2" name="Picture 36" descr="b1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92725" y="5157788"/>
            <a:ext cx="9953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4" name="AutoShape 38"/>
          <p:cNvSpPr>
            <a:spLocks noChangeArrowheads="1"/>
          </p:cNvSpPr>
          <p:nvPr/>
        </p:nvSpPr>
        <p:spPr bwMode="auto">
          <a:xfrm rot="-10406119">
            <a:off x="16922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54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pic>
        <p:nvPicPr>
          <p:cNvPr id="4136" name="Picture 4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23.wav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7" name="AutoShape 4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8243888" y="6308725"/>
            <a:ext cx="647700" cy="360363"/>
          </a:xfrm>
          <a:prstGeom prst="leftArrow">
            <a:avLst>
              <a:gd name="adj1" fmla="val 50000"/>
              <a:gd name="adj2" fmla="val 44934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000"/>
                            </p:stCondLst>
                            <p:childTnLst>
                              <p:par>
                                <p:cTn id="92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000"/>
                            </p:stCondLst>
                            <p:childTnLst>
                              <p:par>
                                <p:cTn id="99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0.06806 L -0.18107 0.21528 C -0.21649 0.24861 -0.26927 0.26759 -0.32447 0.26759 C -0.38767 0.26759 -0.43784 0.24861 -0.47326 0.21528 L -0.64184 0.06806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0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4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747 0.06806 L -0.48473 0.00533 C -0.44827 -0.00856 -0.3941 -0.01597 -0.3375 -0.01597 C -0.27292 -0.01597 -0.22153 -0.00856 -0.18507 0.00533 L -0.01181 0.06806 " pathEditMode="relative" rAng="0" ptsTypes="FffFF">
                                      <p:cBhvr>
                                        <p:cTn id="10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00" y="-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0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100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24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129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7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8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1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5000"/>
                            </p:stCondLst>
                            <p:childTnLst>
                              <p:par>
                                <p:cTn id="16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69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11458 C 0.05781 -0.10833 0.10955 -0.02917 0.10504 0.06273 C 0.10052 0.15463 0.04097 0.22361 -0.02795 0.21759 C -0.09705 0.21157 -0.14861 0.13171 -0.1441 0.04028 C -0.13941 -0.05185 -0.07986 -0.12083 -0.01111 -0.11458 Z " pathEditMode="relative" rAng="234174" ptsTypes="fffff">
                                      <p:cBhvr>
                                        <p:cTn id="170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1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1000"/>
                            </p:stCondLst>
                            <p:childTnLst>
                              <p:par>
                                <p:cTn id="17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7" presetID="7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2 0.05741 L 0.0382 -0.2581 L -0.18715 -0.2581 L -0.18715 0.05741 L 0.0382 0.05741 Z " pathEditMode="relative" rAng="16200000" ptsTypes="FFFFF">
                                      <p:cBhvr>
                                        <p:cTn id="178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0" y="-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70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6"/>
                </p:tgtEl>
              </p:cMediaNode>
            </p:audio>
          </p:childTnLst>
        </p:cTn>
      </p:par>
    </p:tnLst>
    <p:bldLst>
      <p:bldP spid="4100" grpId="0" animBg="1"/>
      <p:bldP spid="4100" grpId="1" animBg="1"/>
      <p:bldP spid="4101" grpId="0" animBg="1"/>
      <p:bldP spid="4101" grpId="1" animBg="1"/>
      <p:bldP spid="4101" grpId="2" animBg="1"/>
      <p:bldP spid="4102" grpId="0" animBg="1"/>
      <p:bldP spid="4102" grpId="1" animBg="1"/>
      <p:bldP spid="4103" grpId="0" animBg="1"/>
      <p:bldP spid="4103" grpId="1" animBg="1"/>
      <p:bldP spid="4104" grpId="0" animBg="1"/>
      <p:bldP spid="4104" grpId="1" animBg="1"/>
      <p:bldP spid="4105" grpId="0" animBg="1"/>
      <p:bldP spid="4105" grpId="1" animBg="1"/>
      <p:bldP spid="4106" grpId="0" animBg="1"/>
      <p:bldP spid="4106" grpId="1" animBg="1"/>
      <p:bldP spid="4107" grpId="0" animBg="1"/>
      <p:bldP spid="4107" grpId="1" animBg="1"/>
      <p:bldP spid="4108" grpId="0" animBg="1"/>
      <p:bldP spid="4108" grpId="1" animBg="1"/>
      <p:bldP spid="4109" grpId="0" animBg="1"/>
      <p:bldP spid="4109" grpId="1" animBg="1"/>
      <p:bldP spid="4110" grpId="0" animBg="1"/>
      <p:bldP spid="4110" grpId="1" animBg="1"/>
      <p:bldP spid="4111" grpId="0" animBg="1"/>
      <p:bldP spid="4111" grpId="1" animBg="1"/>
      <p:bldP spid="4124" grpId="0" animBg="1"/>
      <p:bldP spid="4124" grpId="1" animBg="1"/>
      <p:bldP spid="4125" grpId="0"/>
      <p:bldP spid="4125" grpId="1"/>
      <p:bldP spid="4134" grpId="0" animBg="1"/>
      <p:bldP spid="4134" grpId="1" animBg="1"/>
      <p:bldP spid="41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1988840"/>
            <a:ext cx="4584909" cy="278224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228260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2000" b="1" dirty="0" smtClean="0">
                <a:ln w="11430"/>
                <a:solidFill>
                  <a:srgbClr val="FFFF00"/>
                </a:solidFill>
                <a:effectLst>
                  <a:glow rad="228600">
                    <a:srgbClr val="3333FF"/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ot Leopold" pitchFamily="2" charset="0"/>
              </a:rPr>
              <a:t>В  ЦИРКЕ</a:t>
            </a:r>
            <a:endParaRPr lang="ru-RU" sz="12000" b="1" dirty="0">
              <a:ln w="11430"/>
              <a:solidFill>
                <a:srgbClr val="FFFF00"/>
              </a:solidFill>
              <a:effectLst>
                <a:glow rad="228600">
                  <a:srgbClr val="3333FF"/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ot Leopold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161524"/>
            <a:ext cx="1317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</a:rPr>
              <a:t>Отдохни</a:t>
            </a:r>
            <a:endParaRPr lang="ru-RU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81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>
        <p:sndAc>
          <p:stSnd>
            <p:snd r:embed="rId2" name="Cirkovaya-Fonovaya.wav"/>
          </p:stSnd>
        </p:sndAc>
      </p:transition>
    </mc:Choice>
    <mc:Fallback xmlns="">
      <p:transition spd="slow" advClick="0" advTm="9000">
        <p:sndAc>
          <p:stSnd>
            <p:snd r:embed="rId3" name="Cirkovaya-Fonovay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Марафон знаний(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да, нет)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88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lines1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906">
            <a:off x="-116806" y="898541"/>
            <a:ext cx="4729828" cy="25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ines1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9012">
            <a:off x="58245" y="1111024"/>
            <a:ext cx="4774720" cy="25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lines1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7004">
            <a:off x="4250188" y="3440437"/>
            <a:ext cx="4729828" cy="25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829654" y="6381328"/>
            <a:ext cx="7774794" cy="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829654" y="1628305"/>
            <a:ext cx="7774794" cy="2383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8604448" y="1"/>
            <a:ext cx="0" cy="6381327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829654" y="1630688"/>
            <a:ext cx="0" cy="6459027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6" name="Picture 2" descr="Photo%2004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84368" y="-77700"/>
            <a:ext cx="108012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Photo%2004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2" y="4653136"/>
            <a:ext cx="10191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48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0.85052 -0.00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1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-0.82291 0.0048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46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авая круглая скобка 4"/>
          <p:cNvSpPr/>
          <p:nvPr/>
        </p:nvSpPr>
        <p:spPr>
          <a:xfrm rot="5400000">
            <a:off x="3637117" y="619466"/>
            <a:ext cx="1665145" cy="7284216"/>
          </a:xfrm>
          <a:custGeom>
            <a:avLst/>
            <a:gdLst>
              <a:gd name="connsiteX0" fmla="*/ 0 w 1665145"/>
              <a:gd name="connsiteY0" fmla="*/ 0 h 7051253"/>
              <a:gd name="connsiteX1" fmla="*/ 1665145 w 1665145"/>
              <a:gd name="connsiteY1" fmla="*/ 3525627 h 7051253"/>
              <a:gd name="connsiteX2" fmla="*/ 1665145 w 1665145"/>
              <a:gd name="connsiteY2" fmla="*/ 3525627 h 7051253"/>
              <a:gd name="connsiteX3" fmla="*/ 0 w 1665145"/>
              <a:gd name="connsiteY3" fmla="*/ 7051254 h 7051253"/>
              <a:gd name="connsiteX4" fmla="*/ 0 w 1665145"/>
              <a:gd name="connsiteY4" fmla="*/ 0 h 7051253"/>
              <a:gd name="connsiteX0" fmla="*/ 0 w 1665145"/>
              <a:gd name="connsiteY0" fmla="*/ 0 h 7051253"/>
              <a:gd name="connsiteX1" fmla="*/ 1665145 w 1665145"/>
              <a:gd name="connsiteY1" fmla="*/ 3525627 h 7051253"/>
              <a:gd name="connsiteX2" fmla="*/ 1665145 w 1665145"/>
              <a:gd name="connsiteY2" fmla="*/ 3525627 h 7051253"/>
              <a:gd name="connsiteX3" fmla="*/ 0 w 1665145"/>
              <a:gd name="connsiteY3" fmla="*/ 7051254 h 7051253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4" fmla="*/ 0 w 1665145"/>
              <a:gd name="connsiteY4" fmla="*/ 0 h 7051254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4" fmla="*/ 0 w 1665145"/>
              <a:gd name="connsiteY4" fmla="*/ 0 h 7051254"/>
              <a:gd name="connsiteX0" fmla="*/ 0 w 1665145"/>
              <a:gd name="connsiteY0" fmla="*/ 0 h 7051254"/>
              <a:gd name="connsiteX1" fmla="*/ 1043248 w 1665145"/>
              <a:gd name="connsiteY1" fmla="*/ 1378283 h 7051254"/>
              <a:gd name="connsiteX2" fmla="*/ 1665145 w 1665145"/>
              <a:gd name="connsiteY2" fmla="*/ 3525627 h 7051254"/>
              <a:gd name="connsiteX3" fmla="*/ 1665145 w 1665145"/>
              <a:gd name="connsiteY3" fmla="*/ 3525627 h 7051254"/>
              <a:gd name="connsiteX4" fmla="*/ 0 w 1665145"/>
              <a:gd name="connsiteY4" fmla="*/ 7051254 h 7051254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4" fmla="*/ 0 w 1665145"/>
              <a:gd name="connsiteY4" fmla="*/ 0 h 7051254"/>
              <a:gd name="connsiteX0" fmla="*/ 0 w 1665145"/>
              <a:gd name="connsiteY0" fmla="*/ 0 h 7051254"/>
              <a:gd name="connsiteX1" fmla="*/ 1043248 w 1665145"/>
              <a:gd name="connsiteY1" fmla="*/ 1378283 h 7051254"/>
              <a:gd name="connsiteX2" fmla="*/ 1665145 w 1665145"/>
              <a:gd name="connsiteY2" fmla="*/ 3525627 h 7051254"/>
              <a:gd name="connsiteX3" fmla="*/ 1665145 w 1665145"/>
              <a:gd name="connsiteY3" fmla="*/ 3525627 h 7051254"/>
              <a:gd name="connsiteX4" fmla="*/ 1093125 w 1665145"/>
              <a:gd name="connsiteY4" fmla="*/ 5700901 h 7051254"/>
              <a:gd name="connsiteX5" fmla="*/ 0 w 1665145"/>
              <a:gd name="connsiteY5" fmla="*/ 7051254 h 7051254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4" fmla="*/ 0 w 1665145"/>
              <a:gd name="connsiteY4" fmla="*/ 0 h 7051254"/>
              <a:gd name="connsiteX0" fmla="*/ 0 w 1665145"/>
              <a:gd name="connsiteY0" fmla="*/ 0 h 7051254"/>
              <a:gd name="connsiteX1" fmla="*/ 1043248 w 1665145"/>
              <a:gd name="connsiteY1" fmla="*/ 1378283 h 7051254"/>
              <a:gd name="connsiteX2" fmla="*/ 1665145 w 1665145"/>
              <a:gd name="connsiteY2" fmla="*/ 3525627 h 7051254"/>
              <a:gd name="connsiteX3" fmla="*/ 1665145 w 1665145"/>
              <a:gd name="connsiteY3" fmla="*/ 3525627 h 7051254"/>
              <a:gd name="connsiteX4" fmla="*/ 1575263 w 1665145"/>
              <a:gd name="connsiteY4" fmla="*/ 4370865 h 7051254"/>
              <a:gd name="connsiteX5" fmla="*/ 1093125 w 1665145"/>
              <a:gd name="connsiteY5" fmla="*/ 5700901 h 7051254"/>
              <a:gd name="connsiteX6" fmla="*/ 0 w 1665145"/>
              <a:gd name="connsiteY6" fmla="*/ 7051254 h 7051254"/>
              <a:gd name="connsiteX0" fmla="*/ 0 w 1665145"/>
              <a:gd name="connsiteY0" fmla="*/ 232962 h 7284216"/>
              <a:gd name="connsiteX1" fmla="*/ 1292630 w 1665145"/>
              <a:gd name="connsiteY1" fmla="*/ 1977005 h 7284216"/>
              <a:gd name="connsiteX2" fmla="*/ 1665145 w 1665145"/>
              <a:gd name="connsiteY2" fmla="*/ 3758589 h 7284216"/>
              <a:gd name="connsiteX3" fmla="*/ 1665145 w 1665145"/>
              <a:gd name="connsiteY3" fmla="*/ 3758589 h 7284216"/>
              <a:gd name="connsiteX4" fmla="*/ 0 w 1665145"/>
              <a:gd name="connsiteY4" fmla="*/ 7284216 h 7284216"/>
              <a:gd name="connsiteX5" fmla="*/ 0 w 1665145"/>
              <a:gd name="connsiteY5" fmla="*/ 232962 h 7284216"/>
              <a:gd name="connsiteX0" fmla="*/ 0 w 1665145"/>
              <a:gd name="connsiteY0" fmla="*/ 232962 h 7284216"/>
              <a:gd name="connsiteX1" fmla="*/ 1043248 w 1665145"/>
              <a:gd name="connsiteY1" fmla="*/ 1611245 h 7284216"/>
              <a:gd name="connsiteX2" fmla="*/ 1665145 w 1665145"/>
              <a:gd name="connsiteY2" fmla="*/ 3758589 h 7284216"/>
              <a:gd name="connsiteX3" fmla="*/ 1665145 w 1665145"/>
              <a:gd name="connsiteY3" fmla="*/ 3758589 h 7284216"/>
              <a:gd name="connsiteX4" fmla="*/ 1575263 w 1665145"/>
              <a:gd name="connsiteY4" fmla="*/ 4603827 h 7284216"/>
              <a:gd name="connsiteX5" fmla="*/ 1093125 w 1665145"/>
              <a:gd name="connsiteY5" fmla="*/ 5933863 h 7284216"/>
              <a:gd name="connsiteX6" fmla="*/ 0 w 1665145"/>
              <a:gd name="connsiteY6" fmla="*/ 7284216 h 7284216"/>
              <a:gd name="connsiteX0" fmla="*/ 0 w 1665145"/>
              <a:gd name="connsiteY0" fmla="*/ 232962 h 7284216"/>
              <a:gd name="connsiteX1" fmla="*/ 1292630 w 1665145"/>
              <a:gd name="connsiteY1" fmla="*/ 1977005 h 7284216"/>
              <a:gd name="connsiteX2" fmla="*/ 1665145 w 1665145"/>
              <a:gd name="connsiteY2" fmla="*/ 3758589 h 7284216"/>
              <a:gd name="connsiteX3" fmla="*/ 1665145 w 1665145"/>
              <a:gd name="connsiteY3" fmla="*/ 3758589 h 7284216"/>
              <a:gd name="connsiteX4" fmla="*/ 0 w 1665145"/>
              <a:gd name="connsiteY4" fmla="*/ 7284216 h 7284216"/>
              <a:gd name="connsiteX5" fmla="*/ 0 w 1665145"/>
              <a:gd name="connsiteY5" fmla="*/ 232962 h 7284216"/>
              <a:gd name="connsiteX0" fmla="*/ 0 w 1665145"/>
              <a:gd name="connsiteY0" fmla="*/ 232962 h 7284216"/>
              <a:gd name="connsiteX1" fmla="*/ 1043248 w 1665145"/>
              <a:gd name="connsiteY1" fmla="*/ 1611245 h 7284216"/>
              <a:gd name="connsiteX2" fmla="*/ 1591888 w 1665145"/>
              <a:gd name="connsiteY2" fmla="*/ 2858154 h 7284216"/>
              <a:gd name="connsiteX3" fmla="*/ 1665145 w 1665145"/>
              <a:gd name="connsiteY3" fmla="*/ 3758589 h 7284216"/>
              <a:gd name="connsiteX4" fmla="*/ 1665145 w 1665145"/>
              <a:gd name="connsiteY4" fmla="*/ 3758589 h 7284216"/>
              <a:gd name="connsiteX5" fmla="*/ 1575263 w 1665145"/>
              <a:gd name="connsiteY5" fmla="*/ 4603827 h 7284216"/>
              <a:gd name="connsiteX6" fmla="*/ 1093125 w 1665145"/>
              <a:gd name="connsiteY6" fmla="*/ 5933863 h 7284216"/>
              <a:gd name="connsiteX7" fmla="*/ 0 w 1665145"/>
              <a:gd name="connsiteY7" fmla="*/ 7284216 h 728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65145" h="7284216" stroke="0" extrusionOk="0">
                <a:moveTo>
                  <a:pt x="0" y="232962"/>
                </a:moveTo>
                <a:cubicBezTo>
                  <a:pt x="229292" y="-690366"/>
                  <a:pt x="1015106" y="1389401"/>
                  <a:pt x="1292630" y="1977005"/>
                </a:cubicBezTo>
                <a:cubicBezTo>
                  <a:pt x="1570154" y="2564609"/>
                  <a:pt x="1616913" y="3422866"/>
                  <a:pt x="1665145" y="3758589"/>
                </a:cubicBezTo>
                <a:lnTo>
                  <a:pt x="1665145" y="3758589"/>
                </a:lnTo>
                <a:cubicBezTo>
                  <a:pt x="1665145" y="5705739"/>
                  <a:pt x="420870" y="6918456"/>
                  <a:pt x="0" y="7284216"/>
                </a:cubicBezTo>
                <a:lnTo>
                  <a:pt x="0" y="232962"/>
                </a:lnTo>
                <a:close/>
              </a:path>
              <a:path w="1665145" h="7284216" fill="none">
                <a:moveTo>
                  <a:pt x="0" y="232962"/>
                </a:moveTo>
                <a:cubicBezTo>
                  <a:pt x="212667" y="437738"/>
                  <a:pt x="765724" y="1023641"/>
                  <a:pt x="1043248" y="1611245"/>
                </a:cubicBezTo>
                <a:cubicBezTo>
                  <a:pt x="1283624" y="2048777"/>
                  <a:pt x="1488238" y="2500263"/>
                  <a:pt x="1591888" y="2858154"/>
                </a:cubicBezTo>
                <a:cubicBezTo>
                  <a:pt x="1695538" y="3216045"/>
                  <a:pt x="1627997" y="3608516"/>
                  <a:pt x="1665145" y="3758589"/>
                </a:cubicBezTo>
                <a:lnTo>
                  <a:pt x="1665145" y="3758589"/>
                </a:lnTo>
                <a:cubicBezTo>
                  <a:pt x="1633539" y="3899462"/>
                  <a:pt x="1670600" y="4241281"/>
                  <a:pt x="1575263" y="4603827"/>
                </a:cubicBezTo>
                <a:cubicBezTo>
                  <a:pt x="1479926" y="4966373"/>
                  <a:pt x="1339043" y="5487132"/>
                  <a:pt x="1093125" y="5933863"/>
                </a:cubicBezTo>
                <a:cubicBezTo>
                  <a:pt x="815601" y="6521467"/>
                  <a:pt x="215438" y="7075783"/>
                  <a:pt x="0" y="7284216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 flipV="1">
            <a:off x="827581" y="1556792"/>
            <a:ext cx="9088" cy="5301209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7878836" y="1610969"/>
            <a:ext cx="0" cy="530121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" name="Picture 2" descr="Photo%2004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959821"/>
            <a:ext cx="10191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Photo%2004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0312" y="1875400"/>
            <a:ext cx="997049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590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0.19827 0.15139 C 0.23976 0.18565 0.30191 0.20532 0.36719 0.20532 C 0.44115 0.20532 0.50017 0.18565 0.54202 0.15139 L 0.74097 2.59259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49" y="1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0"/>
                            </p:stCondLst>
                            <p:childTnLst>
                              <p:par>
                                <p:cTn id="8" presetID="37" presetClass="path" presetSubtype="0" repeatCount="200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1 0.0125 L -0.21996 0.16389 C -0.26319 0.19815 -0.32812 0.21783 -0.396 0.21783 C -0.47309 0.21783 -0.53437 0.19815 -0.57795 0.16389 L -0.78472 0.0125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59" y="1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авая круглая скобка 4"/>
          <p:cNvSpPr/>
          <p:nvPr/>
        </p:nvSpPr>
        <p:spPr>
          <a:xfrm rot="5400000">
            <a:off x="3637117" y="619466"/>
            <a:ext cx="1665145" cy="7284216"/>
          </a:xfrm>
          <a:custGeom>
            <a:avLst/>
            <a:gdLst>
              <a:gd name="connsiteX0" fmla="*/ 0 w 1665145"/>
              <a:gd name="connsiteY0" fmla="*/ 0 h 7051253"/>
              <a:gd name="connsiteX1" fmla="*/ 1665145 w 1665145"/>
              <a:gd name="connsiteY1" fmla="*/ 3525627 h 7051253"/>
              <a:gd name="connsiteX2" fmla="*/ 1665145 w 1665145"/>
              <a:gd name="connsiteY2" fmla="*/ 3525627 h 7051253"/>
              <a:gd name="connsiteX3" fmla="*/ 0 w 1665145"/>
              <a:gd name="connsiteY3" fmla="*/ 7051254 h 7051253"/>
              <a:gd name="connsiteX4" fmla="*/ 0 w 1665145"/>
              <a:gd name="connsiteY4" fmla="*/ 0 h 7051253"/>
              <a:gd name="connsiteX0" fmla="*/ 0 w 1665145"/>
              <a:gd name="connsiteY0" fmla="*/ 0 h 7051253"/>
              <a:gd name="connsiteX1" fmla="*/ 1665145 w 1665145"/>
              <a:gd name="connsiteY1" fmla="*/ 3525627 h 7051253"/>
              <a:gd name="connsiteX2" fmla="*/ 1665145 w 1665145"/>
              <a:gd name="connsiteY2" fmla="*/ 3525627 h 7051253"/>
              <a:gd name="connsiteX3" fmla="*/ 0 w 1665145"/>
              <a:gd name="connsiteY3" fmla="*/ 7051254 h 7051253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4" fmla="*/ 0 w 1665145"/>
              <a:gd name="connsiteY4" fmla="*/ 0 h 7051254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4" fmla="*/ 0 w 1665145"/>
              <a:gd name="connsiteY4" fmla="*/ 0 h 7051254"/>
              <a:gd name="connsiteX0" fmla="*/ 0 w 1665145"/>
              <a:gd name="connsiteY0" fmla="*/ 0 h 7051254"/>
              <a:gd name="connsiteX1" fmla="*/ 1043248 w 1665145"/>
              <a:gd name="connsiteY1" fmla="*/ 1378283 h 7051254"/>
              <a:gd name="connsiteX2" fmla="*/ 1665145 w 1665145"/>
              <a:gd name="connsiteY2" fmla="*/ 3525627 h 7051254"/>
              <a:gd name="connsiteX3" fmla="*/ 1665145 w 1665145"/>
              <a:gd name="connsiteY3" fmla="*/ 3525627 h 7051254"/>
              <a:gd name="connsiteX4" fmla="*/ 0 w 1665145"/>
              <a:gd name="connsiteY4" fmla="*/ 7051254 h 7051254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4" fmla="*/ 0 w 1665145"/>
              <a:gd name="connsiteY4" fmla="*/ 0 h 7051254"/>
              <a:gd name="connsiteX0" fmla="*/ 0 w 1665145"/>
              <a:gd name="connsiteY0" fmla="*/ 0 h 7051254"/>
              <a:gd name="connsiteX1" fmla="*/ 1043248 w 1665145"/>
              <a:gd name="connsiteY1" fmla="*/ 1378283 h 7051254"/>
              <a:gd name="connsiteX2" fmla="*/ 1665145 w 1665145"/>
              <a:gd name="connsiteY2" fmla="*/ 3525627 h 7051254"/>
              <a:gd name="connsiteX3" fmla="*/ 1665145 w 1665145"/>
              <a:gd name="connsiteY3" fmla="*/ 3525627 h 7051254"/>
              <a:gd name="connsiteX4" fmla="*/ 1093125 w 1665145"/>
              <a:gd name="connsiteY4" fmla="*/ 5700901 h 7051254"/>
              <a:gd name="connsiteX5" fmla="*/ 0 w 1665145"/>
              <a:gd name="connsiteY5" fmla="*/ 7051254 h 7051254"/>
              <a:gd name="connsiteX0" fmla="*/ 0 w 1665145"/>
              <a:gd name="connsiteY0" fmla="*/ 0 h 7051254"/>
              <a:gd name="connsiteX1" fmla="*/ 1665145 w 1665145"/>
              <a:gd name="connsiteY1" fmla="*/ 3525627 h 7051254"/>
              <a:gd name="connsiteX2" fmla="*/ 1665145 w 1665145"/>
              <a:gd name="connsiteY2" fmla="*/ 3525627 h 7051254"/>
              <a:gd name="connsiteX3" fmla="*/ 0 w 1665145"/>
              <a:gd name="connsiteY3" fmla="*/ 7051254 h 7051254"/>
              <a:gd name="connsiteX4" fmla="*/ 0 w 1665145"/>
              <a:gd name="connsiteY4" fmla="*/ 0 h 7051254"/>
              <a:gd name="connsiteX0" fmla="*/ 0 w 1665145"/>
              <a:gd name="connsiteY0" fmla="*/ 0 h 7051254"/>
              <a:gd name="connsiteX1" fmla="*/ 1043248 w 1665145"/>
              <a:gd name="connsiteY1" fmla="*/ 1378283 h 7051254"/>
              <a:gd name="connsiteX2" fmla="*/ 1665145 w 1665145"/>
              <a:gd name="connsiteY2" fmla="*/ 3525627 h 7051254"/>
              <a:gd name="connsiteX3" fmla="*/ 1665145 w 1665145"/>
              <a:gd name="connsiteY3" fmla="*/ 3525627 h 7051254"/>
              <a:gd name="connsiteX4" fmla="*/ 1575263 w 1665145"/>
              <a:gd name="connsiteY4" fmla="*/ 4370865 h 7051254"/>
              <a:gd name="connsiteX5" fmla="*/ 1093125 w 1665145"/>
              <a:gd name="connsiteY5" fmla="*/ 5700901 h 7051254"/>
              <a:gd name="connsiteX6" fmla="*/ 0 w 1665145"/>
              <a:gd name="connsiteY6" fmla="*/ 7051254 h 7051254"/>
              <a:gd name="connsiteX0" fmla="*/ 0 w 1665145"/>
              <a:gd name="connsiteY0" fmla="*/ 232962 h 7284216"/>
              <a:gd name="connsiteX1" fmla="*/ 1292630 w 1665145"/>
              <a:gd name="connsiteY1" fmla="*/ 1977005 h 7284216"/>
              <a:gd name="connsiteX2" fmla="*/ 1665145 w 1665145"/>
              <a:gd name="connsiteY2" fmla="*/ 3758589 h 7284216"/>
              <a:gd name="connsiteX3" fmla="*/ 1665145 w 1665145"/>
              <a:gd name="connsiteY3" fmla="*/ 3758589 h 7284216"/>
              <a:gd name="connsiteX4" fmla="*/ 0 w 1665145"/>
              <a:gd name="connsiteY4" fmla="*/ 7284216 h 7284216"/>
              <a:gd name="connsiteX5" fmla="*/ 0 w 1665145"/>
              <a:gd name="connsiteY5" fmla="*/ 232962 h 7284216"/>
              <a:gd name="connsiteX0" fmla="*/ 0 w 1665145"/>
              <a:gd name="connsiteY0" fmla="*/ 232962 h 7284216"/>
              <a:gd name="connsiteX1" fmla="*/ 1043248 w 1665145"/>
              <a:gd name="connsiteY1" fmla="*/ 1611245 h 7284216"/>
              <a:gd name="connsiteX2" fmla="*/ 1665145 w 1665145"/>
              <a:gd name="connsiteY2" fmla="*/ 3758589 h 7284216"/>
              <a:gd name="connsiteX3" fmla="*/ 1665145 w 1665145"/>
              <a:gd name="connsiteY3" fmla="*/ 3758589 h 7284216"/>
              <a:gd name="connsiteX4" fmla="*/ 1575263 w 1665145"/>
              <a:gd name="connsiteY4" fmla="*/ 4603827 h 7284216"/>
              <a:gd name="connsiteX5" fmla="*/ 1093125 w 1665145"/>
              <a:gd name="connsiteY5" fmla="*/ 5933863 h 7284216"/>
              <a:gd name="connsiteX6" fmla="*/ 0 w 1665145"/>
              <a:gd name="connsiteY6" fmla="*/ 7284216 h 7284216"/>
              <a:gd name="connsiteX0" fmla="*/ 0 w 1665145"/>
              <a:gd name="connsiteY0" fmla="*/ 232962 h 7284216"/>
              <a:gd name="connsiteX1" fmla="*/ 1292630 w 1665145"/>
              <a:gd name="connsiteY1" fmla="*/ 1977005 h 7284216"/>
              <a:gd name="connsiteX2" fmla="*/ 1665145 w 1665145"/>
              <a:gd name="connsiteY2" fmla="*/ 3758589 h 7284216"/>
              <a:gd name="connsiteX3" fmla="*/ 1665145 w 1665145"/>
              <a:gd name="connsiteY3" fmla="*/ 3758589 h 7284216"/>
              <a:gd name="connsiteX4" fmla="*/ 0 w 1665145"/>
              <a:gd name="connsiteY4" fmla="*/ 7284216 h 7284216"/>
              <a:gd name="connsiteX5" fmla="*/ 0 w 1665145"/>
              <a:gd name="connsiteY5" fmla="*/ 232962 h 7284216"/>
              <a:gd name="connsiteX0" fmla="*/ 0 w 1665145"/>
              <a:gd name="connsiteY0" fmla="*/ 232962 h 7284216"/>
              <a:gd name="connsiteX1" fmla="*/ 1043248 w 1665145"/>
              <a:gd name="connsiteY1" fmla="*/ 1611245 h 7284216"/>
              <a:gd name="connsiteX2" fmla="*/ 1591888 w 1665145"/>
              <a:gd name="connsiteY2" fmla="*/ 2858154 h 7284216"/>
              <a:gd name="connsiteX3" fmla="*/ 1665145 w 1665145"/>
              <a:gd name="connsiteY3" fmla="*/ 3758589 h 7284216"/>
              <a:gd name="connsiteX4" fmla="*/ 1665145 w 1665145"/>
              <a:gd name="connsiteY4" fmla="*/ 3758589 h 7284216"/>
              <a:gd name="connsiteX5" fmla="*/ 1575263 w 1665145"/>
              <a:gd name="connsiteY5" fmla="*/ 4603827 h 7284216"/>
              <a:gd name="connsiteX6" fmla="*/ 1093125 w 1665145"/>
              <a:gd name="connsiteY6" fmla="*/ 5933863 h 7284216"/>
              <a:gd name="connsiteX7" fmla="*/ 0 w 1665145"/>
              <a:gd name="connsiteY7" fmla="*/ 7284216 h 728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65145" h="7284216" stroke="0" extrusionOk="0">
                <a:moveTo>
                  <a:pt x="0" y="232962"/>
                </a:moveTo>
                <a:cubicBezTo>
                  <a:pt x="229292" y="-690366"/>
                  <a:pt x="1015106" y="1389401"/>
                  <a:pt x="1292630" y="1977005"/>
                </a:cubicBezTo>
                <a:cubicBezTo>
                  <a:pt x="1570154" y="2564609"/>
                  <a:pt x="1616913" y="3422866"/>
                  <a:pt x="1665145" y="3758589"/>
                </a:cubicBezTo>
                <a:lnTo>
                  <a:pt x="1665145" y="3758589"/>
                </a:lnTo>
                <a:cubicBezTo>
                  <a:pt x="1665145" y="5705739"/>
                  <a:pt x="420870" y="6918456"/>
                  <a:pt x="0" y="7284216"/>
                </a:cubicBezTo>
                <a:lnTo>
                  <a:pt x="0" y="232962"/>
                </a:lnTo>
                <a:close/>
              </a:path>
              <a:path w="1665145" h="7284216" fill="none">
                <a:moveTo>
                  <a:pt x="0" y="232962"/>
                </a:moveTo>
                <a:cubicBezTo>
                  <a:pt x="212667" y="437738"/>
                  <a:pt x="765724" y="1023641"/>
                  <a:pt x="1043248" y="1611245"/>
                </a:cubicBezTo>
                <a:cubicBezTo>
                  <a:pt x="1283624" y="2048777"/>
                  <a:pt x="1488238" y="2500263"/>
                  <a:pt x="1591888" y="2858154"/>
                </a:cubicBezTo>
                <a:cubicBezTo>
                  <a:pt x="1695538" y="3216045"/>
                  <a:pt x="1627997" y="3608516"/>
                  <a:pt x="1665145" y="3758589"/>
                </a:cubicBezTo>
                <a:lnTo>
                  <a:pt x="1665145" y="3758589"/>
                </a:lnTo>
                <a:cubicBezTo>
                  <a:pt x="1633539" y="3899462"/>
                  <a:pt x="1670600" y="4241281"/>
                  <a:pt x="1575263" y="4603827"/>
                </a:cubicBezTo>
                <a:cubicBezTo>
                  <a:pt x="1479926" y="4966373"/>
                  <a:pt x="1339043" y="5487132"/>
                  <a:pt x="1093125" y="5933863"/>
                </a:cubicBezTo>
                <a:cubicBezTo>
                  <a:pt x="815601" y="6521467"/>
                  <a:pt x="215438" y="7075783"/>
                  <a:pt x="0" y="7284216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7878836" y="1556790"/>
            <a:ext cx="0" cy="530121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827581" y="1556792"/>
            <a:ext cx="9088" cy="5301209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" name="Picture 2" descr="Photo%2004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959821"/>
            <a:ext cx="10191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Photo%2004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0312" y="1875400"/>
            <a:ext cx="997049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19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0.19827 0.15139 C 0.23976 0.18565 0.30191 0.20532 0.36719 0.20532 C 0.44115 0.20532 0.50017 0.18565 0.54202 0.15139 L 0.74097 2.59259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49" y="1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2.59259E-6 L -0.20642 0.15139 C -0.24965 0.18565 -0.31458 0.20532 -0.38246 0.20532 C -0.45955 0.20532 -0.52083 0.18565 -0.56441 0.15139 L -0.77118 2.59259E-6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2" y="1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lines1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906">
            <a:off x="-113103" y="927086"/>
            <a:ext cx="4572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lines1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7004">
            <a:off x="4250188" y="3440437"/>
            <a:ext cx="4729828" cy="25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ines1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9012">
            <a:off x="58245" y="1111024"/>
            <a:ext cx="4774720" cy="25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782405" y="2276871"/>
            <a:ext cx="3702585" cy="3456385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484990" y="2276871"/>
            <a:ext cx="3615402" cy="3456385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Picture 2" descr="Photo%2004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18" y="2348880"/>
            <a:ext cx="10191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09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C -2.77778E-7 0.16482 0.08663 0.29931 0.19219 0.29931 C 0.31667 0.29931 0.36181 0.15024 0.38056 0.05996 L 0.40017 -0.06018 C 0.41962 -0.15046 0.46736 -0.29907 0.60799 -0.29907 C 0.69792 -0.29907 0.80035 -0.16527 0.80035 -4.44444E-6 C 0.80035 0.16482 0.69792 0.29931 0.60799 0.29931 C 0.46736 0.29931 0.41962 0.15024 0.40017 0.05996 L 0.38056 -0.06018 C 0.36181 -0.15046 0.31667 -0.29907 0.19219 -0.29907 C 0.08663 -0.29907 -2.77778E-7 -0.16527 -2.77778E-7 -4.44444E-6 Z " pathEditMode="relative" rAng="0" ptsTypes="ffFffffFfff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lines1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906">
            <a:off x="-113103" y="927086"/>
            <a:ext cx="4572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ines1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9012">
            <a:off x="58245" y="1111024"/>
            <a:ext cx="4774720" cy="25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lines1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7004">
            <a:off x="4250188" y="3440437"/>
            <a:ext cx="4729828" cy="25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трелка углом 7"/>
          <p:cNvSpPr/>
          <p:nvPr/>
        </p:nvSpPr>
        <p:spPr>
          <a:xfrm rot="10800000">
            <a:off x="-468560" y="1747678"/>
            <a:ext cx="9196720" cy="6505858"/>
          </a:xfrm>
          <a:prstGeom prst="bentArrow">
            <a:avLst>
              <a:gd name="adj1" fmla="val 671"/>
              <a:gd name="adj2" fmla="val 25838"/>
              <a:gd name="adj3" fmla="val 0"/>
              <a:gd name="adj4" fmla="val 21906"/>
            </a:avLst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Стрелка углом 9"/>
          <p:cNvSpPr/>
          <p:nvPr/>
        </p:nvSpPr>
        <p:spPr>
          <a:xfrm rot="10800000" flipH="1" flipV="1">
            <a:off x="548638" y="0"/>
            <a:ext cx="8775890" cy="6558136"/>
          </a:xfrm>
          <a:prstGeom prst="bentArrow">
            <a:avLst>
              <a:gd name="adj1" fmla="val 671"/>
              <a:gd name="adj2" fmla="val 25838"/>
              <a:gd name="adj3" fmla="val 813"/>
              <a:gd name="adj4" fmla="val 21652"/>
            </a:avLst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Picture 2" descr="Photo%2004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46" y="4653136"/>
            <a:ext cx="10191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Photo%2004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76115" y="14037"/>
            <a:ext cx="108012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111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1.11111E-6 -0.33727 C 1.11111E-6 -0.48842 0.01927 -0.67199 0.20833 -0.67199 L 0.84253 -0.6743 " pathEditMode="relative" rAng="0" ptsTypes="FfFF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18" y="-3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3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1551 L 0.00382 0.35902 C 0.00382 0.51319 0.00417 0.69676 -0.1835 0.69676 L -0.83489 0.70301 " pathEditMode="relative" rAng="0" ptsTypes="FfFF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10" y="3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0.33472 -0.2990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36" y="-1495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44444E-6 L -0.39375 0.3150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472 -0.29907 L 1.13403 0.0502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65" y="1745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0.31468 L -1.16163 -0.1419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03" y="-228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helsi.ru/uploads/posts/2012-04/1335334612_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3058" y="449603"/>
            <a:ext cx="1663722" cy="1501493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77180" y="4046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70C0"/>
                </a:solidFill>
              </a:rPr>
              <a:t>Работа в группах: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6" name="Рисунок 2" descr="мод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052" y="3486363"/>
            <a:ext cx="2212728" cy="2188015"/>
          </a:xfrm>
          <a:prstGeom prst="rect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64694" y="1857770"/>
            <a:ext cx="5678364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Задание1: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решите поэтапно задачи №1 и №2.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4694" y="2523885"/>
            <a:ext cx="650365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Задание2.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Сравните математические модели двух задач и сделайте вывод. Дайте аргументированный ответ.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56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19"/>
          <p:cNvGrpSpPr>
            <a:grpSpLocks/>
          </p:cNvGrpSpPr>
          <p:nvPr/>
        </p:nvGrpSpPr>
        <p:grpSpPr bwMode="auto">
          <a:xfrm>
            <a:off x="899592" y="1684078"/>
            <a:ext cx="3071812" cy="830262"/>
            <a:chOff x="4071934" y="4786322"/>
            <a:chExt cx="3071834" cy="830997"/>
          </a:xfrm>
        </p:grpSpPr>
        <p:sp>
          <p:nvSpPr>
            <p:cNvPr id="10" name="TextBox 9"/>
            <p:cNvSpPr txBox="1"/>
            <p:nvPr/>
          </p:nvSpPr>
          <p:spPr>
            <a:xfrm>
              <a:off x="4714876" y="4786322"/>
              <a:ext cx="2428892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4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 А</a:t>
              </a:r>
              <a:r>
                <a:rPr lang="en-US" sz="24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· B</a:t>
              </a:r>
              <a:r>
                <a:rPr lang="ru-RU" sz="24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 </a:t>
              </a:r>
              <a:r>
                <a:rPr lang="ru-RU" sz="3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.</a:t>
              </a:r>
              <a:endPara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>
                <a:defRPr/>
              </a:pPr>
              <a:r>
                <a:rPr lang="ru-RU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 А + В</a:t>
              </a:r>
              <a:endParaRPr lang="ru-RU" dirty="0"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71934" y="4857822"/>
              <a:ext cx="1214446" cy="6466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sym typeface="Wingdings"/>
                </a:rPr>
                <a:t>t = </a:t>
              </a:r>
              <a:endPara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57200" y="5085184"/>
            <a:ext cx="80724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S = (50 · t) + 20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3608" y="3432671"/>
            <a:ext cx="2452393" cy="646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P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 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=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sym typeface="Wingdings"/>
              </a:rPr>
              <a:t>2a+2b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grpSp>
        <p:nvGrpSpPr>
          <p:cNvPr id="15" name="Группа 7"/>
          <p:cNvGrpSpPr>
            <a:grpSpLocks/>
          </p:cNvGrpSpPr>
          <p:nvPr/>
        </p:nvGrpSpPr>
        <p:grpSpPr bwMode="auto">
          <a:xfrm>
            <a:off x="4065335" y="4783181"/>
            <a:ext cx="4022943" cy="1436354"/>
            <a:chOff x="133350" y="2282825"/>
            <a:chExt cx="8877300" cy="3289300"/>
          </a:xfrm>
        </p:grpSpPr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" y="2333625"/>
              <a:ext cx="8877300" cy="3238500"/>
            </a:xfrm>
            <a:prstGeom prst="rect">
              <a:avLst/>
            </a:prstGeom>
            <a:noFill/>
            <a:ln w="9525">
              <a:solidFill>
                <a:srgbClr val="23372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6286500" y="2282825"/>
              <a:ext cx="1285875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sym typeface="Wingdings"/>
                </a:rPr>
                <a:t>t </a:t>
              </a:r>
              <a:r>
                <a:rPr lang="ru-RU" sz="36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sym typeface="Wingdings"/>
                </a:rPr>
                <a:t>час</a:t>
              </a:r>
              <a:endPara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779912" y="2662304"/>
            <a:ext cx="3069781" cy="1858475"/>
            <a:chOff x="5500688" y="2702686"/>
            <a:chExt cx="2959744" cy="2512252"/>
          </a:xfrm>
        </p:grpSpPr>
        <p:sp>
          <p:nvSpPr>
            <p:cNvPr id="20" name="Крест 19"/>
            <p:cNvSpPr/>
            <p:nvPr/>
          </p:nvSpPr>
          <p:spPr>
            <a:xfrm>
              <a:off x="5500688" y="3286125"/>
              <a:ext cx="2214562" cy="1928813"/>
            </a:xfrm>
            <a:prstGeom prst="pl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TextBox 7"/>
            <p:cNvSpPr txBox="1">
              <a:spLocks noChangeArrowheads="1"/>
            </p:cNvSpPr>
            <p:nvPr/>
          </p:nvSpPr>
          <p:spPr bwMode="auto">
            <a:xfrm>
              <a:off x="7265897" y="3269071"/>
              <a:ext cx="11945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rbe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9pPr>
            </a:lstStyle>
            <a:p>
              <a:r>
                <a:rPr lang="en-US" sz="2800" b="1" dirty="0">
                  <a:solidFill>
                    <a:srgbClr val="002060"/>
                  </a:solidFill>
                </a:rPr>
                <a:t>b</a:t>
              </a:r>
              <a:r>
                <a:rPr lang="en-US" sz="2800" b="1" dirty="0" smtClean="0">
                  <a:solidFill>
                    <a:srgbClr val="002060"/>
                  </a:solidFill>
                </a:rPr>
                <a:t>=</a:t>
              </a:r>
              <a:r>
                <a:rPr lang="ru-RU" sz="2800" b="1" dirty="0" smtClean="0">
                  <a:solidFill>
                    <a:srgbClr val="002060"/>
                  </a:solidFill>
                </a:rPr>
                <a:t>1 </a:t>
              </a:r>
              <a:r>
                <a:rPr lang="ru-RU" sz="2800" b="1" dirty="0">
                  <a:solidFill>
                    <a:srgbClr val="002060"/>
                  </a:solidFill>
                </a:rPr>
                <a:t>м</a:t>
              </a:r>
            </a:p>
          </p:txBody>
        </p:sp>
        <p:sp>
          <p:nvSpPr>
            <p:cNvPr id="22" name="TextBox 8"/>
            <p:cNvSpPr txBox="1">
              <a:spLocks noChangeArrowheads="1"/>
            </p:cNvSpPr>
            <p:nvPr/>
          </p:nvSpPr>
          <p:spPr bwMode="auto">
            <a:xfrm>
              <a:off x="6024774" y="2702686"/>
              <a:ext cx="142754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rbe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itchFamily="34" charset="0"/>
                </a:defRPr>
              </a:lvl9pPr>
            </a:lstStyle>
            <a:p>
              <a:r>
                <a:rPr lang="en-US" sz="3200" b="1" dirty="0" smtClean="0">
                  <a:solidFill>
                    <a:srgbClr val="002060"/>
                  </a:solidFill>
                </a:rPr>
                <a:t>a=</a:t>
              </a:r>
              <a:r>
                <a:rPr lang="ru-RU" sz="3200" b="1" dirty="0" smtClean="0">
                  <a:solidFill>
                    <a:srgbClr val="002060"/>
                  </a:solidFill>
                </a:rPr>
                <a:t>6 </a:t>
              </a:r>
              <a:r>
                <a:rPr lang="ru-RU" sz="3200" b="1" dirty="0">
                  <a:solidFill>
                    <a:srgbClr val="002060"/>
                  </a:solidFill>
                </a:rPr>
                <a:t>м</a:t>
              </a:r>
            </a:p>
          </p:txBody>
        </p:sp>
      </p:grp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3" t="28244" r="22147" b="36133"/>
          <a:stretch>
            <a:fillRect/>
          </a:stretch>
        </p:blipFill>
        <p:spPr bwMode="auto">
          <a:xfrm>
            <a:off x="3945854" y="1380072"/>
            <a:ext cx="1782763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Объект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Математические модели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00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ГРУППА1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7281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№1</a:t>
            </a:r>
            <a:r>
              <a:rPr lang="ru-RU" dirty="0"/>
              <a:t>. На птицеферму привезли корм, которого хватило бы уткам на 30 дней, а гусям – на 45 дней. Рассчитайте, на сколько дней хватит привезённого корма и уткам,  и гусям вместе.</a:t>
            </a:r>
          </a:p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143919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Уравнение" r:id="rId3" imgW="114120" imgH="215640" progId="Equation.3">
                  <p:embed/>
                </p:oleObj>
              </mc:Choice>
              <mc:Fallback>
                <p:oleObj name="Уравнение" r:id="rId3" imgW="11412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 cstate="print"/>
          <a:srcRect l="22443" t="22886" r="22039" b="46766"/>
          <a:stretch>
            <a:fillRect/>
          </a:stretch>
        </p:blipFill>
        <p:spPr bwMode="auto">
          <a:xfrm>
            <a:off x="1259632" y="2996952"/>
            <a:ext cx="6768752" cy="295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723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ГРУППА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029" y="1268760"/>
            <a:ext cx="8229600" cy="2016224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№2</a:t>
            </a:r>
            <a:r>
              <a:rPr lang="ru-RU" dirty="0"/>
              <a:t>. Один ученик может убрать класс за 20 минут, а второй – за 30 минут. За сколько минут они могут убрать класс, работая вместе?</a:t>
            </a:r>
          </a:p>
          <a:p>
            <a:endParaRPr lang="ru-RU" dirty="0"/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 cstate="print"/>
          <a:srcRect l="23034" t="58323" r="22039" b="9931"/>
          <a:stretch>
            <a:fillRect/>
          </a:stretch>
        </p:blipFill>
        <p:spPr bwMode="auto">
          <a:xfrm>
            <a:off x="1475656" y="3140968"/>
            <a:ext cx="669674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7871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ГРУППА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756084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Две задачи имеют одинаковую математическую модель.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различаются, так как числовые данные в задачах не совпадают.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76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723" y="42689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Марафон знаний(</a:t>
            </a:r>
            <a:r>
              <a:rPr lang="ru-RU" b="1" dirty="0" smtClean="0">
                <a:solidFill>
                  <a:srgbClr val="FF0000"/>
                </a:solidFill>
              </a:rPr>
              <a:t> да</a:t>
            </a:r>
            <a:r>
              <a:rPr lang="ru-RU" b="1" dirty="0" smtClean="0">
                <a:solidFill>
                  <a:srgbClr val="0070C0"/>
                </a:solidFill>
              </a:rPr>
              <a:t>, нет)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041" y="1500277"/>
            <a:ext cx="8229600" cy="19728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Модель – это объект, который используется в качестве «заместителя» другого объекта  с определенной целью?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ТОВАРЫ :: ШКОЛЬНЫЕ, ДЕТСКИЕ, ХУДОЖЕСТВЕННЫЕ И ДЛЯ ТВОРЧЕСТВА ТОВАРЫ :: Глобусы :: Глобус физический/политический TECNODIDATTIC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123712"/>
            <a:ext cx="2893343" cy="289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s.123rf.com/400wm/400/400/luchschen/luchschen1008/luchschen100800143/7634271-3d-earth-model-with-shaded-relief-and-clouds-cov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219" y="3315585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588224" y="332656"/>
            <a:ext cx="1277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1 балл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27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ГРУППА </a:t>
            </a:r>
            <a:r>
              <a:rPr lang="en-US" b="1" dirty="0" smtClean="0">
                <a:solidFill>
                  <a:srgbClr val="0070C0"/>
                </a:solidFill>
              </a:rPr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32655"/>
          </a:xfrm>
        </p:spPr>
        <p:txBody>
          <a:bodyPr>
            <a:normAutofit fontScale="25000" lnSpcReduction="20000"/>
          </a:bodyPr>
          <a:lstStyle/>
          <a:p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№1.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 У садовника имеется 22 метра провода которым он хочет обозначить на земле границу будущей клумбы. Форму клумбы ему надо выбрать из следующих вариантов: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en-US" dirty="0" smtClean="0"/>
              <a:t>  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9394" name="Рисунок 1"/>
          <p:cNvPicPr>
            <a:picLocks noChangeAspect="1" noChangeArrowheads="1"/>
          </p:cNvPicPr>
          <p:nvPr/>
        </p:nvPicPr>
        <p:blipFill>
          <a:blip r:embed="rId2" cstate="print"/>
          <a:srcRect l="22340" t="17862" r="47113" b="66873"/>
          <a:stretch>
            <a:fillRect/>
          </a:stretch>
        </p:blipFill>
        <p:spPr bwMode="auto">
          <a:xfrm>
            <a:off x="755576" y="1556792"/>
            <a:ext cx="4730750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683568" y="2564904"/>
            <a:ext cx="79928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Размер одной клетки – 1м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1м. Хватит ли садовнику имеющегося провода, чтобы обозначить границу каждой из представленных клумб?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 cstate="print"/>
          <a:srcRect l="22443" t="44754" r="22039" b="16856"/>
          <a:stretch>
            <a:fillRect/>
          </a:stretch>
        </p:blipFill>
        <p:spPr bwMode="auto">
          <a:xfrm>
            <a:off x="1403648" y="3140968"/>
            <a:ext cx="6264696" cy="3321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851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ГРУППА </a:t>
            </a:r>
            <a:r>
              <a:rPr lang="en-US" b="1" dirty="0" smtClean="0">
                <a:solidFill>
                  <a:srgbClr val="0070C0"/>
                </a:solidFill>
              </a:rPr>
              <a:t>2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95536" y="1124744"/>
            <a:ext cx="8229600" cy="5326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6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№</a:t>
            </a:r>
            <a:r>
              <a:rPr kumimoji="0" lang="en-US" sz="6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kumimoji="0" lang="ru-RU" sz="6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kumimoji="0" lang="ru-RU" sz="6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У садовника имеется </a:t>
            </a:r>
            <a:r>
              <a:rPr kumimoji="0" lang="en-US" sz="6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ru-RU" sz="6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 метра провода которым он хочет обозначить на земле границу будущей клумбы. Форму клумбы ему надо выбрать из следующих вариантов: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95936" y="1772816"/>
            <a:ext cx="446449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Размер одной клетки – 1м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1м. Хватит ли садовнику имеющегося провода, чтобы обозначить границу каждой из представленных клумб?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 l="22443" t="41422" r="22039" b="22403"/>
          <a:stretch>
            <a:fillRect/>
          </a:stretch>
        </p:blipFill>
        <p:spPr bwMode="auto">
          <a:xfrm>
            <a:off x="1619672" y="3212976"/>
            <a:ext cx="5904656" cy="3077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Рисунок 8" descr="image"/>
          <p:cNvPicPr>
            <a:picLocks noChangeAspect="1" noChangeArrowheads="1"/>
          </p:cNvPicPr>
          <p:nvPr/>
        </p:nvPicPr>
        <p:blipFill>
          <a:blip r:embed="rId3" cstate="print">
            <a:lum bright="-80000"/>
          </a:blip>
          <a:srcRect/>
          <a:stretch>
            <a:fillRect/>
          </a:stretch>
        </p:blipFill>
        <p:spPr bwMode="auto">
          <a:xfrm>
            <a:off x="971600" y="1628800"/>
            <a:ext cx="2643187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298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ГРУППА </a:t>
            </a:r>
            <a:r>
              <a:rPr lang="ru-RU" b="1" dirty="0" smtClean="0">
                <a:solidFill>
                  <a:srgbClr val="0070C0"/>
                </a:solidFill>
              </a:rPr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Фигуры форм клумб на рисунках необходимо дополнить до прямоугольника и вычислить его периметр.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Две задачи имеют одинаковую математическую модель.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699792" y="3140968"/>
            <a:ext cx="432048" cy="64807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419872" y="3140968"/>
            <a:ext cx="432048" cy="64807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067944" y="3140968"/>
            <a:ext cx="432048" cy="64807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53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ГРУППА </a:t>
            </a:r>
            <a:r>
              <a:rPr lang="ru-RU" b="1" dirty="0" smtClean="0">
                <a:solidFill>
                  <a:srgbClr val="0070C0"/>
                </a:solidFill>
              </a:rPr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      №2.</a:t>
            </a:r>
            <a:r>
              <a:rPr lang="ru-RU" dirty="0" smtClean="0"/>
              <a:t> Ученик купил тетради по 3руб. за штуку и ручку за 35руб. Стоимость покупки зависит от числа тетрадей. Обозначьте число купленных тетрадей буквой </a:t>
            </a:r>
            <a:r>
              <a:rPr lang="en-US" dirty="0" smtClean="0"/>
              <a:t>x</a:t>
            </a:r>
            <a:r>
              <a:rPr lang="ru-RU" dirty="0" smtClean="0"/>
              <a:t>, а стоимость покупки (в рублях) буквой </a:t>
            </a:r>
            <a:r>
              <a:rPr lang="en-US" dirty="0" smtClean="0"/>
              <a:t>y</a:t>
            </a:r>
            <a:r>
              <a:rPr lang="ru-RU" dirty="0" smtClean="0"/>
              <a:t>. Составьте формулу зависимости у от х. </a:t>
            </a:r>
          </a:p>
          <a:p>
            <a:endParaRPr lang="ru-RU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 l="23034" t="70214" r="22039" b="6161"/>
          <a:stretch>
            <a:fillRect/>
          </a:stretch>
        </p:blipFill>
        <p:spPr bwMode="auto">
          <a:xfrm>
            <a:off x="899592" y="3140968"/>
            <a:ext cx="669674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915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ГРУППА </a:t>
            </a:r>
            <a:r>
              <a:rPr lang="en-US" b="1" dirty="0" smtClean="0">
                <a:solidFill>
                  <a:srgbClr val="0070C0"/>
                </a:solidFill>
              </a:rPr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№1.</a:t>
            </a:r>
            <a:r>
              <a:rPr lang="ru-RU" dirty="0" smtClean="0"/>
              <a:t> На шоссе расположены пункты А  и  </a:t>
            </a:r>
            <a:r>
              <a:rPr lang="ru-RU" i="1" dirty="0" smtClean="0"/>
              <a:t>В</a:t>
            </a:r>
            <a:r>
              <a:rPr lang="ru-RU" dirty="0" smtClean="0"/>
              <a:t>,  удаленные  друг  от  друга  на  10  км.  Лошадь скачет  из  пункта  </a:t>
            </a:r>
            <a:r>
              <a:rPr lang="ru-RU" i="1" dirty="0" smtClean="0"/>
              <a:t>В</a:t>
            </a:r>
            <a:r>
              <a:rPr lang="ru-RU" dirty="0" smtClean="0"/>
              <a:t>  </a:t>
            </a:r>
            <a:r>
              <a:rPr lang="ru-RU" dirty="0" err="1" smtClean="0"/>
              <a:t>в</a:t>
            </a:r>
            <a:r>
              <a:rPr lang="ru-RU" dirty="0" smtClean="0"/>
              <a:t>  направлении,  противоположном  </a:t>
            </a:r>
            <a:r>
              <a:rPr lang="ru-RU" i="1" dirty="0" smtClean="0"/>
              <a:t>А</a:t>
            </a:r>
            <a:r>
              <a:rPr lang="ru-RU" dirty="0" smtClean="0"/>
              <a:t>,  со  скоростью  9  км/ч.  На  каком  расстоянии  от  пункта  </a:t>
            </a:r>
            <a:r>
              <a:rPr lang="ru-RU" i="1" dirty="0" smtClean="0"/>
              <a:t>А</a:t>
            </a:r>
            <a:r>
              <a:rPr lang="ru-RU" dirty="0" smtClean="0"/>
              <a:t>  будет  лошадь  через  </a:t>
            </a:r>
            <a:r>
              <a:rPr lang="ru-RU" i="1" dirty="0" err="1" smtClean="0"/>
              <a:t>t</a:t>
            </a:r>
            <a:r>
              <a:rPr lang="ru-RU" dirty="0" smtClean="0"/>
              <a:t> часов?</a:t>
            </a:r>
          </a:p>
          <a:p>
            <a:endParaRPr lang="ru-RU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 l="22443" t="32484" r="22039" b="38723"/>
          <a:stretch>
            <a:fillRect/>
          </a:stretch>
        </p:blipFill>
        <p:spPr bwMode="auto">
          <a:xfrm>
            <a:off x="1619672" y="2996952"/>
            <a:ext cx="676875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177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</a:rPr>
              <a:t>ГРУППА </a:t>
            </a:r>
            <a:r>
              <a:rPr lang="en-US" b="1" dirty="0" smtClean="0">
                <a:solidFill>
                  <a:srgbClr val="0070C0"/>
                </a:solidFill>
              </a:rPr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87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В ИТОГЕ…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ГРУППА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 ГРУППА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 ГРУППА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2" descr="мод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5373216"/>
            <a:ext cx="604951" cy="699542"/>
          </a:xfrm>
          <a:prstGeom prst="rect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696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КОНСПЕКТ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ТЕСТИРОВАНИЕ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19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РЕФЛЕКСИЯ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987008" cy="4525963"/>
          </a:xfrm>
        </p:spPr>
        <p:txBody>
          <a:bodyPr/>
          <a:lstStyle/>
          <a:p>
            <a:r>
              <a:rPr lang="ru-RU" b="1" dirty="0" smtClean="0"/>
              <a:t>СЕГОДНЯ Я УЗНАЛ…</a:t>
            </a:r>
          </a:p>
          <a:p>
            <a:r>
              <a:rPr lang="ru-RU" b="1" dirty="0" smtClean="0"/>
              <a:t>Я НАУЧИЛСЯ…</a:t>
            </a:r>
          </a:p>
          <a:p>
            <a:r>
              <a:rPr lang="ru-RU" b="1" dirty="0" smtClean="0"/>
              <a:t>ТЕПЕРЬ Я МОГУ…</a:t>
            </a:r>
          </a:p>
          <a:p>
            <a:r>
              <a:rPr lang="ru-RU" b="1" dirty="0" smtClean="0"/>
              <a:t>БЫЛО ТРУДНО…</a:t>
            </a:r>
          </a:p>
          <a:p>
            <a:r>
              <a:rPr lang="ru-RU" b="1" dirty="0" smtClean="0"/>
              <a:t>УРОК ДАЛ МНЕ  ДЛЯ ЖИЗНИ…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42843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Марафон знаний( да, </a:t>
            </a:r>
            <a:r>
              <a:rPr lang="ru-RU" b="1" dirty="0" smtClean="0">
                <a:solidFill>
                  <a:srgbClr val="FF0000"/>
                </a:solidFill>
              </a:rPr>
              <a:t>нет</a:t>
            </a:r>
            <a:r>
              <a:rPr lang="ru-RU" b="1" dirty="0" smtClean="0">
                <a:solidFill>
                  <a:srgbClr val="0070C0"/>
                </a:solidFill>
              </a:rPr>
              <a:t>)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63281" y="1571434"/>
            <a:ext cx="8229600" cy="1972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Моделирование – это  разборка объекта на составляющие части?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30" name="Picture 6" descr="Конструктор Десятое Королевство для уроков труда 2 00842, ку…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4" t="-13369" r="34400" b="35849"/>
          <a:stretch/>
        </p:blipFill>
        <p:spPr bwMode="auto">
          <a:xfrm>
            <a:off x="2713253" y="2417895"/>
            <a:ext cx="3717493" cy="370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822314" y="257089"/>
            <a:ext cx="1277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1 балл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86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2420888"/>
            <a:ext cx="3135292" cy="351145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22225">
              <a:buFont typeface="Arial" pitchFamily="34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Понять:</a:t>
            </a:r>
          </a:p>
          <a:p>
            <a:pPr marL="6350" indent="22225">
              <a:buFont typeface="Arial" pitchFamily="34" charset="0"/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6350" indent="22225"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6350" indent="22225">
              <a:buFont typeface="Arial" pitchFamily="34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Научиться:</a:t>
            </a:r>
          </a:p>
          <a:p>
            <a:pPr marL="6350" indent="22225">
              <a:buFont typeface="Arial" pitchFamily="34" charset="0"/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6350" indent="22225"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6350" indent="22225">
              <a:buFont typeface="Arial" pitchFamily="34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Выполнить:</a:t>
            </a: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2204864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что такое математическая модель;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3573016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составлять математические модели;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1628800"/>
            <a:ext cx="8229600" cy="78296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70C0"/>
                </a:solidFill>
              </a:rPr>
              <a:t>Цели урока: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816" y="5085184"/>
            <a:ext cx="519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практическое задание.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692696"/>
            <a:ext cx="7740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 Математические модели»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250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Домашнее задание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700808"/>
            <a:ext cx="5184576" cy="6480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10 (стр.63-64) РТ №120,122</a:t>
            </a:r>
            <a:endParaRPr lang="ru-RU" dirty="0"/>
          </a:p>
        </p:txBody>
      </p:sp>
      <p:pic>
        <p:nvPicPr>
          <p:cNvPr id="5" name="Picture 2" descr="http://cdn1.iconfinder.com/data/icons/text-3/96/Text-Paragraph-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97732"/>
            <a:ext cx="854224" cy="8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42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000"/>
    </mc:Choice>
    <mc:Fallback xmlns="">
      <p:transition spd="slow" advClick="0" advTm="900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1500188" y="46038"/>
            <a:ext cx="7858125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удовлетворен уроком,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был полезен для меня,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много, с пользой работал на уроке 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получил заслуженную оценку,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понимал все, о чем говорилось на уроке.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был интересен, 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принимал в нем активное участие, 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был в определенной степени полезен для меня, 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отвечал с места, 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сумел выполнить ряд заданий, 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было на уроке достаточно комфортно.</a:t>
            </a:r>
          </a:p>
          <a:p>
            <a:pPr eaLnBrk="0" hangingPunct="0"/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Пользы от урока я получил мало, 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не очень понимал, о чем идет речь, 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это не очень нужно, 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 я не буду выполнять, 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ответам на уроке я не был готов.</a:t>
            </a:r>
          </a:p>
        </p:txBody>
      </p:sp>
      <p:sp>
        <p:nvSpPr>
          <p:cNvPr id="3" name="Овал 2"/>
          <p:cNvSpPr/>
          <p:nvPr/>
        </p:nvSpPr>
        <p:spPr>
          <a:xfrm>
            <a:off x="428625" y="571500"/>
            <a:ext cx="785813" cy="785813"/>
          </a:xfrm>
          <a:prstGeom prst="ellipse">
            <a:avLst/>
          </a:prstGeom>
          <a:solidFill>
            <a:srgbClr val="006C3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28625" y="2928938"/>
            <a:ext cx="785813" cy="78581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28625" y="5214938"/>
            <a:ext cx="785813" cy="78581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2141538"/>
            <a:ext cx="9144000" cy="1587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9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723" y="40433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Марафон знаний( да, </a:t>
            </a:r>
            <a:r>
              <a:rPr lang="ru-RU" b="1" dirty="0" smtClean="0">
                <a:solidFill>
                  <a:srgbClr val="FF0000"/>
                </a:solidFill>
              </a:rPr>
              <a:t>нет</a:t>
            </a:r>
            <a:r>
              <a:rPr lang="ru-RU" b="1" dirty="0" smtClean="0">
                <a:solidFill>
                  <a:srgbClr val="0070C0"/>
                </a:solidFill>
              </a:rPr>
              <a:t>)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ТОВАРЫ :: ШКОЛЬНЫЕ, ДЕТСКИЕ, ХУДОЖЕСТВЕННЫЕ И ДЛЯ ТВОРЧЕСТВА ТОВАРЫ :: Глобусы :: Глобус физический/политический TECNODIDATTIC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123712"/>
            <a:ext cx="2893343" cy="289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us.123rf.com/400wm/400/400/luchschen/luchschen1008/luchschen100800143/7634271-3d-earth-model-with-shaded-relief-and-clouds-cov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219" y="3315585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онструктор Десятое Королевство для уроков труда 2 00842, ку…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4" t="-13369" r="34400" b="35849"/>
          <a:stretch/>
        </p:blipFill>
        <p:spPr bwMode="auto">
          <a:xfrm>
            <a:off x="2654707" y="2735615"/>
            <a:ext cx="3717493" cy="370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398653" y="1342770"/>
            <a:ext cx="8229600" cy="1972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Игрушки  - это информационные модели?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34" name="Picture 10" descr="Игрушка лего Цирк, lego 559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855" y="2742132"/>
            <a:ext cx="4878205" cy="356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660232" y="323334"/>
            <a:ext cx="1277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1 балл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85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Марафон знаний( </a:t>
            </a:r>
            <a:r>
              <a:rPr lang="ru-RU" b="1" dirty="0" smtClean="0">
                <a:solidFill>
                  <a:srgbClr val="FF0000"/>
                </a:solidFill>
              </a:rPr>
              <a:t>да</a:t>
            </a:r>
            <a:r>
              <a:rPr lang="ru-RU" b="1" dirty="0" smtClean="0">
                <a:solidFill>
                  <a:srgbClr val="0070C0"/>
                </a:solidFill>
              </a:rPr>
              <a:t>, нет)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952129" y="1266992"/>
            <a:ext cx="8229600" cy="1972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Словесные описания,  рисунки, схемы, чертежи, таблицы – относятся к информационным моделям?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38" name="Picture 14" descr="http://cs416121.vk.me/v416121538/19d8/Cw8cAboDep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6" b="13066"/>
          <a:stretch/>
        </p:blipFill>
        <p:spPr bwMode="auto">
          <a:xfrm>
            <a:off x="5890921" y="2924944"/>
            <a:ext cx="2772050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Онлайн бесплатно игры таблица умножения - мир иг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089161"/>
            <a:ext cx="2540438" cy="336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Автоновинки - Pag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292" y="3823681"/>
            <a:ext cx="2576728" cy="172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820583" y="247595"/>
            <a:ext cx="1277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1 балл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4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761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Марафон знаний( да, </a:t>
            </a:r>
            <a:r>
              <a:rPr lang="ru-RU" b="1" dirty="0" smtClean="0">
                <a:solidFill>
                  <a:srgbClr val="FF0000"/>
                </a:solidFill>
              </a:rPr>
              <a:t>нет</a:t>
            </a:r>
            <a:r>
              <a:rPr lang="ru-RU" b="1" dirty="0" smtClean="0">
                <a:solidFill>
                  <a:srgbClr val="0070C0"/>
                </a:solidFill>
              </a:rPr>
              <a:t>)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690472" y="1298663"/>
            <a:ext cx="8229600" cy="1972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 общении наиболее распространены  графические  модели?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42" name="Picture 18" descr="Стать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18598"/>
            <a:ext cx="2594047" cy="338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372200" y="274638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 балл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12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520381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Марафон знаний( </a:t>
            </a:r>
            <a:r>
              <a:rPr lang="ru-RU" b="1" dirty="0" smtClean="0">
                <a:solidFill>
                  <a:srgbClr val="FF0000"/>
                </a:solidFill>
              </a:rPr>
              <a:t>да</a:t>
            </a:r>
            <a:r>
              <a:rPr lang="ru-RU" b="1" dirty="0" smtClean="0">
                <a:solidFill>
                  <a:srgbClr val="0070C0"/>
                </a:solidFill>
              </a:rPr>
              <a:t>, нет)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44" name="Picture 20" descr="Водоросли одноклеточные - Мастерская подводного охотни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63" y="4366617"/>
            <a:ext cx="4248472" cy="18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0" t="29449" r="5573" b="38141"/>
          <a:stretch/>
        </p:blipFill>
        <p:spPr bwMode="auto">
          <a:xfrm>
            <a:off x="814425" y="2529919"/>
            <a:ext cx="7515149" cy="183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Объект 2"/>
          <p:cNvSpPr txBox="1">
            <a:spLocks/>
          </p:cNvSpPr>
          <p:nvPr/>
        </p:nvSpPr>
        <p:spPr>
          <a:xfrm>
            <a:off x="1115616" y="1330261"/>
            <a:ext cx="8229600" cy="1972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Научные описания характеризуются  словами – профессионализмами?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33413" y="373772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 балл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97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Марафон знаний( </a:t>
            </a:r>
            <a:r>
              <a:rPr lang="ru-RU" b="1" dirty="0" smtClean="0">
                <a:solidFill>
                  <a:srgbClr val="FF0000"/>
                </a:solidFill>
              </a:rPr>
              <a:t>да</a:t>
            </a:r>
            <a:r>
              <a:rPr lang="ru-RU" b="1" dirty="0" smtClean="0">
                <a:solidFill>
                  <a:srgbClr val="0070C0"/>
                </a:solidFill>
              </a:rPr>
              <a:t>, нет)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1187624" y="1415384"/>
            <a:ext cx="8229600" cy="197281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Слова – синонимы, омонимы, многозначные слова, слова в прямом и переносном смысле  - это признаки художественного описания?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47" name="Picture 23" descr="http://s1literator.ucoz.ru/_ph/6/8957128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88199"/>
            <a:ext cx="4243824" cy="308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516216" y="290920"/>
            <a:ext cx="11961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 балл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1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993</Words>
  <Application>Microsoft Office PowerPoint</Application>
  <PresentationFormat>Экран (4:3)</PresentationFormat>
  <Paragraphs>215</Paragraphs>
  <Slides>42</Slides>
  <Notes>0</Notes>
  <HiddenSlides>0</HiddenSlides>
  <MMClips>3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53" baseType="lpstr">
      <vt:lpstr>Aharoni</vt:lpstr>
      <vt:lpstr>Arial</vt:lpstr>
      <vt:lpstr>Calibri</vt:lpstr>
      <vt:lpstr>Corbel</vt:lpstr>
      <vt:lpstr>Kot Leopold</vt:lpstr>
      <vt:lpstr>Times New Roman</vt:lpstr>
      <vt:lpstr>Wingdings</vt:lpstr>
      <vt:lpstr>Wingdings 2</vt:lpstr>
      <vt:lpstr>Тема Office</vt:lpstr>
      <vt:lpstr>1_Тема Office</vt:lpstr>
      <vt:lpstr>Уравнение</vt:lpstr>
      <vt:lpstr>ПРОВЕРКА ДОМАШНЕГО ЗАДАНИЯ</vt:lpstr>
      <vt:lpstr>Марафон знаний( да, нет)</vt:lpstr>
      <vt:lpstr>Марафон знаний( да, нет)</vt:lpstr>
      <vt:lpstr>Марафон знаний( да, нет)</vt:lpstr>
      <vt:lpstr>Марафон знаний( да, нет)</vt:lpstr>
      <vt:lpstr>Марафон знаний( да, нет)</vt:lpstr>
      <vt:lpstr>Марафон знаний( да, нет)</vt:lpstr>
      <vt:lpstr>Марафон знаний( да, нет)</vt:lpstr>
      <vt:lpstr>Марафон знаний( да, нет)</vt:lpstr>
      <vt:lpstr>Марафон знаний( да, нет)</vt:lpstr>
      <vt:lpstr>Презентация PowerPoint</vt:lpstr>
      <vt:lpstr>Тема урока:</vt:lpstr>
      <vt:lpstr>Цели урока:</vt:lpstr>
      <vt:lpstr>Презентация PowerPoint</vt:lpstr>
      <vt:lpstr>Реши задачу:</vt:lpstr>
      <vt:lpstr>Презентация PowerPoint</vt:lpstr>
      <vt:lpstr>Математические модели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Математические модели</vt:lpstr>
      <vt:lpstr>ГРУППА1</vt:lpstr>
      <vt:lpstr>ГРУППА 1</vt:lpstr>
      <vt:lpstr>ГРУППА 1</vt:lpstr>
      <vt:lpstr>ГРУППА 2</vt:lpstr>
      <vt:lpstr>ГРУППА 2</vt:lpstr>
      <vt:lpstr>ГРУППА 2</vt:lpstr>
      <vt:lpstr>ГРУППА 3</vt:lpstr>
      <vt:lpstr>ГРУППА 3</vt:lpstr>
      <vt:lpstr>ГРУППА 3</vt:lpstr>
      <vt:lpstr> В ИТОГЕ…</vt:lpstr>
      <vt:lpstr>КОНСПЕКТ</vt:lpstr>
      <vt:lpstr>ТЕСТИРОВАНИЕ</vt:lpstr>
      <vt:lpstr>РЕФЛЕКСИЯ</vt:lpstr>
      <vt:lpstr>Цели урока: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задание:</dc:title>
  <cp:lastModifiedBy>Пользователь Windows</cp:lastModifiedBy>
  <cp:revision>89</cp:revision>
  <dcterms:modified xsi:type="dcterms:W3CDTF">2020-01-06T19:24:32Z</dcterms:modified>
</cp:coreProperties>
</file>