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CAD8E0"/>
    <a:srgbClr val="B1D2E1"/>
    <a:srgbClr val="3B79AA"/>
    <a:srgbClr val="3270A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657647-AA41-4BFA-A30E-74DC2A8BE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ED19979-2DAD-4E34-BFB4-E9057547E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FFCB490-6EC6-417C-BBA7-AE221F9E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F799C8F-F849-4547-A80D-159C3B70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5EA669-99A3-4FCF-B124-7871F6AC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2752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8537AA-B5AE-46E1-A3CD-33EA7E5D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6DECB9C-175E-41E1-BAB2-13C0C3C6E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979910B-26F1-44B0-ADBC-0768C600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8E46D8-C4B0-4BEC-862C-6D3D84D0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6CA2B2C-8585-439C-ADE4-0D9B75DA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5341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C74A7C1-A977-4C95-958D-5B8400EC3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A35B089-7B3A-4061-BAF7-69AF6FDA5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BAE5931-2532-4A11-904E-E8CF65C8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072B42-1C55-40D6-A7ED-8BF0718E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74FB59-9951-4A64-B956-6080ECCD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69041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462DD8-7D64-435E-9D03-C0ABAFA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5CD1B96-68EB-4D7E-96DB-70214D065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FC4E20-1F5D-47A9-A0D3-D0F4A504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C1C822-E113-4DDB-875D-B87D1B8E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0D4881-9BCE-4518-A2B3-5C92956A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68072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E3C305-0166-4D3D-82E9-12167446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7F56063-4AE9-4449-8FC1-2C49E690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24FB31-734D-444B-B45C-9110E384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0AF35FE-5BA4-4AB3-BB83-DFBEE2BC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57E7BCD-0CDE-46D6-8C19-FDA5A383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2245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258FC-043F-4741-992F-5393A55B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1184B1-A886-4B11-957D-9A24C2C1A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518344-83B7-4B24-82A6-203D5111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9F8D6D3-B6AA-4EE4-8815-E8F1385C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6298D76-DC9D-4D7E-9915-81742773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E164FD0-A399-47E5-9557-7B6A095D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85072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5BCF6C-6638-40B0-A7A1-6DC8F5ED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2368872-FCE9-49D1-8B61-92BC31D8D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103F03B-C53C-45B1-B2FE-24E24B73D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504FAA6-30E9-4593-B6F5-A5DFE1885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B0CEE4A-872C-4FF4-94B3-7718F098B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6205C4C-7332-4565-9170-64131941C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701650A-6E83-4736-B370-5BD30CBE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4FE3920-AF19-4235-BE7E-D2F91E06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48431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6D5604-6F9A-4194-AB58-5CFB8125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12DECC3-0C01-4B2F-8B81-94B3FFA0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DF821D1-7361-4451-9BD4-6852D2D3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FEABB6F-5A06-44C5-9B39-B38C52B0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10697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E46C5C4-9973-4A24-ABD1-1C84DF8F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676CF06-1900-4676-B72B-83462CBC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F82AD8C-A6B6-412E-9F2B-59E5BFD5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8633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0AFB1-88F4-4DDC-ABBF-DF0B10E0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2C7215-375C-4B84-9AC8-FC17086A6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2E45B5F-2AA2-40F1-B9D0-C0C119797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0AA0D6-0FD9-411F-96DA-FC979227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EA0D7CC-5711-447E-9310-A863FF53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F56B0FC-D369-4AA0-895E-B59550F2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71120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400E4-D038-4552-9F5C-F719DDB6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A54A2B2-D062-4809-93CA-647662E3D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5DA0243-701C-4114-A29F-374C1A4E9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453AF20-7FED-414F-A656-4B25EECE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8496EB5-6CD5-4B6D-9661-2F8E10C7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0B4A53-EDEA-4E80-9793-12E120A2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88704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r="-6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F61527-3304-4BF9-B632-EA4FE502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3F314BD-B48A-4BCD-93F6-28381E5B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C01902-A363-4E7C-A958-D00FCE082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1D749-D962-41DB-9242-F324C2DA9CC9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27E09BA-669A-45EF-B2AD-D736973D9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7B8A90-46BE-4753-BE8A-009A5A94D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17551-8CF2-410D-BED7-349931863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0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1A5C7FC-160E-436A-A0E6-D3C61C2118F2}"/>
              </a:ext>
            </a:extLst>
          </p:cNvPr>
          <p:cNvGrpSpPr/>
          <p:nvPr/>
        </p:nvGrpSpPr>
        <p:grpSpPr>
          <a:xfrm flipH="1">
            <a:off x="6824" y="0"/>
            <a:ext cx="12192000" cy="6858000"/>
            <a:chOff x="0" y="0"/>
            <a:chExt cx="12192000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21B27763-2F4D-48FE-8E42-219AC95ED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3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5177AE4C-6093-4084-B45A-6BCC2435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997"/>
            <a:stretch/>
          </p:blipFill>
          <p:spPr>
            <a:xfrm>
              <a:off x="0" y="0"/>
              <a:ext cx="10968252" cy="6858000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1A834AB-64F9-4E8B-975A-DEB324956DBF}"/>
              </a:ext>
            </a:extLst>
          </p:cNvPr>
          <p:cNvSpPr/>
          <p:nvPr/>
        </p:nvSpPr>
        <p:spPr>
          <a:xfrm>
            <a:off x="904081" y="966787"/>
            <a:ext cx="85550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CAD8E0"/>
                </a:solidFill>
                <a:latin typeface="Lucida Calligraphy" panose="03010101010101010101" pitchFamily="66" charset="0"/>
              </a:rPr>
              <a:t>L</a:t>
            </a:r>
            <a:r>
              <a:rPr lang="en-US" sz="8800" dirty="0">
                <a:solidFill>
                  <a:srgbClr val="CAD8E0"/>
                </a:solidFill>
                <a:latin typeface="Brush Script MT" panose="03060802040406070304" pitchFamily="66" charset="0"/>
              </a:rPr>
              <a:t>es</a:t>
            </a:r>
            <a:r>
              <a:rPr lang="en-US" sz="8800" dirty="0">
                <a:solidFill>
                  <a:srgbClr val="CAD8E0"/>
                </a:solidFill>
                <a:latin typeface="Lucida Calligraphy" panose="03010101010101010101" pitchFamily="66" charset="0"/>
              </a:rPr>
              <a:t> </a:t>
            </a:r>
            <a:r>
              <a:rPr lang="en-US" sz="8800" dirty="0">
                <a:solidFill>
                  <a:srgbClr val="CAD8E0"/>
                </a:solidFill>
                <a:latin typeface="Brush Script MT" panose="03060802040406070304" pitchFamily="66" charset="0"/>
              </a:rPr>
              <a:t>saisons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17FD04B-5766-4961-8627-7C0D00E1CAC7}"/>
              </a:ext>
            </a:extLst>
          </p:cNvPr>
          <p:cNvSpPr/>
          <p:nvPr/>
        </p:nvSpPr>
        <p:spPr>
          <a:xfrm>
            <a:off x="2732882" y="1990256"/>
            <a:ext cx="52611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CAD8E0"/>
                </a:solidFill>
                <a:latin typeface="Brush Script MT" panose="03060802040406070304" pitchFamily="66" charset="0"/>
              </a:rPr>
              <a:t>magnifiques.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515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2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985852B-84DC-43AD-BF84-FD69E2426823}"/>
              </a:ext>
            </a:extLst>
          </p:cNvPr>
          <p:cNvSpPr/>
          <p:nvPr/>
        </p:nvSpPr>
        <p:spPr>
          <a:xfrm>
            <a:off x="729585" y="1950848"/>
            <a:ext cx="61608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Grâce à l'énorme succès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remporté par les ballets de Diaghilev, d'autres troupes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se sont rendues à Paris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pour se baigner dans la gloire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du ballet russe de Diaghilev.</a:t>
            </a:r>
            <a:endParaRPr lang="ru-RU" sz="28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6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08895FF4-EFF8-4DC9-BB40-DD28E1AA0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1931202" y="4497719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3EA52DC4-C84E-40FD-B2D3-C33E98C7D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808371" y="557407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mk.ru/upload/iblock_mk/475/e8/9b/81/DETAIL_PICTURE_562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0412" y="1548743"/>
            <a:ext cx="4645748" cy="34818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648383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5053" y="177409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Deux timbres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«Le 100e anniversaire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du ballet russe de Diaghilev»,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créés par  l’artiste russe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George Chichkine ont publiées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en mai 2009, à Monaco 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890C3317-9130-46D8-B9FD-22A093C3B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128032" y="4451749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03B68A4A-38BE-4DFF-8600-99773D9EA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818049" y="557407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theballetbag.files.wordpress.com/2009/10/picture-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793" y="1453494"/>
            <a:ext cx="5357973" cy="38356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775558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6706D60-9660-4DB0-A041-BEC3B9217EE1}"/>
              </a:ext>
            </a:extLst>
          </p:cNvPr>
          <p:cNvSpPr/>
          <p:nvPr/>
        </p:nvSpPr>
        <p:spPr>
          <a:xfrm>
            <a:off x="1134541" y="1861574"/>
            <a:ext cx="56080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dirty="0">
                <a:solidFill>
                  <a:schemeClr val="bg1"/>
                </a:solidFill>
                <a:latin typeface="Footlight MT Light" panose="0204060206030A020304" pitchFamily="18" charset="0"/>
              </a:rPr>
              <a:t>En 2009, à </a:t>
            </a:r>
            <a:r>
              <a:rPr lang="fr-FR" sz="2600">
                <a:solidFill>
                  <a:schemeClr val="bg1"/>
                </a:solidFill>
                <a:latin typeface="Footlight MT Light" panose="0204060206030A020304" pitchFamily="18" charset="0"/>
              </a:rPr>
              <a:t>Paris </a:t>
            </a:r>
            <a:r>
              <a:rPr lang="fr-FR" sz="2600" smtClean="0">
                <a:solidFill>
                  <a:schemeClr val="bg1"/>
                </a:solidFill>
                <a:latin typeface="Footlight MT Light" panose="0204060206030A020304" pitchFamily="18" charset="0"/>
              </a:rPr>
              <a:t>on a </a:t>
            </a:r>
            <a:r>
              <a:rPr lang="fr-FR" sz="2600" dirty="0">
                <a:solidFill>
                  <a:schemeClr val="bg1"/>
                </a:solidFill>
                <a:latin typeface="Footlight MT Light" panose="0204060206030A020304" pitchFamily="18" charset="0"/>
              </a:rPr>
              <a:t>commencé la préparation d'un projet </a:t>
            </a:r>
            <a:r>
              <a:rPr lang="ru-RU" sz="26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</a:t>
            </a:r>
            <a:r>
              <a:rPr lang="fr-FR" sz="2600" dirty="0">
                <a:solidFill>
                  <a:schemeClr val="bg1"/>
                </a:solidFill>
                <a:latin typeface="Footlight MT Light" panose="0204060206030A020304" pitchFamily="18" charset="0"/>
              </a:rPr>
              <a:t>de monument Diaghilev.</a:t>
            </a:r>
          </a:p>
          <a:p>
            <a:pPr algn="ctr"/>
            <a:r>
              <a:rPr lang="fr-FR" sz="2600" dirty="0">
                <a:solidFill>
                  <a:schemeClr val="bg1"/>
                </a:solidFill>
                <a:latin typeface="Footlight MT Light" panose="0204060206030A020304" pitchFamily="18" charset="0"/>
              </a:rPr>
              <a:t>Le monument Diaghilev installeront sur la place devant le Grand Opéra.</a:t>
            </a:r>
          </a:p>
        </p:txBody>
      </p:sp>
      <p:pic>
        <p:nvPicPr>
          <p:cNvPr id="6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509D8067-31E0-4035-B1DF-7C6817399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168975" y="3954455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88AAC585-0A6E-47C5-B6F1-A50D66472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913583" y="557407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pb.kp.ru/share/i/12/9808419/wr-720.sh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668" y="1620405"/>
            <a:ext cx="4704418" cy="313627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588271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FAE639C0-0073-437B-8C0D-BA509E37E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100737" y="4811619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55A15EC2-11E9-48A4-BC8D-759F5D70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845344" y="405169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8C06986-C494-4ECB-8A9B-86BFDDFDF596}"/>
              </a:ext>
            </a:extLst>
          </p:cNvPr>
          <p:cNvSpPr/>
          <p:nvPr/>
        </p:nvSpPr>
        <p:spPr>
          <a:xfrm>
            <a:off x="809767" y="170307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En Russie, il a laissé encore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plus de mémoire sur soi-même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comme un homme,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capable non seulement d'apprendre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de l'Europe, mais de l'instruire.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En ce sens, Diaghilev est unicum russe, comme Léon Tolstoï et Dostoïevski.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topkin.ru/wp-content/uploads/2016/12/wx1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4249" y="672532"/>
            <a:ext cx="3405016" cy="495303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28032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4CF57ED-A9F0-46FB-9A1E-7C343F9028E5}"/>
              </a:ext>
            </a:extLst>
          </p:cNvPr>
          <p:cNvSpPr/>
          <p:nvPr/>
        </p:nvSpPr>
        <p:spPr>
          <a:xfrm>
            <a:off x="165648" y="200884"/>
            <a:ext cx="4870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 smtClean="0">
              <a:solidFill>
                <a:schemeClr val="bg1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Footlight MT Light" panose="0204060206030A020304" pitchFamily="18" charset="0"/>
              </a:rPr>
              <a:t>Bibliographie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78B2574-C211-4E0E-AB99-52ABB5BACBB0}"/>
              </a:ext>
            </a:extLst>
          </p:cNvPr>
          <p:cNvSpPr/>
          <p:nvPr/>
        </p:nvSpPr>
        <p:spPr>
          <a:xfrm>
            <a:off x="1282700" y="2210042"/>
            <a:ext cx="6096000" cy="23637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nsportal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http://traditio-ru</a:t>
            </a:r>
            <a:endParaRPr lang="ru-RU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francais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genon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8255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/>
          <p:cNvSpPr>
            <a:spLocks noChangeAspect="1" noChangeArrowheads="1"/>
          </p:cNvSpPr>
          <p:nvPr/>
        </p:nvSpPr>
        <p:spPr bwMode="auto">
          <a:xfrm>
            <a:off x="977900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/>
          <p:cNvSpPr>
            <a:spLocks noChangeAspect="1" noChangeArrowheads="1"/>
          </p:cNvSpPr>
          <p:nvPr/>
        </p:nvSpPr>
        <p:spPr bwMode="auto">
          <a:xfrm>
            <a:off x="1130300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8"/>
          <p:cNvSpPr>
            <a:spLocks noChangeAspect="1" noChangeArrowheads="1"/>
          </p:cNvSpPr>
          <p:nvPr/>
        </p:nvSpPr>
        <p:spPr bwMode="auto">
          <a:xfrm>
            <a:off x="1282700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0770" y="1078047"/>
            <a:ext cx="5227209" cy="40248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745993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1-7 Русский сезон\gif\1489381923_3097-balerina-v-teatr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4438" y="2774122"/>
            <a:ext cx="4783581" cy="27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DBDE45A-F5C9-4A60-86B9-AD404327DC9C}"/>
              </a:ext>
            </a:extLst>
          </p:cNvPr>
          <p:cNvSpPr/>
          <p:nvPr/>
        </p:nvSpPr>
        <p:spPr>
          <a:xfrm>
            <a:off x="1530824" y="624272"/>
            <a:ext cx="913035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Footlight MT Light" panose="0204060206030A020304" pitchFamily="18" charset="0"/>
              </a:rPr>
              <a:t>Fait par Catherine Magon et Marie Sérgéeva, école 121.</a:t>
            </a:r>
          </a:p>
          <a:p>
            <a:pPr algn="ctr"/>
            <a:endParaRPr lang="ru-RU" sz="2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055" name="Picture 7" descr="C:\Users\emachines\Desktop\Безымянный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706" l="0" r="99630">
                        <a14:foregroundMark x1="6111" y1="14706" x2="10926" y2="65882"/>
                        <a14:foregroundMark x1="10926" y1="76765" x2="61481" y2="90588"/>
                        <a14:foregroundMark x1="94074" y1="67647" x2="67593" y2="99118"/>
                        <a14:foregroundMark x1="21296" y1="90000" x2="3333" y2="90588"/>
                        <a14:foregroundMark x1="15741" y1="10882" x2="13519" y2="39706"/>
                        <a14:foregroundMark x1="54259" y1="6176" x2="81852" y2="17941"/>
                        <a14:foregroundMark x1="83333" y1="21471" x2="85185" y2="61765"/>
                        <a14:foregroundMark x1="70926" y1="4706" x2="76296" y2="11176"/>
                        <a14:foregroundMark x1="85000" y1="18235" x2="87037" y2="34706"/>
                        <a14:foregroundMark x1="3704" y1="42647" x2="5556" y2="69412"/>
                        <a14:foregroundMark x1="84259" y1="87941" x2="81852" y2="91471"/>
                        <a14:foregroundMark x1="4815" y1="11471" x2="30556" y2="2059"/>
                        <a14:backgroundMark x1="31481" y1="39118" x2="62037" y2="43529"/>
                        <a14:backgroundMark x1="37778" y1="17353" x2="60185" y2="78824"/>
                        <a14:backgroundMark x1="70926" y1="46765" x2="35556" y2="72647"/>
                        <a14:backgroundMark x1="24815" y1="38529" x2="42037" y2="58529"/>
                        <a14:backgroundMark x1="49259" y1="30000" x2="72593" y2="36765"/>
                        <a14:backgroundMark x1="71667" y1="53529" x2="62593" y2="68824"/>
                        <a14:backgroundMark x1="75741" y1="29706" x2="78148" y2="49412"/>
                        <a14:backgroundMark x1="27037" y1="49118" x2="28333" y2="59118"/>
                        <a14:backgroundMark x1="89630" y1="5588" x2="84074" y2="0"/>
                        <a14:backgroundMark x1="81852" y1="98235" x2="92222" y2="91765"/>
                        <a14:backgroundMark x1="926" y1="92941" x2="0" y2="91471"/>
                        <a14:backgroundMark x1="741" y1="93529" x2="4074" y2="99118"/>
                        <a14:backgroundMark x1="741" y1="9118" x2="4815" y2="0"/>
                        <a14:backgroundMark x1="1296" y1="7647" x2="185" y2="9706"/>
                        <a14:backgroundMark x1="10926" y1="91176" x2="18704" y2="99706"/>
                        <a14:backgroundMark x1="10370" y1="7941" x2="1944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9" r="10359"/>
          <a:stretch/>
        </p:blipFill>
        <p:spPr bwMode="auto">
          <a:xfrm>
            <a:off x="3175542" y="2439163"/>
            <a:ext cx="5443067" cy="36044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A82F3F9A-2AEA-4B42-BAFA-72815B05D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7386" y="2080867"/>
            <a:ext cx="6577684" cy="43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905519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1703ED-F5AD-4048-A111-88FC90C8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556" y="1616312"/>
            <a:ext cx="5211426" cy="2787483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chemeClr val="bg1"/>
                </a:solidFill>
                <a:latin typeface="Footlight MT Light" panose="0204060206030A020304" pitchFamily="18" charset="0"/>
              </a:rPr>
              <a:t>Le nom international du théâtre russe a été créé à Paris avant la révolution, </a:t>
            </a:r>
            <a:r>
              <a:rPr lang="ru-RU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        </a:t>
            </a:r>
            <a:r>
              <a:rPr lang="fr-FR" dirty="0">
                <a:solidFill>
                  <a:schemeClr val="bg1"/>
                </a:solidFill>
                <a:latin typeface="Footlight MT Light" panose="0204060206030A020304" pitchFamily="18" charset="0"/>
              </a:rPr>
              <a:t>en </a:t>
            </a:r>
            <a:r>
              <a:rPr lang="fr-FR" sz="3200" dirty="0">
                <a:solidFill>
                  <a:schemeClr val="bg1"/>
                </a:solidFill>
                <a:latin typeface="Footlight MT Light" panose="0204060206030A020304" pitchFamily="18" charset="0"/>
              </a:rPr>
              <a:t>1912-1913</a:t>
            </a:r>
            <a:r>
              <a:rPr lang="fr-FR" dirty="0">
                <a:solidFill>
                  <a:schemeClr val="bg1"/>
                </a:solidFill>
                <a:latin typeface="Footlight MT Light" panose="0204060206030A020304" pitchFamily="18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</a:t>
            </a:r>
            <a:r>
              <a:rPr lang="fr-FR" dirty="0">
                <a:solidFill>
                  <a:schemeClr val="bg1"/>
                </a:solidFill>
                <a:latin typeface="Footlight MT Light" panose="0204060206030A020304" pitchFamily="18" charset="0"/>
              </a:rPr>
              <a:t>par le "ballet russe" </a:t>
            </a:r>
            <a:r>
              <a:rPr lang="ru-RU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</a:t>
            </a:r>
            <a:r>
              <a:rPr lang="fr-FR" dirty="0">
                <a:solidFill>
                  <a:schemeClr val="bg1"/>
                </a:solidFill>
                <a:latin typeface="Footlight MT Light" panose="0204060206030A020304" pitchFamily="18" charset="0"/>
              </a:rPr>
              <a:t>de S.P. Diaghilev.</a:t>
            </a:r>
            <a:endParaRPr lang="ru-RU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28" name="Picture 4" descr="D:\1-7 Русский сезон\gif\giph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3422" y="1498530"/>
            <a:ext cx="4120022" cy="279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machines\Desktop\БезымянныВА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1250" y="943663"/>
            <a:ext cx="5469884" cy="41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CE034E28-574D-43AB-9C0F-C5914417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0013"/>
            <a:ext cx="6294620" cy="44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032094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7439774-1F4F-491C-B7BA-1C7A5DF6B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46741" y1="96375" x2="66296" y2="97125"/>
                        <a14:foregroundMark x1="66296" y1="66250" x2="35294" y2="91875"/>
                        <a14:foregroundMark x1="49603" y1="84125" x2="61844" y2="93375"/>
                        <a14:foregroundMark x1="37202" y1="74750" x2="45469" y2="86875"/>
                        <a14:foregroundMark x1="56439" y1="82625" x2="60254" y2="91375"/>
                        <a14:foregroundMark x1="36248" y1="68250" x2="46741" y2="712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994" y="233998"/>
            <a:ext cx="4398441" cy="5594201"/>
          </a:xfrm>
          <a:prstGeom prst="rect">
            <a:avLst/>
          </a:prstGeom>
        </p:spPr>
      </p:pic>
      <p:pic>
        <p:nvPicPr>
          <p:cNvPr id="44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A4DA247F-038E-4AAA-ABC3-5C6F18293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1987582" y="4817227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D57C6D6A-1537-4C45-AE06-661161379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858992" y="514419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BEC82CA-3E67-47F2-A662-56A0950077A7}"/>
              </a:ext>
            </a:extLst>
          </p:cNvPr>
          <p:cNvSpPr/>
          <p:nvPr/>
        </p:nvSpPr>
        <p:spPr>
          <a:xfrm>
            <a:off x="818378" y="1710736"/>
            <a:ext cx="6096000" cy="31064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3200" b="1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Sergueï Pavlovitch Diaghilev </a:t>
            </a:r>
            <a:r>
              <a:rPr lang="ru-RU" sz="3200" b="1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(1872-1929)</a:t>
            </a:r>
            <a:endParaRPr lang="ru-RU" sz="2800" dirty="0">
              <a:solidFill>
                <a:schemeClr val="bg1"/>
              </a:solidFill>
              <a:latin typeface="Footlight MT Light" panose="0204060206030A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l'homme russe théâtral et artistique, le premier imprésario du ballet 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20e siècle qui a glorifié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l'art russe à l'étranger.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06524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7EFE4E-CD34-4AF2-B10D-799BB2FD1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603" y="1878607"/>
            <a:ext cx="5931091" cy="2150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prstClr val="white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L’entreprise de Diaghilev avait une grande influence sur le développement non seulement de Ballet russe, </a:t>
            </a:r>
            <a:r>
              <a:rPr lang="ru-RU" dirty="0">
                <a:solidFill>
                  <a:prstClr val="white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fr-FR" dirty="0">
                <a:solidFill>
                  <a:prstClr val="white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mais aussi sur l’art chorégraphique international en général.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4933678-31B2-47B8-8B21-03C89AC82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3" t="3737" r="3616" b="5915"/>
          <a:stretch/>
        </p:blipFill>
        <p:spPr>
          <a:xfrm>
            <a:off x="7451677" y="436728"/>
            <a:ext cx="3889612" cy="5568286"/>
          </a:xfrm>
          <a:prstGeom prst="ellipse">
            <a:avLst/>
          </a:prstGeom>
          <a:ln w="9525" cap="rnd">
            <a:solidFill>
              <a:srgbClr val="FFFFFF"/>
            </a:solidFill>
          </a:ln>
          <a:effectLst>
            <a:outerShdw blurRad="215900" dist="190500" dir="3000000" rotWithShape="0">
              <a:prstClr val="black">
                <a:alpha val="27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D01706F7-435A-4291-9D8E-8E467D950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974571" y="585016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40CBE37B-548A-4D9F-BBF2-E7E474E33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151350" y="3929224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107935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FED3200-704E-4119-BCF0-02A2CD958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1" b="4346"/>
          <a:stretch/>
        </p:blipFill>
        <p:spPr>
          <a:xfrm>
            <a:off x="7402083" y="305142"/>
            <a:ext cx="4172437" cy="5564565"/>
          </a:xfrm>
          <a:prstGeom prst="ellipse">
            <a:avLst/>
          </a:prstGeom>
          <a:ln w="19050" cap="rnd">
            <a:solidFill>
              <a:srgbClr val="FFFFFF"/>
            </a:solidFill>
          </a:ln>
          <a:effectLst>
            <a:outerShdw blurRad="215900" dist="190500" dir="3000000" rotWithShape="0">
              <a:prstClr val="black">
                <a:alpha val="27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D5009EE-3D1F-4E2F-9E45-9204AA5C801E}"/>
              </a:ext>
            </a:extLst>
          </p:cNvPr>
          <p:cNvSpPr/>
          <p:nvPr/>
        </p:nvSpPr>
        <p:spPr>
          <a:xfrm>
            <a:off x="890588" y="153315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Le programme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des «Saisons de Diaghilev»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inclus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« L’oiseau de feu », « Petrouchka »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et « Le printemps sacré»,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a joué un rôle important dans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la popularisation de la culture russe en Europe et ont contribué à la mode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pour tout russe.</a:t>
            </a:r>
          </a:p>
        </p:txBody>
      </p:sp>
      <p:pic>
        <p:nvPicPr>
          <p:cNvPr id="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7DCC05A9-CE88-409E-8972-7E2836BF9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059792" y="4907152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876AA8D1-BDED-4445-A4DB-30A066D3C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913583" y="305142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182786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7903E45-8BB8-4AB8-9F54-5EF34BEC3768}"/>
              </a:ext>
            </a:extLst>
          </p:cNvPr>
          <p:cNvSpPr/>
          <p:nvPr/>
        </p:nvSpPr>
        <p:spPr>
          <a:xfrm>
            <a:off x="858258" y="1526697"/>
            <a:ext cx="62871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Le 19 mai 1909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était une date importante.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Le public étonné a vu la première du ballet à la musique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de Nikolai Tcherepnin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« Le pavillon  d’ Armida». 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Les parties principales ont été interprétées par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Anna Pavlova et Vaclav Nijinsky.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9FB2D322-C92C-4797-8D09-009F3DD59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224676" y="5332713"/>
            <a:ext cx="3871323" cy="13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5A54F88C-A589-441E-878D-5F7E8E1E5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997213" y="313861"/>
            <a:ext cx="3857026" cy="14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4B877F8-461E-48EB-85BF-3EE952099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8729" y="362960"/>
            <a:ext cx="4343928" cy="5429910"/>
          </a:xfrm>
          <a:prstGeom prst="ellipse">
            <a:avLst/>
          </a:prstGeom>
          <a:ln w="19050" cap="rnd">
            <a:solidFill>
              <a:srgbClr val="FFFFFF"/>
            </a:solidFill>
          </a:ln>
          <a:effectLst>
            <a:outerShdw blurRad="215900" dist="190500" dir="3000000" rotWithShape="0">
              <a:srgbClr val="000000">
                <a:alpha val="27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FBCAFCB-B4FF-4FEB-9335-12B8193E6339}"/>
              </a:ext>
            </a:extLst>
          </p:cNvPr>
          <p:cNvSpPr/>
          <p:nvPr/>
        </p:nvSpPr>
        <p:spPr>
          <a:xfrm>
            <a:off x="6844565" y="5896353"/>
            <a:ext cx="51569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Pavlova et Nizhinsky</a:t>
            </a:r>
            <a:r>
              <a:rPr lang="fr-F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 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fr-FR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dans le ballet</a:t>
            </a:r>
            <a:r>
              <a:rPr lang="ru-RU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« De Armida pavillon »</a:t>
            </a:r>
            <a:endParaRPr lang="ru-RU" sz="2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25660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FDEF854-9C86-4F13-AC21-DB183F9A69E1}"/>
              </a:ext>
            </a:extLst>
          </p:cNvPr>
          <p:cNvSpPr/>
          <p:nvPr/>
        </p:nvSpPr>
        <p:spPr>
          <a:xfrm>
            <a:off x="955057" y="1752241"/>
            <a:ext cx="60462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La trouvaille absolue de Diaghilev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était la soliste du théâtre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impérial Mariinsky,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la future prima de l'Entreprise Diaghilev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Tamara Platonovna Karsavina.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Depuis la saison de 1910,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</a:t>
            </a:r>
            <a:r>
              <a:rPr lang="en-US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Karsavina est devenu  une danseuse indispensable à Diaghilev.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33CC1A42-49E9-4A2D-9D5E-673EC5463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774664" y="362960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6AC9FE08-0F0E-4793-B89E-BE8C24D7B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2099380" y="5287511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B4B0654-0301-4AB1-BDF0-6614438B3E47}"/>
              </a:ext>
            </a:extLst>
          </p:cNvPr>
          <p:cNvSpPr/>
          <p:nvPr/>
        </p:nvSpPr>
        <p:spPr>
          <a:xfrm>
            <a:off x="7619400" y="5642997"/>
            <a:ext cx="372948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Fokine et Karsavina 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fr-FR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dans le ballet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Footlight MT Light" panose="0204060206030A020304" pitchFamily="18" charset="0"/>
              </a:rPr>
              <a:t>« L’oiseau de feu</a:t>
            </a:r>
            <a:r>
              <a:rPr lang="ru-RU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»</a:t>
            </a:r>
          </a:p>
        </p:txBody>
      </p:sp>
      <p:pic>
        <p:nvPicPr>
          <p:cNvPr id="1026" name="Picture 2" descr="http://mtdata.ru/u25/photoDF02/20081197223-0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8729" y="492369"/>
            <a:ext cx="4130824" cy="498403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54068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6662C65-737E-416A-8FF6-7B5E48968CB5}"/>
              </a:ext>
            </a:extLst>
          </p:cNvPr>
          <p:cNvSpPr/>
          <p:nvPr/>
        </p:nvSpPr>
        <p:spPr>
          <a:xfrm>
            <a:off x="495868" y="20213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En novembre 1911,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Diaghilev a présenté 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« Le lac des cygnes »</a:t>
            </a:r>
            <a:r>
              <a:rPr lang="ru-RU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                                     </a:t>
            </a:r>
            <a:r>
              <a:rPr lang="fr-FR" sz="2800" dirty="0">
                <a:solidFill>
                  <a:schemeClr val="bg1"/>
                </a:solidFill>
                <a:latin typeface="Footlight MT Light" panose="0204060206030A020304" pitchFamily="18" charset="0"/>
              </a:rPr>
              <a:t> à Londres.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E4E31478-EA20-4FFE-B86B-2F570F874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 rot="10800000">
            <a:off x="1774254" y="3569672"/>
            <a:ext cx="3757592" cy="1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nplus.com/files/resources/original/576f73221cea01558b59bd46.png">
            <a:extLst>
              <a:ext uri="{FF2B5EF4-FFF2-40B4-BE49-F238E27FC236}">
                <a16:creationId xmlns="" xmlns:a16="http://schemas.microsoft.com/office/drawing/2014/main" id="{3622E831-F8F6-4360-95F9-27B6889BD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29620" l="7015" r="74809">
                        <a14:foregroundMark x1="71365" y1="26268" x2="69388" y2="24275"/>
                        <a14:foregroundMark x1="66709" y1="26721" x2="59885" y2="19112"/>
                        <a14:foregroundMark x1="73533" y1="16848" x2="58992" y2="3170"/>
                        <a14:foregroundMark x1="55740" y1="15942" x2="64987" y2="7156"/>
                        <a14:foregroundMark x1="35651" y1="17301" x2="54656" y2="1721"/>
                        <a14:foregroundMark x1="31250" y1="16667" x2="50510" y2="543"/>
                        <a14:foregroundMark x1="25574" y1="18659" x2="34949" y2="5435"/>
                        <a14:foregroundMark x1="35013" y1="23732" x2="64987" y2="17120"/>
                        <a14:foregroundMark x1="49490" y1="23913" x2="59949" y2="16214"/>
                        <a14:foregroundMark x1="52296" y1="22011" x2="64413" y2="15489"/>
                        <a14:foregroundMark x1="40880" y1="15489" x2="57908" y2="6522"/>
                        <a14:foregroundMark x1="54273" y1="20562" x2="51849" y2="1178"/>
                        <a14:foregroundMark x1="29656" y1="25815" x2="36671" y2="24457"/>
                        <a14:foregroundMark x1="27997" y1="26268" x2="25255" y2="21649"/>
                        <a14:foregroundMark x1="72385" y1="26359" x2="71046" y2="26540"/>
                        <a14:foregroundMark x1="68495" y1="19928" x2="41008" y2="10417"/>
                        <a14:foregroundMark x1="52615" y1="21014" x2="65625" y2="23913"/>
                        <a14:foregroundMark x1="26658" y1="25272" x2="25702" y2="24457"/>
                        <a14:foregroundMark x1="13903" y1="16214" x2="13903" y2="16214"/>
                        <a14:foregroundMark x1="7015" y1="21649" x2="7015" y2="21649"/>
                        <a14:backgroundMark x1="23214" y1="21196" x2="25000" y2="1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3" r="21901" b="70677"/>
          <a:stretch/>
        </p:blipFill>
        <p:spPr bwMode="auto">
          <a:xfrm>
            <a:off x="1545093" y="627934"/>
            <a:ext cx="3757596" cy="13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iar.ru/marianna/photos/fashion/dress/fancy/Anna_Pavlova_Swan_lak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8022" y="273442"/>
            <a:ext cx="4307565" cy="5931877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01979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431</Words>
  <Application>Microsoft Office PowerPoint</Application>
  <PresentationFormat>Произвольный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Дети</dc:creator>
  <cp:lastModifiedBy>User</cp:lastModifiedBy>
  <cp:revision>48</cp:revision>
  <dcterms:created xsi:type="dcterms:W3CDTF">2018-01-08T08:24:39Z</dcterms:created>
  <dcterms:modified xsi:type="dcterms:W3CDTF">2018-01-17T05:05:44Z</dcterms:modified>
</cp:coreProperties>
</file>