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26"/>
  </p:notesMasterIdLst>
  <p:sldIdLst>
    <p:sldId id="256" r:id="rId2"/>
    <p:sldId id="283" r:id="rId3"/>
    <p:sldId id="257" r:id="rId4"/>
    <p:sldId id="258" r:id="rId5"/>
    <p:sldId id="259" r:id="rId6"/>
    <p:sldId id="271" r:id="rId7"/>
    <p:sldId id="274" r:id="rId8"/>
    <p:sldId id="284" r:id="rId9"/>
    <p:sldId id="285" r:id="rId10"/>
    <p:sldId id="286" r:id="rId11"/>
    <p:sldId id="287" r:id="rId12"/>
    <p:sldId id="288" r:id="rId13"/>
    <p:sldId id="289" r:id="rId14"/>
    <p:sldId id="275" r:id="rId15"/>
    <p:sldId id="276" r:id="rId16"/>
    <p:sldId id="262" r:id="rId17"/>
    <p:sldId id="277" r:id="rId18"/>
    <p:sldId id="278" r:id="rId19"/>
    <p:sldId id="266" r:id="rId20"/>
    <p:sldId id="265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7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C43B-DCF0-416C-9C65-311373126E56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EBA22-BE14-4C34-9475-17F99394AC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2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EBA22-BE14-4C34-9475-17F99394AC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8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EBA22-BE14-4C34-9475-17F99394AC8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3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EBA22-BE14-4C34-9475-17F99394AC8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3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5477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6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9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0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46964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2338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2994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9460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35161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8054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4909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0150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5039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367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4/19/2018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6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942414" y="188640"/>
            <a:ext cx="5581913" cy="1224136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Муниципальное казённое учреждение школа- </a:t>
            </a:r>
            <a:r>
              <a:rPr lang="ru-RU" sz="1800" dirty="0" smtClean="0">
                <a:latin typeface="Arial Black" panose="020B0A04020102020204" pitchFamily="34" charset="0"/>
              </a:rPr>
              <a:t>интернат №</a:t>
            </a:r>
            <a:r>
              <a:rPr lang="ru-RU" sz="1800" dirty="0">
                <a:latin typeface="Arial Black" panose="020B0A04020102020204" pitchFamily="34" charset="0"/>
              </a:rPr>
              <a:t>5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> среднего( полного) общего образования.</a:t>
            </a:r>
            <a:endParaRPr 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43608" y="1988840"/>
            <a:ext cx="7485787" cy="4464495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cs typeface="Aharoni" panose="02010803020104030203" pitchFamily="2" charset="-79"/>
              </a:rPr>
              <a:t>                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9" y="1988841"/>
            <a:ext cx="734481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BatangChe" panose="02030609000101010101" pitchFamily="49" charset="-127"/>
              </a:rPr>
              <a:t>Архитектурный стиль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BatangChe" panose="02030609000101010101" pitchFamily="49" charset="-127"/>
              </a:rPr>
              <a:t>Нижнеудинского уезда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BatangChe" panose="02030609000101010101" pitchFamily="49" charset="-127"/>
              </a:rPr>
              <a:t>IXX-XX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BatangChe" panose="02030609000101010101" pitchFamily="49" charset="-127"/>
              </a:rPr>
              <a:t> </a:t>
            </a:r>
            <a:r>
              <a:rPr lang="ru-RU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BatangChe" panose="02030609000101010101" pitchFamily="49" charset="-127"/>
              </a:rPr>
              <a:t>в.в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  <a:ea typeface="BatangChe" panose="02030609000101010101" pitchFamily="49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Широко используется при строительстве домов и бань. Благодаря своей ровной, однородной текстуре с прямыми волокнами белого цвета, иногда легким розоватым или желтоватым оттенком ель отлично подходит для строительства современного деревянного коттеджа. Ель очень легкая и мягкая, со средней пластичностью, не устойчива к раскалыванию, без запаха. Из-за сучковатости тяжело обрабатывается, легко </a:t>
            </a:r>
            <a:r>
              <a:rPr lang="ru-RU" dirty="0" err="1" smtClean="0"/>
              <a:t>окрашеивается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427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Лиственница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Хвойная порода деревьев с высокой твердостью, как дуб, устойчивость к растрескиванию, температурным колебаниям, очень прочная, не гниёт. Со временем становится более прочным и плотным, что обеспечивает долговечность изделиям.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329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Вечнозелёное дерево. Древесина прочная лёгкая, хорошо обрабатывается  вручную, отлично подходит для разного строительства. </a:t>
            </a:r>
            <a:r>
              <a:rPr lang="ru-RU" dirty="0"/>
              <a:t>Д</a:t>
            </a:r>
            <a:r>
              <a:rPr lang="ru-RU" dirty="0" smtClean="0"/>
              <a:t>ом, построенный из сосны, будет долгое время сохранять первоначальный внешний вид. За счет большого содержание смолы, текстура со временем не выцветает, а лишь приобретает легкий красноватый оттенок, теплоемкая, менее подвержена </a:t>
            </a:r>
            <a:r>
              <a:rPr lang="ru-RU" dirty="0" err="1"/>
              <a:t>р</a:t>
            </a:r>
            <a:r>
              <a:rPr lang="ru-RU" dirty="0" err="1" smtClean="0"/>
              <a:t>ассыханию</a:t>
            </a:r>
            <a:r>
              <a:rPr lang="ru-RU" dirty="0" smtClean="0"/>
              <a:t> </a:t>
            </a:r>
            <a:r>
              <a:rPr lang="ru-RU" dirty="0" smtClean="0"/>
              <a:t>и растрескиванию при сушки.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540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 резьбы.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Скобчатая или ногтевая резьба.</a:t>
            </a:r>
          </a:p>
          <a:p>
            <a:r>
              <a:rPr lang="ru-RU" dirty="0" smtClean="0"/>
              <a:t>Появилась в связи с применениям полукруглых стамесок, позволяющих выполнять плавные линии в узоре. Со временем с появлением у мастеров целого набора стамесок разного назначения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4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urbo\Desktop\Марго с рабочки\Проект 7 класс\Кладка брёвен в избе\SAM_9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45024"/>
            <a:ext cx="3457524" cy="2736874"/>
          </a:xfrm>
          <a:prstGeom prst="rect">
            <a:avLst/>
          </a:prstGeom>
          <a:noFill/>
        </p:spPr>
      </p:pic>
      <p:pic>
        <p:nvPicPr>
          <p:cNvPr id="1028" name="Picture 4" descr="C:\Users\Turbo\Desktop\Марго с рабочки\Проект 7 класс\Кладка брёвен в избе\SAM_9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398" y="1052736"/>
            <a:ext cx="4315920" cy="2735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Три </a:t>
            </a:r>
            <a:r>
              <a:rPr lang="ru-RU" dirty="0" smtClean="0"/>
              <a:t>яруса в устройстве </a:t>
            </a:r>
            <a:r>
              <a:rPr lang="ru-RU" dirty="0" smtClean="0"/>
              <a:t>избы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471990" cy="4824536"/>
          </a:xfrm>
        </p:spPr>
        <p:txBody>
          <a:bodyPr>
            <a:normAutofit fontScale="25000" lnSpcReduction="20000"/>
          </a:bodyPr>
          <a:lstStyle/>
          <a:p>
            <a:endParaRPr lang="ru-RU" sz="3800" dirty="0" smtClean="0"/>
          </a:p>
          <a:p>
            <a:r>
              <a:rPr lang="ru-RU" sz="3800" dirty="0" smtClean="0"/>
              <a:t> </a:t>
            </a:r>
            <a:r>
              <a:rPr lang="ru-RU" sz="6400" dirty="0" smtClean="0"/>
              <a:t>Дом снаружи делится на три яруса</a:t>
            </a:r>
          </a:p>
          <a:p>
            <a:r>
              <a:rPr lang="ru-RU" sz="6400" b="1" i="1" dirty="0" smtClean="0"/>
              <a:t>Третий ярус</a:t>
            </a:r>
            <a:r>
              <a:rPr lang="ru-RU" sz="6400" dirty="0" smtClean="0"/>
              <a:t> – снаружи дома. Крыша как небесный свод.</a:t>
            </a:r>
          </a:p>
          <a:p>
            <a:endParaRPr lang="ru-RU" sz="6400" dirty="0" smtClean="0"/>
          </a:p>
          <a:p>
            <a:r>
              <a:rPr lang="ru-RU" sz="6400" dirty="0" smtClean="0"/>
              <a:t> </a:t>
            </a:r>
            <a:r>
              <a:rPr lang="ru-RU" sz="6400" b="1" i="1" dirty="0" smtClean="0"/>
              <a:t>Второй ярус – </a:t>
            </a:r>
            <a:r>
              <a:rPr lang="ru-RU" sz="6400" dirty="0" smtClean="0"/>
              <a:t>здесь живут люди.</a:t>
            </a:r>
          </a:p>
          <a:p>
            <a:r>
              <a:rPr lang="ru-RU" sz="6400" dirty="0" smtClean="0"/>
              <a:t>Как и полагается  около ствола  мирового </a:t>
            </a:r>
          </a:p>
          <a:p>
            <a:r>
              <a:rPr lang="ru-RU" sz="6400" dirty="0" smtClean="0"/>
              <a:t>дерева.  Мировое дерево  (древо жизни)– объединяет в единое целое  весь  мир: верх и низ, небо  и землю, предков и потомков,  все четыре стороны света, четыре стихии.</a:t>
            </a:r>
          </a:p>
          <a:p>
            <a:endParaRPr lang="ru-RU" sz="6400" dirty="0" smtClean="0"/>
          </a:p>
          <a:p>
            <a:r>
              <a:rPr lang="ru-RU" sz="6400" dirty="0" smtClean="0"/>
              <a:t>  </a:t>
            </a:r>
            <a:r>
              <a:rPr lang="ru-RU" sz="6400" b="1" i="1" dirty="0" smtClean="0"/>
              <a:t>Первый ярус</a:t>
            </a:r>
            <a:r>
              <a:rPr lang="ru-RU" sz="6400" dirty="0" smtClean="0"/>
              <a:t> – земля предков.</a:t>
            </a:r>
          </a:p>
          <a:p>
            <a:r>
              <a:rPr lang="ru-RU" sz="6400" dirty="0" smtClean="0"/>
              <a:t>Своего рода подземное царство обиталище змея,  повелителя подземного царства.</a:t>
            </a:r>
          </a:p>
          <a:p>
            <a:r>
              <a:rPr lang="ru-RU" sz="6400" dirty="0" smtClean="0"/>
              <a:t>Здесь хранятся  плоды – то, что </a:t>
            </a:r>
          </a:p>
          <a:p>
            <a:r>
              <a:rPr lang="ru-RU" sz="6400" dirty="0" smtClean="0"/>
              <a:t>вырастил человек вместе с природой.</a:t>
            </a:r>
          </a:p>
          <a:p>
            <a:r>
              <a:rPr lang="ru-RU" sz="6400" dirty="0" smtClean="0"/>
              <a:t>    Каждый ярус украшался по определенным правилам.  </a:t>
            </a:r>
          </a:p>
          <a:p>
            <a:endParaRPr lang="ru-RU" sz="7200" dirty="0"/>
          </a:p>
        </p:txBody>
      </p:sp>
      <p:pic>
        <p:nvPicPr>
          <p:cNvPr id="2050" name="Picture 2" descr="C:\Users\Turbo\Desktop\Марго с рабочки\Проект 7 класс\Резьба наличников\SAM_9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312368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00990" cy="14287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каждой постройке единство в целом и </a:t>
            </a:r>
            <a:r>
              <a:rPr lang="ru-RU" sz="2800" dirty="0" smtClean="0"/>
              <a:t>               </a:t>
            </a:r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dirty="0" smtClean="0"/>
              <a:t>неповторимость </a:t>
            </a:r>
            <a:r>
              <a:rPr lang="ru-RU" sz="2800" dirty="0" smtClean="0"/>
              <a:t>в деталях</a:t>
            </a:r>
            <a:br>
              <a:rPr lang="ru-RU" sz="2800" dirty="0" smtClean="0"/>
            </a:br>
            <a:endParaRPr lang="ru-RU" sz="28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4032448" cy="3600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Нижнеудинске  всегда по-особому относились к дереву: ему поклонялись, его одушевляли. 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83568" y="3717032"/>
            <a:ext cx="3168352" cy="129614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Turbo\Desktop\Марго с рабочки\Проект 7 класс\Архитектурная резьба\SAM_81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0" y="2949854"/>
            <a:ext cx="3195638" cy="28061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Строение и декор избы.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smtClean="0"/>
              <a:t> -конструктивной основой избы является венец,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Слеги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ru-RU" b="1" dirty="0" smtClean="0"/>
              <a:t>основа кровли, лежащая на самцовом фронтоне. Слеги врубаются  через бревно по скатам самца-фронтона.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поток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ru-RU" b="1" i="1" dirty="0" smtClean="0"/>
              <a:t>отлив</a:t>
            </a:r>
            <a:r>
              <a:rPr lang="ru-RU" b="1" dirty="0" smtClean="0"/>
              <a:t> для стока воды, </a:t>
            </a: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причелина</a:t>
            </a:r>
            <a:r>
              <a:rPr lang="ru-RU" dirty="0" smtClean="0"/>
              <a:t>- доска на фасаде постройки (обычно резная), защищающая от влаги торцы кровли. </a:t>
            </a:r>
            <a:endParaRPr lang="ru-RU" dirty="0"/>
          </a:p>
        </p:txBody>
      </p:sp>
      <p:pic>
        <p:nvPicPr>
          <p:cNvPr id="5122" name="Picture 2" descr="F:\Марго с рабочки\Проект 7 класс\Резьба наличников\SAM_93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3095382"/>
            <a:ext cx="3195638" cy="25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Строение и декор избы.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500174"/>
            <a:ext cx="4497388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конек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верхнее горизонтальное ребро крыши, образованное пересечением двух кровельных </a:t>
            </a:r>
            <a:r>
              <a:rPr lang="ru-RU" dirty="0" smtClean="0">
                <a:solidFill>
                  <a:srgbClr val="FF0000"/>
                </a:solidFill>
              </a:rPr>
              <a:t>скатов"курицы", или "</a:t>
            </a:r>
            <a:r>
              <a:rPr lang="ru-RU" i="1" dirty="0" err="1" smtClean="0">
                <a:solidFill>
                  <a:srgbClr val="FF0000"/>
                </a:solidFill>
              </a:rPr>
              <a:t>кокши</a:t>
            </a:r>
            <a:r>
              <a:rPr lang="ru-RU" dirty="0" smtClean="0">
                <a:solidFill>
                  <a:srgbClr val="FF0000"/>
                </a:solidFill>
              </a:rPr>
              <a:t>",</a:t>
            </a:r>
            <a:r>
              <a:rPr lang="ru-RU" dirty="0" smtClean="0"/>
              <a:t> - тонкие бревна с крюком внизу с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стамики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- деревянные стержни, соединяющие </a:t>
            </a:r>
            <a:r>
              <a:rPr lang="ru-RU" dirty="0" err="1" smtClean="0">
                <a:solidFill>
                  <a:srgbClr val="FF0000"/>
                </a:solidFill>
              </a:rPr>
              <a:t>охлупень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князевую</a:t>
            </a:r>
            <a:r>
              <a:rPr lang="ru-RU" dirty="0" smtClean="0">
                <a:solidFill>
                  <a:srgbClr val="FF0000"/>
                </a:solidFill>
              </a:rPr>
              <a:t> слегу </a:t>
            </a:r>
            <a:r>
              <a:rPr lang="ru-RU" dirty="0" smtClean="0"/>
              <a:t>и проходящие сквозь них через отверстия прямоугольной формы.</a:t>
            </a:r>
          </a:p>
          <a:p>
            <a:endParaRPr lang="ru-RU" dirty="0"/>
          </a:p>
        </p:txBody>
      </p:sp>
      <p:pic>
        <p:nvPicPr>
          <p:cNvPr id="5122" name="Picture 2" descr="C:\Users\Turbo\Desktop\Марго с рабочки\Проект 7 класс\Кладка брёвен в избе\SAM_93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0438" y="2800350"/>
            <a:ext cx="2962762" cy="3105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38493"/>
            <a:ext cx="8229600" cy="23762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Основу деревянной постройки составлял “сруб”.</a:t>
            </a:r>
            <a:br>
              <a:rPr lang="ru-RU" sz="3200" dirty="0" smtClean="0"/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Сруб-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скрепленные (“связанные”) между собой в четырехугольник бревна. Каждый ряд бревен почтительно называли “венцом”. Первый, нижний венец часто ставили на каменное основание – “ряж”, который складывали из мощных валунов. Так и теплее, и гниет меньше.</a:t>
            </a:r>
          </a:p>
          <a:p>
            <a:endParaRPr lang="ru-RU" dirty="0"/>
          </a:p>
        </p:txBody>
      </p:sp>
      <p:pic>
        <p:nvPicPr>
          <p:cNvPr id="1026" name="Picture 2" descr="C:\Users\user\Downloads\300px-Museum_I._K._Kalasnikova-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0" y="3154561"/>
            <a:ext cx="3195638" cy="23967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488832" cy="3744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6840760" cy="24208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                  </a:t>
            </a:r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Рабочая группа: </a:t>
            </a:r>
            <a:r>
              <a:rPr lang="ru-RU" sz="2000" dirty="0" smtClean="0">
                <a:latin typeface="Book Antiqua" panose="02040602050305030304" pitchFamily="18" charset="0"/>
              </a:rPr>
              <a:t>Кириенко В, Шафронский З,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             Баранов Н, Нурмеева Д, Яцюк М,  Лимонтова К.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              </a:t>
            </a:r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Руководитель группы: </a:t>
            </a:r>
            <a:r>
              <a:rPr lang="ru-RU" sz="2000" dirty="0" smtClean="0">
                <a:latin typeface="Book Antiqua" panose="02040602050305030304" pitchFamily="18" charset="0"/>
              </a:rPr>
              <a:t>Ощепкова М.М.</a:t>
            </a:r>
          </a:p>
          <a:p>
            <a:pPr algn="ctr"/>
            <a:endParaRPr lang="ru-RU" sz="20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latin typeface="Book Antiqua" panose="02040602050305030304" pitchFamily="18" charset="0"/>
              </a:rPr>
              <a:t>Нижнеудинск 2017-2018 учебный год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2" descr="C:\Users\админ\Desktop\Фото 11класс\SAM_812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16450" y="0"/>
            <a:ext cx="806489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0466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28041" y="-214337"/>
            <a:ext cx="4283106" cy="1214446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Дерево </a:t>
            </a:r>
            <a:r>
              <a:rPr lang="ru-RU" sz="2000" dirty="0" smtClean="0"/>
              <a:t>популярный материал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0294" y="1000109"/>
            <a:ext cx="4038600" cy="468679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благодаря своим природным свойствам (использовался только отборный строевой лес: ель и сосна). Строительство деревянных рубленых домов имеет определенные преимущества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smtClean="0">
                <a:solidFill>
                  <a:srgbClr val="FF0000"/>
                </a:solidFill>
              </a:rPr>
              <a:t>Экологически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 чистый материал </a:t>
            </a:r>
            <a:r>
              <a:rPr lang="ru-RU" sz="2000" dirty="0" smtClean="0"/>
              <a:t>- </a:t>
            </a:r>
            <a:br>
              <a:rPr lang="ru-RU" sz="2000" dirty="0" smtClean="0"/>
            </a:br>
            <a:r>
              <a:rPr lang="ru-RU" sz="2000" dirty="0" smtClean="0"/>
              <a:t>• Уникальное свойство деревянного дома "дышать" и сохранять внутренний, неповторимый микроклимат.</a:t>
            </a:r>
            <a:br>
              <a:rPr lang="ru-RU" sz="2000" dirty="0" smtClean="0"/>
            </a:br>
            <a:r>
              <a:rPr lang="ru-RU" sz="2000" dirty="0" smtClean="0"/>
              <a:t>• Долговечность и прочность сосновых бревен после специальной обработки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214291"/>
            <a:ext cx="4495800" cy="1571636"/>
          </a:xfrm>
        </p:spPr>
        <p:txBody>
          <a:bodyPr/>
          <a:lstStyle/>
          <a:p>
            <a:r>
              <a:rPr lang="ru-RU" sz="2000" dirty="0" smtClean="0"/>
              <a:t>Преимущества рубки домов из бревен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1700808"/>
            <a:ext cx="4038600" cy="4414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-на бревне остается мелкий защитный слой древесины – «заболонь»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-ручная обработка позволяет сохранить и энергетически ценный  слой древесины, что позволяет материалу в дальнейшем отдавать свои полезные свойства дерева и «работать» на здоровье человека 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Элементы украшения крыши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4896544" cy="4896544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  <a:buClr>
                <a:srgbClr val="FFD05B"/>
              </a:buClr>
            </a:pP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2000" dirty="0">
                <a:latin typeface="Arial" charset="0"/>
              </a:rPr>
              <a:t>В оформлении крыши символизируется  легенда  о боге Солнца летящем по небу в золотой колеснице, отражение которой мы находим в разных элементах </a:t>
            </a:r>
            <a:r>
              <a:rPr lang="ru-RU" altLang="ru-RU" sz="2000" dirty="0" smtClean="0">
                <a:latin typeface="Arial" charset="0"/>
              </a:rPr>
              <a:t>оформления домов. </a:t>
            </a:r>
            <a:endParaRPr lang="ru-RU" altLang="ru-RU" sz="2000" dirty="0">
              <a:latin typeface="Arial" charset="0"/>
            </a:endParaRPr>
          </a:p>
          <a:p>
            <a:pPr lvl="0" algn="l" fontAlgn="base">
              <a:spcAft>
                <a:spcPct val="0"/>
              </a:spcAft>
              <a:buClr>
                <a:srgbClr val="FFD05B"/>
              </a:buClr>
            </a:pPr>
            <a:r>
              <a:rPr lang="ru-RU" altLang="ru-RU" sz="2000" dirty="0">
                <a:latin typeface="Arial" charset="0"/>
              </a:rPr>
              <a:t>  На самом верху, на главном бревне крыши – </a:t>
            </a:r>
            <a:r>
              <a:rPr lang="ru-RU" altLang="ru-RU" sz="2000" dirty="0" err="1">
                <a:latin typeface="Arial" charset="0"/>
              </a:rPr>
              <a:t>охлупне</a:t>
            </a:r>
            <a:r>
              <a:rPr lang="ru-RU" altLang="ru-RU" sz="2000" dirty="0">
                <a:latin typeface="Arial" charset="0"/>
              </a:rPr>
              <a:t> круто выгнуты шея и грудь   коня - птицы. Конь, как и птица, древний образ солнца. Скаты крыши напоминали крылья. 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36" y="3501008"/>
            <a:ext cx="3672408" cy="286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Конек и солнечные знаки  на полотенце символизируют полуденное солнце в зените, левый конец </a:t>
            </a:r>
            <a:r>
              <a:rPr lang="ru-RU" altLang="ru-RU" sz="24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причелин</a:t>
            </a:r>
            <a:r>
              <a:rPr lang="ru-RU" altLang="ru-RU" sz="24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утреннее восходящее, а правый – вечернее </a:t>
            </a:r>
            <a:r>
              <a:rPr lang="ru-RU" altLang="ru-RU" sz="2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заходящее. </a:t>
            </a:r>
            <a:r>
              <a:rPr lang="ru-RU" altLang="ru-RU" sz="24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Солнечные розетки изображались в виде круга с шестью радиусами (колесо Юпитера), круга с крестом внутри или круга с восьмью лучами. Рядом с символами солнца присутствуют знаки земли и </a:t>
            </a:r>
            <a:r>
              <a:rPr lang="ru-RU" altLang="ru-RU" sz="2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поля.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Марго с рабочки\Проект 7 класс\Резьба наличников\SAM_9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55650"/>
            <a:ext cx="3168352" cy="26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сканирование0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5650"/>
            <a:ext cx="2591619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9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kern="0" dirty="0">
                <a:ln>
                  <a:noFill/>
                </a:ln>
                <a:solidFill>
                  <a:srgbClr val="A26D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Окна- глаза дома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4039" y="1540189"/>
            <a:ext cx="6591985" cy="3777622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rgbClr val="00361B"/>
                </a:solidFill>
                <a:latin typeface="Arial" charset="0"/>
              </a:rPr>
              <a:t>Окна – это глаза дома  их  украшали наличниками и ставнями.  Закрытые ставни  говорили о том, что все спят или дома никого нет.  Окно связывало мир домашней жизни с внешним миром  и потому так наряден декор окон.  Наличники украшали русалки-</a:t>
            </a:r>
            <a:r>
              <a:rPr lang="ru-RU" altLang="ru-RU" sz="1600" b="1" dirty="0" err="1">
                <a:solidFill>
                  <a:srgbClr val="00361B"/>
                </a:solidFill>
                <a:latin typeface="Arial" charset="0"/>
              </a:rPr>
              <a:t>берегини</a:t>
            </a:r>
            <a:r>
              <a:rPr lang="ru-RU" altLang="ru-RU" sz="1600" b="1" dirty="0">
                <a:solidFill>
                  <a:srgbClr val="00361B"/>
                </a:solidFill>
                <a:latin typeface="Arial" charset="0"/>
              </a:rPr>
              <a:t> , диковинные птицы, гривастые львы-собаки,  все они олицетворяли небесную сферу,   водную стихию.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Picture 17" descr="сканирование0007-4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887788" cy="3240633"/>
          </a:xfrm>
          <a:prstGeom prst="rect">
            <a:avLst/>
          </a:prstGeom>
          <a:noFill/>
          <a:ln w="38100" cmpd="dbl">
            <a:solidFill>
              <a:srgbClr val="A26D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Марго с рабочки\Проект 7 класс\Резьба наличников\SAM_9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64840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1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kern="0" dirty="0">
                <a:ln>
                  <a:noFill/>
                </a:ln>
                <a:solidFill>
                  <a:srgbClr val="A26D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 smtClean="0">
                <a:solidFill>
                  <a:srgbClr val="00361B"/>
                </a:solidFill>
                <a:latin typeface="Arial" charset="0"/>
              </a:rPr>
              <a:t>Дома созданные </a:t>
            </a:r>
            <a:r>
              <a:rPr lang="ru-RU" altLang="ru-RU" sz="1600" b="1" dirty="0">
                <a:solidFill>
                  <a:srgbClr val="00361B"/>
                </a:solidFill>
                <a:latin typeface="Arial" charset="0"/>
              </a:rPr>
              <a:t>руками  талантливого народного мастера,  </a:t>
            </a:r>
            <a:r>
              <a:rPr lang="ru-RU" altLang="ru-RU" sz="1600" b="1" dirty="0" smtClean="0">
                <a:solidFill>
                  <a:srgbClr val="00361B"/>
                </a:solidFill>
                <a:latin typeface="Arial" charset="0"/>
              </a:rPr>
              <a:t>приобретали </a:t>
            </a:r>
            <a:r>
              <a:rPr lang="ru-RU" altLang="ru-RU" sz="1600" b="1" dirty="0">
                <a:solidFill>
                  <a:srgbClr val="00361B"/>
                </a:solidFill>
                <a:latin typeface="Arial" charset="0"/>
              </a:rPr>
              <a:t>праздничную нарядность.  </a:t>
            </a:r>
            <a:r>
              <a:rPr lang="ru-RU" altLang="ru-RU" sz="1600" b="1">
                <a:solidFill>
                  <a:srgbClr val="00361B"/>
                </a:solidFill>
                <a:latin typeface="Arial" charset="0"/>
              </a:rPr>
              <a:t>Как </a:t>
            </a:r>
            <a:r>
              <a:rPr lang="ru-RU" altLang="ru-RU" sz="1600" b="1" smtClean="0">
                <a:solidFill>
                  <a:srgbClr val="00361B"/>
                </a:solidFill>
                <a:latin typeface="Arial" charset="0"/>
              </a:rPr>
              <a:t>преображался </a:t>
            </a:r>
            <a:r>
              <a:rPr lang="ru-RU" altLang="ru-RU" sz="1600" b="1" dirty="0">
                <a:solidFill>
                  <a:srgbClr val="00361B"/>
                </a:solidFill>
                <a:latin typeface="Arial" charset="0"/>
              </a:rPr>
              <a:t>дом в солнечный день, он словно  светился на солнце, украшенный кружевом резьбы.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rgbClr val="00361B"/>
                </a:solidFill>
                <a:latin typeface="Arial" charset="0"/>
              </a:rPr>
              <a:t>Деревянная резьба создавала на фасаде и на крыше дома сложную и глубоко продуманную, сложившуюся веками  композицию. Искусство украшения дома  и символика связанная с ним  продолжает радовать нас и сейчас. Мастера резьбы по дереву широко используют древние традиции в своей работе.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b="1" dirty="0">
              <a:solidFill>
                <a:srgbClr val="00361B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b="1" dirty="0">
              <a:solidFill>
                <a:srgbClr val="00361B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                                                         </a:t>
            </a:r>
            <a:r>
              <a:rPr lang="ru-RU" altLang="ru-RU" sz="1600" b="1" dirty="0">
                <a:solidFill>
                  <a:srgbClr val="006C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теперь, когда под новым светом,                                      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rgbClr val="006C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И моей коснулась жизнь судьбы,                                                                                                        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rgbClr val="006C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Все равно останусь я поэтом                                     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rgbClr val="006C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Золотой бревенчатой избы.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b="1" dirty="0">
              <a:solidFill>
                <a:srgbClr val="006C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rgbClr val="006C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                                         С. Есенин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2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3" y="624110"/>
            <a:ext cx="7344816" cy="15087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Направление исследовательской </a:t>
            </a:r>
            <a:r>
              <a:rPr lang="ru-RU" b="1" dirty="0" smtClean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работы</a:t>
            </a:r>
            <a:br>
              <a:rPr lang="ru-RU" b="1" dirty="0" smtClean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1800" b="1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3" y="1916832"/>
            <a:ext cx="7704855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Актуальность: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В последние 3-4 года остро встала проблема желание узнать, как формировался архитектурный стиль в жилых застройках Нижнеудинского уезда, что послужило причиной оформлять дома именно в таком стиле, узнать о первых застройках в Удинском поселении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Цель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поиск источников и причин формирования архитектуры в 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19-20в.в. в 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Нижнеудинском уезде; дальнейшее их превращение в строительстве.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 -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собрать материал о сохранившихся старинных постройках, описать их, определить причины застройки в таком стиле, их использование в жизнедеятельности нижнеудинцев.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04855" cy="6408712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Планируемый результат</a:t>
            </a:r>
            <a:r>
              <a:rPr lang="ru-RU" sz="2000" u="sng" dirty="0" smtClean="0">
                <a:latin typeface="Book Antiqua" panose="02040602050305030304" pitchFamily="18" charset="0"/>
              </a:rPr>
              <a:t>: </a:t>
            </a:r>
            <a:r>
              <a:rPr lang="ru-RU" sz="1800" dirty="0" smtClean="0">
                <a:latin typeface="Book Antiqua" panose="02040602050305030304" pitchFamily="18" charset="0"/>
              </a:rPr>
              <a:t>- </a:t>
            </a:r>
            <a:r>
              <a:rPr lang="ru-RU" sz="1800" dirty="0" smtClean="0">
                <a:latin typeface="Book Antiqua" panose="02040602050305030304" pitchFamily="18" charset="0"/>
              </a:rPr>
              <a:t>расширить свои возможности в поисковой и исследовательской работе</a:t>
            </a:r>
            <a:r>
              <a:rPr lang="ru-RU" sz="1800" dirty="0" smtClean="0">
                <a:latin typeface="Book Antiqua" panose="02040602050305030304" pitchFamily="18" charset="0"/>
              </a:rPr>
              <a:t>; - </a:t>
            </a:r>
            <a:r>
              <a:rPr lang="ru-RU" sz="1800" dirty="0" smtClean="0">
                <a:latin typeface="Book Antiqua" panose="02040602050305030304" pitchFamily="18" charset="0"/>
              </a:rPr>
              <a:t>оформить работы по истории просвещения нашего </a:t>
            </a:r>
            <a:r>
              <a:rPr lang="ru-RU" sz="1800" dirty="0" smtClean="0">
                <a:latin typeface="Book Antiqua" panose="02040602050305030304" pitchFamily="18" charset="0"/>
              </a:rPr>
              <a:t>района.</a:t>
            </a:r>
            <a:r>
              <a:rPr lang="ru-RU" sz="1800" dirty="0" smtClean="0"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Место выполнения работы</a:t>
            </a:r>
            <a:r>
              <a:rPr lang="ru-RU" sz="1800" dirty="0" smtClean="0">
                <a:latin typeface="Book Antiqua" panose="02040602050305030304" pitchFamily="18" charset="0"/>
              </a:rPr>
              <a:t>: Работа выполнена группой учеников входящих в совет школьного музея МКОУ школа- </a:t>
            </a:r>
            <a:r>
              <a:rPr lang="ru-RU" sz="1800" dirty="0" smtClean="0">
                <a:latin typeface="Book Antiqua" panose="02040602050305030304" pitchFamily="18" charset="0"/>
              </a:rPr>
              <a:t>интернат №</a:t>
            </a:r>
            <a:r>
              <a:rPr lang="ru-RU" sz="1800" dirty="0" smtClean="0">
                <a:latin typeface="Book Antiqua" panose="02040602050305030304" pitchFamily="18" charset="0"/>
              </a:rPr>
              <a:t>5, учениками интересующиеся историей города.</a:t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Сроки работы: </a:t>
            </a:r>
            <a:r>
              <a:rPr lang="ru-RU" sz="1800" dirty="0" smtClean="0">
                <a:latin typeface="Book Antiqua" panose="02040602050305030304" pitchFamily="18" charset="0"/>
              </a:rPr>
              <a:t>Материал собирался в течение 2-х лет из различных источников: </a:t>
            </a:r>
            <a:r>
              <a:rPr lang="ru-RU" sz="1800" dirty="0" smtClean="0">
                <a:latin typeface="Book Antiqua" panose="02040602050305030304" pitchFamily="18" charset="0"/>
              </a:rPr>
              <a:t>экскурсии</a:t>
            </a:r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r>
              <a:rPr lang="ru-RU" sz="1800" dirty="0" smtClean="0">
                <a:latin typeface="Book Antiqua" panose="02040602050305030304" pitchFamily="18" charset="0"/>
              </a:rPr>
              <a:t>, интернет, фотографирование, чтение специальной </a:t>
            </a:r>
            <a:r>
              <a:rPr lang="ru-RU" sz="1800" dirty="0" smtClean="0">
                <a:latin typeface="Book Antiqua" panose="02040602050305030304" pitchFamily="18" charset="0"/>
              </a:rPr>
              <a:t>литературы.</a:t>
            </a:r>
            <a:r>
              <a:rPr lang="ru-RU" sz="1800" dirty="0" smtClean="0"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Введение:</a:t>
            </a:r>
            <a:r>
              <a:rPr lang="ru-RU" sz="1800" dirty="0" smtClean="0">
                <a:latin typeface="Book Antiqua" panose="02040602050305030304" pitchFamily="18" charset="0"/>
              </a:rPr>
              <a:t> Работа посвящена изучению исторического</a:t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1800" dirty="0" smtClean="0">
                <a:latin typeface="Book Antiqua" panose="02040602050305030304" pitchFamily="18" charset="0"/>
              </a:rPr>
              <a:t>наследия в области архитектуры. Описывается хронологическая последовательность развития архитектуры от строительства жилого дома до торговых и доходных, используемый материал и инструмент, технология строительства, архитектурное украшение.</a:t>
            </a:r>
            <a:endParaRPr lang="ru-RU" sz="1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5" y="624110"/>
            <a:ext cx="7488832" cy="5973242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Методика эксперимента, наблюдений, сбора материалов:</a:t>
            </a:r>
            <a:b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1800" dirty="0" smtClean="0">
                <a:latin typeface="Book Antiqua" panose="02040602050305030304" pitchFamily="18" charset="0"/>
              </a:rPr>
              <a:t>Работа прошла апробирование на классных часах;              </a:t>
            </a:r>
            <a:r>
              <a:rPr lang="ru-RU" sz="1800" dirty="0" smtClean="0"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1800" dirty="0" smtClean="0">
                <a:latin typeface="Book Antiqua" panose="02040602050305030304" pitchFamily="18" charset="0"/>
              </a:rPr>
              <a:t>  а)создана </a:t>
            </a:r>
            <a:r>
              <a:rPr lang="ru-RU" sz="1800" dirty="0" smtClean="0">
                <a:latin typeface="Book Antiqua" panose="02040602050305030304" pitchFamily="18" charset="0"/>
              </a:rPr>
              <a:t>презентация</a:t>
            </a:r>
            <a:r>
              <a:rPr lang="ru-RU" sz="1800" dirty="0" smtClean="0">
                <a:latin typeface="Book Antiqua" panose="02040602050305030304" pitchFamily="18" charset="0"/>
              </a:rPr>
              <a:t>;</a:t>
            </a:r>
            <a:r>
              <a:rPr lang="ru-RU" sz="1800" dirty="0" smtClean="0"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r>
              <a:rPr lang="ru-RU" sz="1800" dirty="0" smtClean="0">
                <a:latin typeface="Book Antiqua" panose="02040602050305030304" pitchFamily="18" charset="0"/>
              </a:rPr>
              <a:t>б) рассматривался момент интереса к теме </a:t>
            </a:r>
            <a:r>
              <a:rPr lang="ru-RU" sz="1800" dirty="0" smtClean="0">
                <a:latin typeface="Book Antiqua" panose="02040602050305030304" pitchFamily="18" charset="0"/>
              </a:rPr>
              <a:t>« Архитектуры</a:t>
            </a:r>
            <a:r>
              <a:rPr lang="ru-RU" sz="1800" dirty="0" smtClean="0">
                <a:latin typeface="Book Antiqua" panose="02040602050305030304" pitchFamily="18" charset="0"/>
              </a:rPr>
              <a:t>» среди учащихся</a:t>
            </a:r>
            <a:r>
              <a:rPr lang="ru-RU" sz="1800" dirty="0" smtClean="0">
                <a:latin typeface="Book Antiqua" panose="02040602050305030304" pitchFamily="18" charset="0"/>
              </a:rPr>
              <a:t>;</a:t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r>
              <a:rPr lang="ru-RU" sz="1800" dirty="0" smtClean="0">
                <a:latin typeface="Book Antiqua" panose="02040602050305030304" pitchFamily="18" charset="0"/>
              </a:rPr>
              <a:t>в) понимание излагаемого </a:t>
            </a:r>
            <a:r>
              <a:rPr lang="ru-RU" sz="1800" dirty="0" smtClean="0">
                <a:latin typeface="Book Antiqua" panose="02040602050305030304" pitchFamily="18" charset="0"/>
              </a:rPr>
              <a:t>материала</a:t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1800" dirty="0" smtClean="0">
                <a:latin typeface="Book Antiqua" panose="02040602050305030304" pitchFamily="18" charset="0"/>
              </a:rPr>
              <a:t>; </a:t>
            </a:r>
            <a:r>
              <a:rPr lang="ru-RU" sz="1800" dirty="0" smtClean="0">
                <a:latin typeface="Book Antiqua" panose="02040602050305030304" pitchFamily="18" charset="0"/>
              </a:rPr>
              <a:t>г) значимость работы для изучения и сохранения исторического наследия и будущего поколения; </a:t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Сбор материала производился из различных источников. </a:t>
            </a:r>
            <a:r>
              <a:rPr lang="ru-RU" sz="1800" dirty="0" smtClean="0">
                <a:latin typeface="Book Antiqua" panose="02040602050305030304" pitchFamily="18" charset="0"/>
              </a:rPr>
              <a:t>Список используемой литературы, распечаток, статей СМИ.</a:t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Анализ результатов и выводы: </a:t>
            </a:r>
            <a:r>
              <a:rPr lang="ru-RU" sz="1800" dirty="0" smtClean="0">
                <a:latin typeface="Book Antiqua" panose="02040602050305030304" pitchFamily="18" charset="0"/>
              </a:rPr>
              <a:t>Работа не выполнена до конца, т.к. у любого исторического труда всегда имеются резервы для пополнения. Рабочая группа ставит своей целью дальнейший поиск материала по истории народного просвещения.</a:t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Практическая часть работы</a:t>
            </a:r>
            <a:r>
              <a:rPr lang="ru-RU" sz="1800" dirty="0" smtClean="0">
                <a:latin typeface="Book Antiqua" panose="02040602050305030304" pitchFamily="18" charset="0"/>
              </a:rPr>
              <a:t>: Основная часть работы состоит из практической работы, </a:t>
            </a:r>
            <a:r>
              <a:rPr lang="ru-RU" sz="1800" dirty="0" err="1" smtClean="0">
                <a:latin typeface="Book Antiqua" panose="02040602050305030304" pitchFamily="18" charset="0"/>
              </a:rPr>
              <a:t>т.к</a:t>
            </a:r>
            <a:r>
              <a:rPr lang="ru-RU" sz="1800" dirty="0" smtClean="0">
                <a:latin typeface="Book Antiqua" panose="02040602050305030304" pitchFamily="18" charset="0"/>
              </a:rPr>
              <a:t> .включает </a:t>
            </a:r>
            <a:r>
              <a:rPr lang="ru-RU" sz="1800" dirty="0" smtClean="0">
                <a:latin typeface="Book Antiqua" panose="02040602050305030304" pitchFamily="18" charset="0"/>
              </a:rPr>
              <a:t>в себя поисковый, исследовательский, анализирующий практикум: работа в библиотеке, сетях Интернет, постановочное фотографирование объектов, электронное оформление работы.</a:t>
            </a:r>
            <a:endParaRPr lang="ru-RU" sz="1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812360" cy="6264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         Содержание работы:</a:t>
            </a:r>
            <a:b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1.Титульный лист  ____________________________________стр.1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2.Направление исследовательской работы______________стр.2-3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3Содержание работы__________________________________стр.3,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4.Вступление__________________________________________стр.4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5.История архитектурного </a:t>
            </a: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стиля</a:t>
            </a: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________________________стр.5-11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6.Технология резьбы по дереву__________________________стр.12-13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7.Создание стиля « Сибирское Борокко»_________________стр.14-15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8. </a:t>
            </a:r>
            <a:r>
              <a:rPr lang="ru-RU" sz="19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Пропильная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резьба</a:t>
            </a: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___________________________________стр.15-26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9.Заключение___________________________________________стр.27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10.Фотографии не вошедшие в описательную часть работы ____стр.27-33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11. Используемая литература________________________стр.34-35</a:t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ru-RU" sz="19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Andalus" panose="02020603050405020304" pitchFamily="18" charset="-78"/>
              </a:rPr>
              <a:t>                          </a:t>
            </a:r>
            <a:r>
              <a:rPr lang="ru-RU" sz="3600" dirty="0" smtClean="0">
                <a:cs typeface="Andalus" panose="02020603050405020304" pitchFamily="18" charset="-78"/>
              </a:rPr>
              <a:t>Вступление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Тема</a:t>
            </a:r>
            <a:r>
              <a:rPr lang="en-US" sz="2000" dirty="0" smtClean="0">
                <a:cs typeface="Andalus" panose="02020603050405020304" pitchFamily="18" charset="-78"/>
              </a:rPr>
              <a:t>:</a:t>
            </a:r>
            <a:r>
              <a:rPr lang="ru-RU" sz="2000" dirty="0" smtClean="0">
                <a:cs typeface="Andalus" panose="02020603050405020304" pitchFamily="18" charset="-78"/>
              </a:rPr>
              <a:t> «Памятники истории и культуры г. Нижнеудинска»</a:t>
            </a:r>
          </a:p>
          <a:p>
            <a:r>
              <a:rPr lang="ru-RU" sz="2000" dirty="0" smtClean="0">
                <a:cs typeface="Andalus" panose="02020603050405020304" pitchFamily="18" charset="-78"/>
              </a:rPr>
              <a:t>Архитектура - неотъемлемая часть истории любой страны. С развитием её истории развивались, изменялись и её архитектурные особенности. Главной особенностью применения новых архитектурных стилей в России состоит в том, что каждый новый архитектурный стиль воспроизводился не целиком, не в чистом виде, а в комбинации нашего традиционного стиля с декоративными </a:t>
            </a:r>
            <a:r>
              <a:rPr lang="ru-RU" sz="2000" dirty="0" smtClean="0">
                <a:cs typeface="Andalus" panose="02020603050405020304" pitchFamily="18" charset="-78"/>
              </a:rPr>
              <a:t>деталями</a:t>
            </a:r>
            <a:r>
              <a:rPr lang="ru-RU" sz="2000" dirty="0" smtClean="0">
                <a:cs typeface="Andalus" panose="02020603050405020304" pitchFamily="18" charset="-78"/>
              </a:rPr>
              <a:t>, элементами других появившихся в результате развития архитектуры новых стилей.</a:t>
            </a:r>
          </a:p>
          <a:p>
            <a:endParaRPr lang="ru-RU" sz="2400" dirty="0">
              <a:cs typeface="Andalus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130752" cy="35283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История развития сибирской архитектуры видим собственными глазами в нашем Нижнеудинске. Наше деревянное зодчество- это наш </a:t>
            </a:r>
            <a:r>
              <a:rPr lang="ru-RU" sz="2000" dirty="0" smtClean="0"/>
              <a:t>бренд, </a:t>
            </a:r>
            <a:r>
              <a:rPr lang="ru-RU" sz="2000" dirty="0" smtClean="0"/>
              <a:t>наша гордость. Наша задача рассказать о том, как же проходило формирование архитектуры стилей в нашем городе, и под влиянием каких факторов.</a:t>
            </a:r>
            <a:r>
              <a:rPr lang="ru-RU" sz="1800" dirty="0"/>
              <a:t/>
            </a:r>
            <a:br>
              <a:rPr lang="ru-RU" sz="18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5801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История архитектурного стиля.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Искусство строительства бревенчатого дома трудоёмко и уникально. С целью сохранения прочности и тепла дома учитывая всё до мелочей, о которых мы раньше даже не задумывались. Россию называют «страной зодчих». «Русский человек владел топором, как волк зубами» - писал Л. Н. Толстой.</a:t>
            </a:r>
          </a:p>
          <a:p>
            <a:r>
              <a:rPr lang="ru-RU" dirty="0" smtClean="0"/>
              <a:t>Материалом для творения архитектурной красотой служила древесина, которой было предостаточно в Сибири.</a:t>
            </a:r>
          </a:p>
          <a:p>
            <a:r>
              <a:rPr lang="ru-RU" dirty="0" smtClean="0"/>
              <a:t>Дерево- лёгкий и прочный материал, выдерживающий различные нагрузки.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106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718</TotalTime>
  <Words>1206</Words>
  <Application>Microsoft Office PowerPoint</Application>
  <PresentationFormat>Экран (4:3)</PresentationFormat>
  <Paragraphs>94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BatangChe</vt:lpstr>
      <vt:lpstr>Aharoni</vt:lpstr>
      <vt:lpstr>Andalus</vt:lpstr>
      <vt:lpstr>Arial</vt:lpstr>
      <vt:lpstr>Arial Black</vt:lpstr>
      <vt:lpstr>Book Antiqua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Направление исследовательской работы  </vt:lpstr>
      <vt:lpstr>Планируемый результат: - расширить свои возможности в поисковой и исследовательской работе; - оформить работы по истории просвещения нашего района. Место выполнения работы: Работа выполнена группой учеников входящих в совет школьного музея МКОУ школа- интернат №5, учениками интересующиеся историей города. Сроки работы: Материал собирался в течение 2-х лет из различных источников: экскурсии , интернет, фотографирование, чтение специальной литературы. Введение: Работа посвящена изучению исторического наследия в области архитектуры. Описывается хронологическая последовательность развития архитектуры от строительства жилого дома до торговых и доходных, используемый материал и инструмент, технология строительства, архитектурное украшение.</vt:lpstr>
      <vt:lpstr>Методика эксперимента, наблюдений, сбора материалов:  Работа прошла апробирование на классных часах;                 а)создана презентация;  б) рассматривался момент интереса к теме « Архитектуры» среди учащихся;  в) понимание излагаемого материала ; г) значимость работы для изучения и сохранения исторического наследия и будущего поколения;  Сбор материала производился из различных источников. Список используемой литературы, распечаток, статей СМИ. Анализ результатов и выводы: Работа не выполнена до конца, т.к. у любого исторического труда всегда имеются резервы для пополнения. Рабочая группа ставит своей целью дальнейший поиск материала по истории народного просвещения. Практическая часть работы: Основная часть работы состоит из практической работы, т.к .включает в себя поисковый, исследовательский, анализирующий практикум: работа в библиотеке, сетях Интернет, постановочное фотографирование объектов, электронное оформление работы.</vt:lpstr>
      <vt:lpstr>             Содержание работы: 1.Титульный лист  ____________________________________стр.1  2.Направление исследовательской работы______________стр.2-3  3Содержание работы__________________________________стр.3,  4.Вступление__________________________________________стр.4  5.История архитектурного стиля________________________стр.5-11  6.Технология резьбы по дереву__________________________стр.12-13  7.Создание стиля « Сибирское Борокко»_________________стр.14-15  8. Пропильная резьба___________________________________стр.15-26  9.Заключение___________________________________________стр.27  10.Фотографии не вошедшие в описательную часть работы ____стр.27-33  11. Используемая литература________________________стр.34-35  </vt:lpstr>
      <vt:lpstr>Презентация PowerPoint</vt:lpstr>
      <vt:lpstr>История развития сибирской архитектуры видим собственными глазами в нашем Нижнеудинске. Наше деревянное зодчество- это наш бренд, наша гордость. Наша задача рассказать о том, как же проходило формирование архитектуры стилей в нашем городе, и под влиянием каких факторов. </vt:lpstr>
      <vt:lpstr>История архитектурного стиля.</vt:lpstr>
      <vt:lpstr>Ель </vt:lpstr>
      <vt:lpstr>Лиственница </vt:lpstr>
      <vt:lpstr>Сосна </vt:lpstr>
      <vt:lpstr>Технология резьбы.</vt:lpstr>
      <vt:lpstr>Презентация PowerPoint</vt:lpstr>
      <vt:lpstr>Три яруса в устройстве избы</vt:lpstr>
      <vt:lpstr>В каждой постройке единство в целом и                     неповторимость в деталях </vt:lpstr>
      <vt:lpstr>Строение и декор избы.</vt:lpstr>
      <vt:lpstr>Строение и декор избы.</vt:lpstr>
      <vt:lpstr>Основу деревянной постройки составлял “сруб”. </vt:lpstr>
      <vt:lpstr>Презентация PowerPoint</vt:lpstr>
      <vt:lpstr>Элементы украшения крыши</vt:lpstr>
      <vt:lpstr>Конек и солнечные знаки  на полотенце символизируют полуденное солнце в зените, левый конец причелин – утреннее восходящее, а правый – вечернее заходящее. Солнечные розетки изображались в виде круга с шестью радиусами (колесо Юпитера), круга с крестом внутри или круга с восьмью лучами. Рядом с символами солнца присутствуют знаки земли и поля.</vt:lpstr>
      <vt:lpstr>Окна- глаза дома</vt:lpstr>
      <vt:lpstr>Заключение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деревянное зодчество</dc:title>
  <dc:creator>user</dc:creator>
  <cp:lastModifiedBy>User</cp:lastModifiedBy>
  <cp:revision>77</cp:revision>
  <dcterms:created xsi:type="dcterms:W3CDTF">2012-06-12T03:09:58Z</dcterms:created>
  <dcterms:modified xsi:type="dcterms:W3CDTF">2018-04-19T11:49:24Z</dcterms:modified>
</cp:coreProperties>
</file>