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65" r:id="rId2"/>
    <p:sldId id="267" r:id="rId3"/>
    <p:sldId id="269" r:id="rId4"/>
    <p:sldId id="281" r:id="rId5"/>
    <p:sldId id="282" r:id="rId6"/>
    <p:sldId id="283" r:id="rId7"/>
    <p:sldId id="284" r:id="rId8"/>
    <p:sldId id="268" r:id="rId9"/>
    <p:sldId id="303" r:id="rId10"/>
    <p:sldId id="304" r:id="rId11"/>
    <p:sldId id="305" r:id="rId12"/>
    <p:sldId id="306" r:id="rId13"/>
    <p:sldId id="307" r:id="rId14"/>
    <p:sldId id="308" r:id="rId15"/>
    <p:sldId id="256" r:id="rId16"/>
    <p:sldId id="257" r:id="rId17"/>
    <p:sldId id="271" r:id="rId18"/>
    <p:sldId id="285" r:id="rId19"/>
    <p:sldId id="286" r:id="rId20"/>
    <p:sldId id="287" r:id="rId21"/>
    <p:sldId id="258" r:id="rId22"/>
    <p:sldId id="259" r:id="rId23"/>
    <p:sldId id="289" r:id="rId24"/>
    <p:sldId id="290" r:id="rId25"/>
    <p:sldId id="292" r:id="rId26"/>
    <p:sldId id="293" r:id="rId27"/>
    <p:sldId id="291" r:id="rId28"/>
    <p:sldId id="294" r:id="rId29"/>
    <p:sldId id="296" r:id="rId30"/>
    <p:sldId id="297" r:id="rId31"/>
    <p:sldId id="295" r:id="rId32"/>
    <p:sldId id="298" r:id="rId33"/>
    <p:sldId id="299" r:id="rId34"/>
    <p:sldId id="300" r:id="rId35"/>
    <p:sldId id="301" r:id="rId36"/>
    <p:sldId id="302" r:id="rId37"/>
    <p:sldId id="261" r:id="rId38"/>
    <p:sldId id="272" r:id="rId39"/>
    <p:sldId id="262" r:id="rId40"/>
    <p:sldId id="275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42366-13EF-4CD6-B573-9D08EBB0718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B1CC6-3287-4270-80EB-3AF718333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9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B1CC6-3287-4270-80EB-3AF7183332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к докум\презентации\фон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D:\шк докум\презентации\Фон 1\2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489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9600" y="2011740"/>
            <a:ext cx="6705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для формирования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навыков языкового анализа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синтеза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младших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школьников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слово</a:t>
            </a:r>
            <a:endParaRPr lang="ru-RU" dirty="0"/>
          </a:p>
        </p:txBody>
      </p:sp>
      <p:pic>
        <p:nvPicPr>
          <p:cNvPr id="20482" name="Picture 2" descr="C:\Users\пользователь\Desktop\изографы\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71" r="6602"/>
          <a:stretch>
            <a:fillRect/>
          </a:stretch>
        </p:blipFill>
        <p:spPr bwMode="auto">
          <a:xfrm>
            <a:off x="2895600" y="1524000"/>
            <a:ext cx="3352800" cy="509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слово</a:t>
            </a:r>
            <a:endParaRPr lang="ru-RU" dirty="0"/>
          </a:p>
        </p:txBody>
      </p:sp>
      <p:pic>
        <p:nvPicPr>
          <p:cNvPr id="21506" name="Picture 2" descr="C:\Users\пользователь\Desktop\изографы\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79" t="5717" r="2679" b="8418"/>
          <a:stretch>
            <a:fillRect/>
          </a:stretch>
        </p:blipFill>
        <p:spPr bwMode="auto">
          <a:xfrm>
            <a:off x="1066800" y="1905000"/>
            <a:ext cx="6983506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слово</a:t>
            </a:r>
            <a:endParaRPr lang="ru-RU" dirty="0"/>
          </a:p>
        </p:txBody>
      </p:sp>
      <p:pic>
        <p:nvPicPr>
          <p:cNvPr id="22530" name="Picture 2" descr="C:\Users\пользователь\Desktop\изографы\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" t="5269" r="3333" b="4595"/>
          <a:stretch>
            <a:fillRect/>
          </a:stretch>
        </p:blipFill>
        <p:spPr bwMode="auto">
          <a:xfrm>
            <a:off x="990600" y="1905000"/>
            <a:ext cx="721024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слово</a:t>
            </a:r>
            <a:endParaRPr lang="ru-RU" dirty="0"/>
          </a:p>
        </p:txBody>
      </p:sp>
      <p:pic>
        <p:nvPicPr>
          <p:cNvPr id="23554" name="Picture 2" descr="C:\Users\пользователь\Desktop\изографы\0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46237"/>
            <a:ext cx="3886200" cy="4971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слово</a:t>
            </a:r>
            <a:endParaRPr lang="ru-RU" dirty="0"/>
          </a:p>
        </p:txBody>
      </p:sp>
      <p:pic>
        <p:nvPicPr>
          <p:cNvPr id="24578" name="Picture 2" descr="C:\Users\пользователь\Desktop\изографы\0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449" y="1856386"/>
            <a:ext cx="6866800" cy="439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90599"/>
            <a:ext cx="8229600" cy="914401"/>
          </a:xfrm>
        </p:spPr>
        <p:txBody>
          <a:bodyPr/>
          <a:lstStyle/>
          <a:p>
            <a:pPr algn="ctr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001000" cy="4572000"/>
          </a:xfrm>
        </p:spPr>
        <p:txBody>
          <a:bodyPr>
            <a:normAutofit/>
          </a:bodyPr>
          <a:lstStyle/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буква этого слова живёт сразу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буквы «Е»;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буква находится перед буквой «З»;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Третья буква расположилась между «З» и «Й»;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Последняя буква – перед буквой «Л».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получилось слово???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суббота\картинки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Составь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646237"/>
            <a:ext cx="7239000" cy="39925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Определить 3-ю по счёту букву в каждом слове, составить из них новое слово.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сумерки, </a:t>
            </a:r>
          </a:p>
          <a:p>
            <a:r>
              <a:rPr lang="ru-RU" sz="4000" dirty="0" smtClean="0"/>
              <a:t>прохлада, </a:t>
            </a:r>
          </a:p>
          <a:p>
            <a:r>
              <a:rPr lang="ru-RU" sz="4000" dirty="0" smtClean="0"/>
              <a:t>гололёд, </a:t>
            </a:r>
          </a:p>
          <a:p>
            <a:r>
              <a:rPr lang="ru-RU" sz="4000" dirty="0" smtClean="0"/>
              <a:t>школа, </a:t>
            </a:r>
          </a:p>
          <a:p>
            <a:r>
              <a:rPr lang="ru-RU" sz="4000" dirty="0" smtClean="0"/>
              <a:t>подарок,</a:t>
            </a:r>
          </a:p>
          <a:p>
            <a:r>
              <a:rPr lang="ru-RU" sz="4000" dirty="0" smtClean="0"/>
              <a:t>зацепка, </a:t>
            </a:r>
          </a:p>
          <a:p>
            <a:r>
              <a:rPr lang="ru-RU" sz="4000" dirty="0" smtClean="0"/>
              <a:t>прыжок  </a:t>
            </a:r>
            <a:endParaRPr lang="ru-RU" sz="3400" dirty="0" smtClean="0"/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      Какое получилось слово???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 докум\презентации\фон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ИСПРАВЬ ПРЕДЛОЖЕНИЕ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8651" y="1447800"/>
            <a:ext cx="797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Мальчик разбил стеклом мяч.</a:t>
            </a:r>
            <a:endParaRPr lang="ru-RU" sz="4800" dirty="0"/>
          </a:p>
        </p:txBody>
      </p:sp>
      <p:pic>
        <p:nvPicPr>
          <p:cNvPr id="1027" name="Picture 3" descr="C:\Users\пользователь\Desktop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667000"/>
            <a:ext cx="3657600" cy="392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 докум\презентации\фон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628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После грибов идут дожди. 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ИСПРАВЬ ПРЕДЛОЖЕНИЕ</a:t>
            </a:r>
            <a:endParaRPr lang="ru-RU" sz="3200" dirty="0"/>
          </a:p>
        </p:txBody>
      </p:sp>
      <p:pic>
        <p:nvPicPr>
          <p:cNvPr id="2" name="Picture 2" descr="C:\Users\пользователь\Desktop\Downloads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43200"/>
            <a:ext cx="440285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 докум\презентации\фон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Брат потерял библиотеку из книги. </a:t>
            </a:r>
          </a:p>
          <a:p>
            <a:endParaRPr lang="ru-RU" sz="4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ИСПРАВЬ ПРЕДЛОЖЕНИЯ</a:t>
            </a:r>
            <a:endParaRPr lang="ru-RU" sz="2800" dirty="0"/>
          </a:p>
        </p:txBody>
      </p:sp>
      <p:pic>
        <p:nvPicPr>
          <p:cNvPr id="6" name="Picture 7" descr="C:\Users\пользователь\Desktop\Downloads\загруженное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718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Буква потерялась.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46237"/>
            <a:ext cx="8229600" cy="452628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Вставьте пропущенную гласную 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в слова. </a:t>
            </a:r>
          </a:p>
          <a:p>
            <a:pPr>
              <a:buNone/>
            </a:pPr>
            <a:r>
              <a:rPr lang="ru-RU" sz="2000" dirty="0" smtClean="0"/>
              <a:t>Мы обычные слова,</a:t>
            </a:r>
          </a:p>
          <a:p>
            <a:pPr>
              <a:buNone/>
            </a:pPr>
            <a:r>
              <a:rPr lang="ru-RU" sz="2000" dirty="0" smtClean="0"/>
              <a:t>Всех нас знает каждый.</a:t>
            </a:r>
          </a:p>
          <a:p>
            <a:pPr>
              <a:buNone/>
            </a:pPr>
            <a:r>
              <a:rPr lang="ru-RU" sz="2000" dirty="0" smtClean="0"/>
              <a:t>Мы содержим букву А</a:t>
            </a:r>
          </a:p>
          <a:p>
            <a:pPr>
              <a:buNone/>
            </a:pPr>
            <a:r>
              <a:rPr lang="ru-RU" sz="2000" dirty="0" smtClean="0"/>
              <a:t>Трижды или дважды.</a:t>
            </a:r>
          </a:p>
          <a:p>
            <a:pPr>
              <a:buNone/>
            </a:pPr>
            <a:r>
              <a:rPr lang="ru-RU" sz="2000" dirty="0" smtClean="0"/>
              <a:t>Иногда всего одну</a:t>
            </a:r>
          </a:p>
          <a:p>
            <a:pPr>
              <a:buNone/>
            </a:pPr>
            <a:r>
              <a:rPr lang="ru-RU" sz="2000" dirty="0" smtClean="0"/>
              <a:t>(Только не в начале),</a:t>
            </a:r>
          </a:p>
          <a:p>
            <a:pPr>
              <a:buNone/>
            </a:pPr>
            <a:r>
              <a:rPr lang="ru-RU" sz="2000" dirty="0" smtClean="0"/>
              <a:t>Но сегодня… - ну и ну!-</a:t>
            </a:r>
          </a:p>
          <a:p>
            <a:pPr>
              <a:buNone/>
            </a:pPr>
            <a:r>
              <a:rPr lang="ru-RU" sz="2000" dirty="0" smtClean="0"/>
              <a:t>Все они сбежали.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БРБН               КРНД   </a:t>
            </a:r>
          </a:p>
          <a:p>
            <a:pPr>
              <a:buNone/>
            </a:pPr>
            <a:r>
              <a:rPr lang="ru-RU" dirty="0" smtClean="0"/>
              <a:t>СТРТ                МРК                      ТНК  </a:t>
            </a:r>
          </a:p>
          <a:p>
            <a:pPr>
              <a:buNone/>
            </a:pPr>
            <a:r>
              <a:rPr lang="ru-RU" dirty="0" smtClean="0"/>
              <a:t>ТКН                  СХР                       ПРТ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шк докум\презентации\фон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628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Коза принесла девочке корм.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ИСПРАВЬ ПРЕДЛОЖЕНИЯ</a:t>
            </a:r>
            <a:endParaRPr lang="ru-RU" sz="2400" dirty="0"/>
          </a:p>
        </p:txBody>
      </p:sp>
      <p:pic>
        <p:nvPicPr>
          <p:cNvPr id="3074" name="Picture 2" descr="C:\Users\пользователь\Desktop\Downloads\загруженное (6).jpg"/>
          <p:cNvPicPr>
            <a:picLocks noChangeAspect="1" noChangeArrowheads="1"/>
          </p:cNvPicPr>
          <p:nvPr/>
        </p:nvPicPr>
        <p:blipFill>
          <a:blip r:embed="rId3" cstate="print"/>
          <a:srcRect b="10059"/>
          <a:stretch>
            <a:fillRect/>
          </a:stretch>
        </p:blipFill>
        <p:spPr bwMode="auto">
          <a:xfrm>
            <a:off x="1945877" y="2743200"/>
            <a:ext cx="513002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 докум\презентации\фон\Безымянный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1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✔ </a:t>
            </a:r>
            <a:r>
              <a:rPr lang="ru-RU" sz="3400" dirty="0" smtClean="0"/>
              <a:t>Дом для учебников. </a:t>
            </a:r>
          </a:p>
          <a:p>
            <a:r>
              <a:rPr lang="ru-RU" sz="3400" dirty="0" smtClean="0"/>
              <a:t>✔ Буквы которые не обозначают звука. </a:t>
            </a:r>
          </a:p>
          <a:p>
            <a:r>
              <a:rPr lang="ru-RU" sz="3400" dirty="0" smtClean="0"/>
              <a:t>✔ Сколько гласных звуков в русском языке? </a:t>
            </a:r>
          </a:p>
          <a:p>
            <a:r>
              <a:rPr lang="ru-RU" sz="3400" dirty="0" smtClean="0"/>
              <a:t>✔ Какой знак препинания чаще всего используется в конце предложения? </a:t>
            </a:r>
          </a:p>
          <a:p>
            <a:r>
              <a:rPr lang="ru-RU" sz="3400" dirty="0" smtClean="0"/>
              <a:t>✔ Яблоко, мандарин, груша – одним словом.</a:t>
            </a:r>
          </a:p>
          <a:p>
            <a:r>
              <a:rPr lang="ru-RU" sz="3400" dirty="0" smtClean="0"/>
              <a:t>✔ Если вчера был вторник, то какой день будет  завтра? </a:t>
            </a:r>
          </a:p>
          <a:p>
            <a:r>
              <a:rPr lang="ru-RU" sz="3400" dirty="0" smtClean="0"/>
              <a:t>✔ Слово, противоположное по значению слову «КРИВОЙ»? </a:t>
            </a:r>
          </a:p>
          <a:p>
            <a:r>
              <a:rPr lang="ru-RU" sz="3400" dirty="0" smtClean="0"/>
              <a:t>✔ Тетрадь для записи домашних заданий. </a:t>
            </a:r>
          </a:p>
          <a:p>
            <a:r>
              <a:rPr lang="ru-RU" sz="3400" dirty="0" smtClean="0"/>
              <a:t>✔ Шкаф, кровать, стол – одним словом. </a:t>
            </a:r>
          </a:p>
          <a:p>
            <a:r>
              <a:rPr lang="ru-RU" sz="3400" dirty="0" smtClean="0"/>
              <a:t>✔ Слово противоположное по значению слову «БЫСТРЫЙ»? </a:t>
            </a:r>
          </a:p>
          <a:p>
            <a:r>
              <a:rPr lang="ru-RU" sz="3400" dirty="0" smtClean="0"/>
              <a:t>✔ Очень большой – одним словом. </a:t>
            </a:r>
          </a:p>
          <a:p>
            <a:r>
              <a:rPr lang="ru-RU" sz="3400" dirty="0" smtClean="0"/>
              <a:t>✔ Одна из двенадцати частей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«Вершки и корешки»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У одних овощей мы едим то, что находится на поверхности земли (вершки), а у других – то, что растет в земле (корешки)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Задание: поднять правую руку, если названном овоще в пищу идет  вершок,   если – корешок, то левую руку отводят в сторону.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Капуста (П), </a:t>
            </a:r>
          </a:p>
          <a:p>
            <a:r>
              <a:rPr lang="ru-RU" dirty="0" smtClean="0"/>
              <a:t>Морковь (Л), </a:t>
            </a:r>
          </a:p>
          <a:p>
            <a:r>
              <a:rPr lang="ru-RU" dirty="0" smtClean="0"/>
              <a:t>Баклажан (П), </a:t>
            </a:r>
          </a:p>
          <a:p>
            <a:r>
              <a:rPr lang="ru-RU" dirty="0" smtClean="0"/>
              <a:t>Свекла (Л), </a:t>
            </a:r>
          </a:p>
          <a:p>
            <a:r>
              <a:rPr lang="ru-RU" dirty="0" smtClean="0"/>
              <a:t>Картофель (Л), </a:t>
            </a:r>
          </a:p>
          <a:p>
            <a:r>
              <a:rPr lang="ru-RU" dirty="0" smtClean="0"/>
              <a:t>Кабачок (П),</a:t>
            </a:r>
          </a:p>
          <a:p>
            <a:r>
              <a:rPr lang="ru-RU" dirty="0" smtClean="0"/>
              <a:t>Помидор (П), </a:t>
            </a:r>
          </a:p>
          <a:p>
            <a:r>
              <a:rPr lang="ru-RU" dirty="0" smtClean="0"/>
              <a:t>Яблоко ( Яблоко фрукт. Руки поднимать не надо),</a:t>
            </a:r>
          </a:p>
          <a:p>
            <a:r>
              <a:rPr lang="ru-RU" dirty="0" smtClean="0"/>
              <a:t>Репа (Л), </a:t>
            </a:r>
          </a:p>
          <a:p>
            <a:r>
              <a:rPr lang="ru-RU" dirty="0" smtClean="0"/>
              <a:t>Огурец (П) </a:t>
            </a:r>
          </a:p>
          <a:p>
            <a:r>
              <a:rPr lang="ru-RU" dirty="0" smtClean="0"/>
              <a:t>Лимон (фрукт, руки поднимать не надо),</a:t>
            </a:r>
          </a:p>
          <a:p>
            <a:r>
              <a:rPr lang="ru-RU" dirty="0" smtClean="0"/>
              <a:t>Редис ( Л)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Downloads\загруженное (7).jpg"/>
          <p:cNvPicPr>
            <a:picLocks noChangeAspect="1" noChangeArrowheads="1"/>
          </p:cNvPicPr>
          <p:nvPr/>
        </p:nvPicPr>
        <p:blipFill>
          <a:blip r:embed="rId3" cstate="print"/>
          <a:srcRect l="9783" t="10959" r="7609" b="6849"/>
          <a:stretch>
            <a:fillRect/>
          </a:stretch>
        </p:blipFill>
        <p:spPr bwMode="auto">
          <a:xfrm>
            <a:off x="1905000" y="1143000"/>
            <a:ext cx="5791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Downloads\загруженное (8).jpg"/>
          <p:cNvPicPr>
            <a:picLocks noChangeAspect="1" noChangeArrowheads="1"/>
          </p:cNvPicPr>
          <p:nvPr/>
        </p:nvPicPr>
        <p:blipFill>
          <a:blip r:embed="rId3" cstate="print"/>
          <a:srcRect l="4963" t="4865" r="4693" b="7562"/>
          <a:stretch>
            <a:fillRect/>
          </a:stretch>
        </p:blipFill>
        <p:spPr bwMode="auto">
          <a:xfrm>
            <a:off x="1447800" y="1219200"/>
            <a:ext cx="630202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Downloads\загруженное (9).jpg"/>
          <p:cNvPicPr>
            <a:picLocks noChangeAspect="1" noChangeArrowheads="1"/>
          </p:cNvPicPr>
          <p:nvPr/>
        </p:nvPicPr>
        <p:blipFill>
          <a:blip r:embed="rId3" cstate="print"/>
          <a:srcRect l="3488" t="1282" r="3488" b="1282"/>
          <a:stretch>
            <a:fillRect/>
          </a:stretch>
        </p:blipFill>
        <p:spPr bwMode="auto">
          <a:xfrm>
            <a:off x="1524000" y="457200"/>
            <a:ext cx="6096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esktop\Downloads\images.jpg"/>
          <p:cNvPicPr>
            <a:picLocks noChangeAspect="1" noChangeArrowheads="1"/>
          </p:cNvPicPr>
          <p:nvPr/>
        </p:nvPicPr>
        <p:blipFill>
          <a:blip r:embed="rId3" cstate="print"/>
          <a:srcRect t="2272" r="2329" b="3370"/>
          <a:stretch>
            <a:fillRect/>
          </a:stretch>
        </p:blipFill>
        <p:spPr bwMode="auto">
          <a:xfrm>
            <a:off x="2438400" y="609600"/>
            <a:ext cx="4266178" cy="569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пользователь\Desktop\Downloads\images (1).jpg"/>
          <p:cNvPicPr>
            <a:picLocks noChangeAspect="1" noChangeArrowheads="1"/>
          </p:cNvPicPr>
          <p:nvPr/>
        </p:nvPicPr>
        <p:blipFill>
          <a:blip r:embed="rId3" cstate="print"/>
          <a:srcRect l="1786" t="9375" r="4102" b="17187"/>
          <a:stretch>
            <a:fillRect/>
          </a:stretch>
        </p:blipFill>
        <p:spPr bwMode="auto">
          <a:xfrm>
            <a:off x="762000" y="685800"/>
            <a:ext cx="7620000" cy="508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пользователь\Desktop\Downloads\images (2).jpg"/>
          <p:cNvPicPr>
            <a:picLocks noChangeAspect="1" noChangeArrowheads="1"/>
          </p:cNvPicPr>
          <p:nvPr/>
        </p:nvPicPr>
        <p:blipFill>
          <a:blip r:embed="rId3" cstate="print"/>
          <a:srcRect b="9836"/>
          <a:stretch>
            <a:fillRect/>
          </a:stretch>
        </p:blipFill>
        <p:spPr bwMode="auto">
          <a:xfrm>
            <a:off x="609600" y="914400"/>
            <a:ext cx="776164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пользователь\Desktop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149" y="838200"/>
            <a:ext cx="6887851" cy="515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суббота\картинки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название сказки.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646237"/>
            <a:ext cx="73152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слайде последовательно расположены картинки. </a:t>
            </a:r>
          </a:p>
          <a:p>
            <a:pPr marL="0" indent="0">
              <a:buNone/>
            </a:pPr>
            <a:r>
              <a:rPr lang="ru-RU" dirty="0" smtClean="0"/>
              <a:t>Необходимо из названия картинки выделить первый звук.</a:t>
            </a:r>
          </a:p>
          <a:p>
            <a:pPr marL="0" indent="0">
              <a:buNone/>
            </a:pPr>
            <a:r>
              <a:rPr lang="ru-RU" dirty="0" smtClean="0"/>
              <a:t>Из выделенных последовательно звуков составляется название сказки.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пользователь\Desktop\Downloads\images (4).jpg"/>
          <p:cNvPicPr>
            <a:picLocks noChangeAspect="1" noChangeArrowheads="1"/>
          </p:cNvPicPr>
          <p:nvPr/>
        </p:nvPicPr>
        <p:blipFill>
          <a:blip r:embed="rId3" cstate="print"/>
          <a:srcRect l="10714" t="7575" r="7878" b="3778"/>
          <a:stretch>
            <a:fillRect/>
          </a:stretch>
        </p:blipFill>
        <p:spPr bwMode="auto">
          <a:xfrm>
            <a:off x="1752600" y="228600"/>
            <a:ext cx="5715000" cy="625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пользователь\Desktop\Downloads\загруженное (10).jpg"/>
          <p:cNvPicPr>
            <a:picLocks noChangeAspect="1" noChangeArrowheads="1"/>
          </p:cNvPicPr>
          <p:nvPr/>
        </p:nvPicPr>
        <p:blipFill>
          <a:blip r:embed="rId3" cstate="print"/>
          <a:srcRect l="5660" r="7547"/>
          <a:stretch>
            <a:fillRect/>
          </a:stretch>
        </p:blipFill>
        <p:spPr bwMode="auto">
          <a:xfrm>
            <a:off x="2743200" y="431391"/>
            <a:ext cx="3733800" cy="588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пользователь\Desktop\Downloads\загруженное (11).jpg"/>
          <p:cNvPicPr>
            <a:picLocks noChangeAspect="1" noChangeArrowheads="1"/>
          </p:cNvPicPr>
          <p:nvPr/>
        </p:nvPicPr>
        <p:blipFill>
          <a:blip r:embed="rId3" cstate="print"/>
          <a:srcRect l="10606" b="16492"/>
          <a:stretch>
            <a:fillRect/>
          </a:stretch>
        </p:blipFill>
        <p:spPr bwMode="auto">
          <a:xfrm>
            <a:off x="609600" y="762000"/>
            <a:ext cx="800505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пользователь\Desktop\Downloads\загруженное (12).jpg"/>
          <p:cNvPicPr>
            <a:picLocks noChangeAspect="1" noChangeArrowheads="1"/>
          </p:cNvPicPr>
          <p:nvPr/>
        </p:nvPicPr>
        <p:blipFill>
          <a:blip r:embed="rId3" cstate="print"/>
          <a:srcRect l="12182" r="6364"/>
          <a:stretch>
            <a:fillRect/>
          </a:stretch>
        </p:blipFill>
        <p:spPr bwMode="auto">
          <a:xfrm>
            <a:off x="1066800" y="685800"/>
            <a:ext cx="702039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пользователь\Desktop\Download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4724400" cy="624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шк докум\презентации\фон\Безымянный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ЗАГАДКИ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11200" dirty="0" smtClean="0"/>
              <a:t>Какое животное видит всё в сером цвете, </a:t>
            </a:r>
          </a:p>
          <a:p>
            <a:pPr algn="ctr">
              <a:buNone/>
            </a:pPr>
            <a:r>
              <a:rPr lang="ru-RU" sz="11200" dirty="0" smtClean="0"/>
              <a:t>не различает другие цвета? </a:t>
            </a:r>
            <a:endParaRPr lang="ru-RU" sz="8000" dirty="0" smtClean="0"/>
          </a:p>
          <a:p>
            <a:pPr>
              <a:buNone/>
            </a:pPr>
            <a:endParaRPr lang="ru-RU" sz="8000" dirty="0" smtClean="0"/>
          </a:p>
          <a:p>
            <a:pPr algn="ctr">
              <a:buNone/>
            </a:pPr>
            <a:endParaRPr lang="ru-RU" sz="17600" dirty="0" smtClean="0"/>
          </a:p>
          <a:p>
            <a:pPr algn="ctr">
              <a:buNone/>
            </a:pPr>
            <a:r>
              <a:rPr lang="ru-RU" sz="17600" dirty="0" smtClean="0"/>
              <a:t>кошка </a:t>
            </a:r>
            <a:r>
              <a:rPr lang="ru-RU" sz="8000" dirty="0" smtClean="0"/>
              <a:t>или  </a:t>
            </a:r>
            <a:r>
              <a:rPr lang="ru-RU" sz="17600" dirty="0" smtClean="0"/>
              <a:t>собака</a:t>
            </a:r>
            <a:endParaRPr lang="ru-RU" sz="8000" dirty="0" smtClean="0"/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endParaRPr lang="ru-RU" sz="8000" dirty="0" smtClean="0"/>
          </a:p>
          <a:p>
            <a:pPr algn="ctr">
              <a:buNone/>
            </a:pPr>
            <a:r>
              <a:rPr lang="ru-RU" sz="9600" dirty="0" smtClean="0"/>
              <a:t>В слове-отгадке столько гласных, сколько и согласных.</a:t>
            </a:r>
          </a:p>
          <a:p>
            <a:pPr>
              <a:buNone/>
            </a:pPr>
            <a:endParaRPr lang="ru-RU" sz="8000" dirty="0" smtClean="0"/>
          </a:p>
          <a:p>
            <a:endParaRPr lang="ru-RU" sz="4400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C:\Users\пользователь\Desktop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2743200" cy="2133600"/>
          </a:xfrm>
          <a:prstGeom prst="rect">
            <a:avLst/>
          </a:prstGeom>
          <a:noFill/>
        </p:spPr>
      </p:pic>
      <p:pic>
        <p:nvPicPr>
          <p:cNvPr id="17410" name="Picture 2" descr="C:\Users\пользователь\Desktop\Downloads\загруженное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42111"/>
            <a:ext cx="2667000" cy="208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шк докум\презентации\фон\Безымянный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ЗАГАДКИ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62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 smtClean="0"/>
              <a:t> </a:t>
            </a:r>
          </a:p>
          <a:p>
            <a:pPr algn="ctr">
              <a:buNone/>
            </a:pPr>
            <a:r>
              <a:rPr lang="ru-RU" sz="5800" dirty="0" smtClean="0"/>
              <a:t>Какое самое прожорливое насекомое?</a:t>
            </a:r>
          </a:p>
          <a:p>
            <a:pPr>
              <a:buNone/>
            </a:pPr>
            <a:endParaRPr lang="ru-RU" sz="11200" dirty="0" smtClean="0"/>
          </a:p>
          <a:p>
            <a:pPr algn="ctr">
              <a:buNone/>
            </a:pPr>
            <a:r>
              <a:rPr lang="ru-RU" sz="12600" dirty="0" smtClean="0"/>
              <a:t>муравей </a:t>
            </a:r>
            <a:r>
              <a:rPr lang="ru-RU" sz="7600" dirty="0" smtClean="0"/>
              <a:t>или</a:t>
            </a:r>
            <a:r>
              <a:rPr lang="ru-RU" sz="12600" dirty="0" smtClean="0"/>
              <a:t> стрекоза</a:t>
            </a:r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endParaRPr lang="ru-RU" sz="5900" dirty="0" smtClean="0"/>
          </a:p>
          <a:p>
            <a:pPr algn="ctr">
              <a:buNone/>
            </a:pPr>
            <a:r>
              <a:rPr lang="ru-RU" sz="5900" dirty="0" smtClean="0"/>
              <a:t>В слове отгадке спряталось слово, </a:t>
            </a:r>
          </a:p>
          <a:p>
            <a:pPr algn="ctr">
              <a:buNone/>
            </a:pPr>
            <a:r>
              <a:rPr lang="ru-RU" sz="5900" dirty="0" smtClean="0"/>
              <a:t>название домашнего животного.</a:t>
            </a:r>
          </a:p>
          <a:p>
            <a:pPr algn="ctr">
              <a:buNone/>
            </a:pPr>
            <a:r>
              <a:rPr lang="ru-RU" sz="5900" dirty="0" smtClean="0"/>
              <a:t> 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8434" name="Picture 2" descr="C:\Users\пользователь\Desktop\Downloads\images (6).jpg"/>
          <p:cNvPicPr>
            <a:picLocks noChangeAspect="1" noChangeArrowheads="1"/>
          </p:cNvPicPr>
          <p:nvPr/>
        </p:nvPicPr>
        <p:blipFill>
          <a:blip r:embed="rId3" cstate="print"/>
          <a:srcRect l="3556" t="3556" r="25333"/>
          <a:stretch>
            <a:fillRect/>
          </a:stretch>
        </p:blipFill>
        <p:spPr bwMode="auto">
          <a:xfrm>
            <a:off x="304800" y="4419600"/>
            <a:ext cx="1524000" cy="2066925"/>
          </a:xfrm>
          <a:prstGeom prst="rect">
            <a:avLst/>
          </a:prstGeom>
          <a:noFill/>
        </p:spPr>
      </p:pic>
      <p:pic>
        <p:nvPicPr>
          <p:cNvPr id="18435" name="Picture 3" descr="C:\Users\пользователь\Desktop\Downloads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724400"/>
            <a:ext cx="2362200" cy="146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шк докум\презентации\фон\жлодлблтол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“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Определи слоги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Определите количество слогов </a:t>
            </a:r>
          </a:p>
          <a:p>
            <a:pPr algn="ctr">
              <a:buNone/>
            </a:pPr>
            <a:r>
              <a:rPr lang="ru-RU" dirty="0" smtClean="0"/>
              <a:t>в словах-отгадках </a:t>
            </a:r>
          </a:p>
          <a:p>
            <a:pPr algn="ctr">
              <a:buNone/>
            </a:pPr>
            <a:r>
              <a:rPr lang="ru-RU" dirty="0" smtClean="0"/>
              <a:t>и поднимите соответствующую цифру.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шк докум\презентации\фон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Четвертый лишний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ПАЛЬТО,СВИТЕР, ПЛАТЬЕ, ВАЛЕНКИ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БРЮКИ, ШОРТЫ, КОФТА, ДЖИНСЫ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БОТИНКИ, НОСКИ, КРОССОВКИ, ТУФЛИ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ШУБА, ПАЛЬТО, МАЙКА, ДУБЛЕНКА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ФРАК, СМОКИНГ, ПЛАТЬЕ, ПИЖАМА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ТАПОЧКИ, БОТИНКИ, БОСОНОЖКИ, САПОГИ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ПИНЕТКИ, ТУФЛИ, САНДАЛИИ, БОТИНКИ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КЕДЫ, ТУФЛИ, КРОССОВКИ, ЧЕШКИ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 докум\презентации\фон\жлодлблтолдгшщн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“Найди слова”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600" dirty="0" smtClean="0"/>
              <a:t>ПРОСТОКВАША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600" dirty="0" smtClean="0"/>
              <a:t>Перед вами большое слово. </a:t>
            </a:r>
          </a:p>
          <a:p>
            <a:pPr algn="ctr">
              <a:buNone/>
            </a:pPr>
            <a:r>
              <a:rPr lang="ru-RU" sz="2600" dirty="0" smtClean="0"/>
              <a:t>   Попробуйте отыскать в нем как можно </a:t>
            </a:r>
          </a:p>
          <a:p>
            <a:pPr algn="ctr">
              <a:buNone/>
            </a:pPr>
            <a:r>
              <a:rPr lang="ru-RU" sz="2600" dirty="0" smtClean="0"/>
              <a:t>больше </a:t>
            </a:r>
            <a:r>
              <a:rPr lang="ru-RU" sz="2600" b="1" dirty="0" smtClean="0"/>
              <a:t>новых маленьких слов</a:t>
            </a:r>
            <a:r>
              <a:rPr lang="ru-RU" sz="2400" dirty="0" smtClean="0"/>
              <a:t>. </a:t>
            </a:r>
          </a:p>
          <a:p>
            <a:pPr algn="ctr"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шк докум\презентации\фон\жлод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Downloads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876800"/>
            <a:ext cx="2664375" cy="166687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838200"/>
            <a:ext cx="2097374" cy="188146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Downloads\загруженное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447800"/>
            <a:ext cx="1828800" cy="2258568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09800"/>
            <a:ext cx="2133600" cy="1913964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Downloads\загруженное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19400"/>
            <a:ext cx="2038350" cy="224790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962400"/>
            <a:ext cx="1905000" cy="1708897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5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Добавь по одному элементу к каждому знаку, чтобы из них получились буквы.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r="10784" b="60000"/>
          <a:stretch>
            <a:fillRect/>
          </a:stretch>
        </p:blipFill>
        <p:spPr bwMode="auto">
          <a:xfrm>
            <a:off x="609600" y="26670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В </a:t>
            </a:r>
            <a:r>
              <a:rPr lang="ru-RU" sz="3600" dirty="0" smtClean="0"/>
              <a:t>каждой букве измени элементы, чтобы получились другие буквы.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7" y="2861469"/>
            <a:ext cx="5114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Downloads\загруженное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199"/>
            <a:ext cx="7940134" cy="597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шк докум\презентации\фон\жлод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01208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68580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Downloads\загруженное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447800"/>
            <a:ext cx="2571750" cy="1781175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2466975" cy="1847850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Downloads\загруженное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76600"/>
            <a:ext cx="2514600" cy="1819275"/>
          </a:xfrm>
          <a:prstGeom prst="rect">
            <a:avLst/>
          </a:prstGeom>
          <a:noFill/>
        </p:spPr>
      </p:pic>
      <p:pic>
        <p:nvPicPr>
          <p:cNvPr id="3079" name="Picture 7" descr="C:\Users\пользователь\Desktop\Downloads\загруженное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495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Desktop\Download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4191000"/>
            <a:ext cx="2249774" cy="18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Downloads\загруженное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64" y="228600"/>
            <a:ext cx="8721236" cy="640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суббота\картинки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Аукцион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Книга</a:t>
            </a:r>
          </a:p>
          <a:p>
            <a:pPr algn="ctr"/>
            <a:r>
              <a:rPr lang="ru-RU" sz="4800" dirty="0" smtClean="0"/>
              <a:t>Тетрадь</a:t>
            </a:r>
          </a:p>
          <a:p>
            <a:pPr algn="ctr"/>
            <a:r>
              <a:rPr lang="ru-RU" sz="4800" dirty="0" smtClean="0"/>
              <a:t>Азбука</a:t>
            </a:r>
          </a:p>
          <a:p>
            <a:pPr algn="ctr"/>
            <a:r>
              <a:rPr lang="ru-RU" sz="4800" dirty="0" smtClean="0"/>
              <a:t>Карандаш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слово</a:t>
            </a:r>
            <a:endParaRPr lang="ru-RU" dirty="0"/>
          </a:p>
        </p:txBody>
      </p:sp>
      <p:pic>
        <p:nvPicPr>
          <p:cNvPr id="19458" name="Picture 2" descr="C:\Users\пользователь\Desktop\изографы\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691" y="1646238"/>
            <a:ext cx="6654569" cy="475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502</TotalTime>
  <Words>442</Words>
  <Application>Microsoft Office PowerPoint</Application>
  <PresentationFormat>Экран (4:3)</PresentationFormat>
  <Paragraphs>157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Литейная</vt:lpstr>
      <vt:lpstr>Презентация PowerPoint</vt:lpstr>
      <vt:lpstr>Буква потерялась.</vt:lpstr>
      <vt:lpstr>Отгадай название сказки.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Аукцион</vt:lpstr>
      <vt:lpstr>Отгадай слово</vt:lpstr>
      <vt:lpstr>Отгадай слово</vt:lpstr>
      <vt:lpstr>Отгадай слово</vt:lpstr>
      <vt:lpstr>Отгадай слово</vt:lpstr>
      <vt:lpstr>Отгадай слово</vt:lpstr>
      <vt:lpstr>Отгадай слово</vt:lpstr>
      <vt:lpstr>Адрес</vt:lpstr>
      <vt:lpstr>Составь слово</vt:lpstr>
      <vt:lpstr>ИСПРАВЬ ПРЕДЛОЖЕНИЕ</vt:lpstr>
      <vt:lpstr>ИСПРАВЬ ПРЕДЛОЖЕНИЕ</vt:lpstr>
      <vt:lpstr>ИСПРАВЬ ПРЕДЛОЖЕНИЯ</vt:lpstr>
      <vt:lpstr>ИСПРАВЬ ПРЕДЛОЖЕНИЯ</vt:lpstr>
      <vt:lpstr>Ответьте на вопросы</vt:lpstr>
      <vt:lpstr>«Вершки и корешки»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ЗАГАДКИ</vt:lpstr>
      <vt:lpstr> “  Определи слоги </vt:lpstr>
      <vt:lpstr>  Четвертый лишний </vt:lpstr>
      <vt:lpstr>“Найди слова”</vt:lpstr>
      <vt:lpstr>     Добавь по одному элементу к каждому знаку, чтобы из них получились буквы.</vt:lpstr>
      <vt:lpstr>В каждой букве измени элементы, чтобы получились другие буквы.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Privet</cp:lastModifiedBy>
  <cp:revision>71</cp:revision>
  <dcterms:created xsi:type="dcterms:W3CDTF">2014-04-23T00:33:12Z</dcterms:created>
  <dcterms:modified xsi:type="dcterms:W3CDTF">2019-12-30T10:47:44Z</dcterms:modified>
</cp:coreProperties>
</file>