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66" r:id="rId6"/>
    <p:sldId id="268" r:id="rId7"/>
    <p:sldId id="267" r:id="rId8"/>
    <p:sldId id="262" r:id="rId9"/>
    <p:sldId id="259" r:id="rId10"/>
    <p:sldId id="260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Тема: Жанры Смоленского фольклора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Фольклорная поэзия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200026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dirty="0" smtClean="0"/>
              <a:t>Это - былина, историческая песня, духовный стих, лирическая песня, баллада, жестокий романс, частушка, детские стихотворные песни.</a:t>
            </a:r>
            <a:endParaRPr lang="ru-RU" dirty="0"/>
          </a:p>
        </p:txBody>
      </p:sp>
      <p:pic>
        <p:nvPicPr>
          <p:cNvPr id="5122" name="Picture 2" descr="C:\Users\User\Desktop\Фото для презентаций\tachments-SC-products-pictures-32565-enl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6721498" cy="353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Фольклорная проза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" idx="2"/>
            <a:endCxn id="8" idx="0"/>
          </p:cNvCxnSpPr>
          <p:nvPr/>
        </p:nvCxnSpPr>
        <p:spPr>
          <a:xfrm rot="5400000">
            <a:off x="2396953" y="1396829"/>
            <a:ext cx="2154238" cy="2195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9" idx="0"/>
          </p:cNvCxnSpPr>
          <p:nvPr/>
        </p:nvCxnSpPr>
        <p:spPr>
          <a:xfrm rot="16200000" flipH="1">
            <a:off x="4631063" y="1358575"/>
            <a:ext cx="2154238" cy="227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3571876"/>
            <a:ext cx="175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Сказочная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3571876"/>
            <a:ext cx="211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Несказочная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Сказочная фольклорная проза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7643866" cy="1214445"/>
          </a:xfrm>
        </p:spPr>
        <p:txBody>
          <a:bodyPr>
            <a:normAutofit/>
          </a:bodyPr>
          <a:lstStyle/>
          <a:p>
            <a:r>
              <a:rPr lang="ru-RU" dirty="0" smtClean="0"/>
              <a:t>Это волшебные, бытовые, кумулятивные сказки и сказки о </a:t>
            </a:r>
            <a:r>
              <a:rPr lang="ru-RU" dirty="0" err="1" smtClean="0"/>
              <a:t>живтоных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Фото для презентаций\103143583_479edf9d298a67696ae8aed05ff013d4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512286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Несказочная</a:t>
            </a:r>
            <a:r>
              <a:rPr lang="ru-RU" dirty="0" smtClean="0"/>
              <a:t> фольклорная проза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 algn="ctr">
              <a:buNone/>
            </a:pPr>
            <a:r>
              <a:rPr lang="ru-RU" dirty="0" smtClean="0"/>
              <a:t>Это – предание, легенда, </a:t>
            </a:r>
            <a:r>
              <a:rPr lang="ru-RU" dirty="0" err="1" smtClean="0"/>
              <a:t>быличка</a:t>
            </a:r>
            <a:r>
              <a:rPr lang="ru-RU" dirty="0" smtClean="0"/>
              <a:t>, мифологический рассказ, рассказ о сне и житие</a:t>
            </a:r>
            <a:endParaRPr lang="ru-RU" dirty="0"/>
          </a:p>
        </p:txBody>
      </p:sp>
      <p:pic>
        <p:nvPicPr>
          <p:cNvPr id="7170" name="Picture 2" descr="C:\Users\User\Desktop\Фото для презентаций\cv Petr i Fevronia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86124"/>
            <a:ext cx="6215106" cy="321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 речевых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/>
              <a:t>Это - пословицы, поговорки, благопожелания, проклятия, прозвища, дразнилки, загадки, скороговорки.</a:t>
            </a:r>
            <a:endParaRPr lang="ru-RU" dirty="0"/>
          </a:p>
        </p:txBody>
      </p:sp>
      <p:pic>
        <p:nvPicPr>
          <p:cNvPr id="8194" name="Picture 2" descr="C:\Users\User\Desktop\Фото для презентаций\r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657229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фольклор?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2614617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dirty="0" smtClean="0"/>
              <a:t>Фольклор – устное народное творчество.</a:t>
            </a:r>
            <a:br>
              <a:rPr lang="ru-RU" dirty="0" smtClean="0"/>
            </a:br>
            <a:r>
              <a:rPr lang="ru-RU" dirty="0" smtClean="0"/>
              <a:t>    Художественная коллективная творческая деятельность народа, отражающая его жизнь, воззрения, идеалы;</a:t>
            </a:r>
            <a:br>
              <a:rPr lang="ru-RU" dirty="0" smtClean="0"/>
            </a:br>
            <a:r>
              <a:rPr lang="ru-RU" dirty="0" smtClean="0"/>
              <a:t>   Народное творчество, зародившееся в глубокой древности, - Историческая основа всей мировой художественной культуры, источник национальных художественных традиций, выразитель народного самосознания</a:t>
            </a:r>
            <a:endParaRPr lang="ru-RU" dirty="0"/>
          </a:p>
        </p:txBody>
      </p:sp>
      <p:pic>
        <p:nvPicPr>
          <p:cNvPr id="1026" name="Picture 2" descr="C:\Users\User\Desktop\Фото для презентаций\0009-022-Vasnetsov-V.-M.-Guslj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669130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071966" cy="785818"/>
          </a:xfrm>
        </p:spPr>
        <p:txBody>
          <a:bodyPr/>
          <a:lstStyle/>
          <a:p>
            <a:r>
              <a:rPr lang="ru-RU" dirty="0" smtClean="0"/>
              <a:t>Фольклор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" idx="2"/>
            <a:endCxn id="13" idx="0"/>
          </p:cNvCxnSpPr>
          <p:nvPr/>
        </p:nvCxnSpPr>
        <p:spPr>
          <a:xfrm rot="5400000">
            <a:off x="2553877" y="-125040"/>
            <a:ext cx="428628" cy="25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14" idx="0"/>
          </p:cNvCxnSpPr>
          <p:nvPr/>
        </p:nvCxnSpPr>
        <p:spPr>
          <a:xfrm rot="16200000" flipH="1">
            <a:off x="4229210" y="735674"/>
            <a:ext cx="1214446" cy="160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910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Обрядовый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2143116"/>
            <a:ext cx="15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Необрядовый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0718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Календарный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428868"/>
            <a:ext cx="122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2428868"/>
            <a:ext cx="18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Окказиональный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71538" y="392906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Фольклорная драма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13" idx="2"/>
            <a:endCxn id="16" idx="0"/>
          </p:cNvCxnSpPr>
          <p:nvPr/>
        </p:nvCxnSpPr>
        <p:spPr>
          <a:xfrm rot="5400000">
            <a:off x="704080" y="1632782"/>
            <a:ext cx="702238" cy="889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2"/>
            <a:endCxn id="15" idx="0"/>
          </p:cNvCxnSpPr>
          <p:nvPr/>
        </p:nvCxnSpPr>
        <p:spPr>
          <a:xfrm rot="5400000">
            <a:off x="827576" y="2399220"/>
            <a:ext cx="13451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  <a:endCxn id="17" idx="0"/>
          </p:cNvCxnSpPr>
          <p:nvPr/>
        </p:nvCxnSpPr>
        <p:spPr>
          <a:xfrm rot="16200000" flipH="1">
            <a:off x="1758429" y="1468367"/>
            <a:ext cx="702238" cy="121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71802" y="3929066"/>
            <a:ext cx="158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Фольклорная поэзия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86314" y="392906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Фольклорная проза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>
            <a:stCxn id="14" idx="2"/>
            <a:endCxn id="26" idx="0"/>
          </p:cNvCxnSpPr>
          <p:nvPr/>
        </p:nvCxnSpPr>
        <p:spPr>
          <a:xfrm rot="5400000">
            <a:off x="3092274" y="1384688"/>
            <a:ext cx="1416618" cy="3672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4" idx="2"/>
            <a:endCxn id="39" idx="0"/>
          </p:cNvCxnSpPr>
          <p:nvPr/>
        </p:nvCxnSpPr>
        <p:spPr>
          <a:xfrm rot="5400000">
            <a:off x="4042443" y="2334857"/>
            <a:ext cx="1416618" cy="177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4" idx="2"/>
            <a:endCxn id="57" idx="0"/>
          </p:cNvCxnSpPr>
          <p:nvPr/>
        </p:nvCxnSpPr>
        <p:spPr>
          <a:xfrm rot="16200000" flipH="1">
            <a:off x="4949661" y="3199438"/>
            <a:ext cx="1416618" cy="42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15140" y="392906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Фольклор речевых ситуаций</a:t>
            </a:r>
            <a:endParaRPr lang="ru-RU" dirty="0"/>
          </a:p>
        </p:txBody>
      </p:sp>
      <p:cxnSp>
        <p:nvCxnSpPr>
          <p:cNvPr id="73" name="Прямая со стрелкой 72"/>
          <p:cNvCxnSpPr>
            <a:stCxn id="14" idx="2"/>
            <a:endCxn id="67" idx="0"/>
          </p:cNvCxnSpPr>
          <p:nvPr/>
        </p:nvCxnSpPr>
        <p:spPr>
          <a:xfrm rot="16200000" flipH="1">
            <a:off x="5985512" y="2163587"/>
            <a:ext cx="1416618" cy="2114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86182" y="5500702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Сказочная проза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6000760" y="5572140"/>
            <a:ext cx="205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Несказочная</a:t>
            </a:r>
            <a:r>
              <a:rPr lang="ru-RU" dirty="0" smtClean="0"/>
              <a:t> проза</a:t>
            </a:r>
            <a:endParaRPr lang="ru-RU" dirty="0"/>
          </a:p>
        </p:txBody>
      </p:sp>
      <p:cxnSp>
        <p:nvCxnSpPr>
          <p:cNvPr id="77" name="Прямая со стрелкой 76"/>
          <p:cNvCxnSpPr>
            <a:stCxn id="57" idx="2"/>
            <a:endCxn id="74" idx="0"/>
          </p:cNvCxnSpPr>
          <p:nvPr/>
        </p:nvCxnSpPr>
        <p:spPr>
          <a:xfrm rot="5400000">
            <a:off x="4724968" y="4546380"/>
            <a:ext cx="925305" cy="98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7" idx="2"/>
            <a:endCxn id="75" idx="0"/>
          </p:cNvCxnSpPr>
          <p:nvPr/>
        </p:nvCxnSpPr>
        <p:spPr>
          <a:xfrm rot="16200000" flipH="1">
            <a:off x="5855047" y="4399638"/>
            <a:ext cx="996743" cy="1348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Обрядовый фольклор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dirty="0" smtClean="0"/>
              <a:t>Семейный</a:t>
            </a:r>
          </a:p>
          <a:p>
            <a:pPr indent="342900">
              <a:spcBef>
                <a:spcPts val="0"/>
              </a:spcBef>
              <a:buNone/>
            </a:pPr>
            <a:endParaRPr lang="ru-RU" dirty="0" smtClean="0"/>
          </a:p>
          <a:p>
            <a:pPr indent="342900">
              <a:spcBef>
                <a:spcPts val="0"/>
              </a:spcBef>
              <a:buNone/>
            </a:pPr>
            <a:endParaRPr lang="ru-RU" dirty="0" smtClean="0"/>
          </a:p>
          <a:p>
            <a:pPr indent="342900">
              <a:spcBef>
                <a:spcPts val="0"/>
              </a:spcBef>
              <a:buNone/>
            </a:pPr>
            <a:r>
              <a:rPr lang="ru-RU" dirty="0" smtClean="0"/>
              <a:t>Календарный</a:t>
            </a:r>
          </a:p>
          <a:p>
            <a:pPr indent="342900">
              <a:spcBef>
                <a:spcPts val="0"/>
              </a:spcBef>
              <a:buNone/>
            </a:pPr>
            <a:endParaRPr lang="ru-RU" dirty="0" smtClean="0"/>
          </a:p>
          <a:p>
            <a:pPr indent="342900">
              <a:spcBef>
                <a:spcPts val="0"/>
              </a:spcBef>
              <a:buNone/>
            </a:pPr>
            <a:endParaRPr lang="ru-RU" dirty="0" smtClean="0"/>
          </a:p>
          <a:p>
            <a:pPr indent="342900">
              <a:spcBef>
                <a:spcPts val="0"/>
              </a:spcBef>
              <a:buNone/>
            </a:pPr>
            <a:r>
              <a:rPr lang="ru-RU" dirty="0" smtClean="0"/>
              <a:t>Окказиональный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- семейные рассказы, колыбельные, свадебные песни, причитания.</a:t>
            </a:r>
            <a:endParaRPr lang="ru-RU" dirty="0"/>
          </a:p>
        </p:txBody>
      </p:sp>
      <p:pic>
        <p:nvPicPr>
          <p:cNvPr id="1026" name="Picture 2" descr="C:\Users\User\Desktop\Фото для презентаций\0_69b81_443fa87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762000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- колядки, масленичные песни, веснянки.</a:t>
            </a:r>
            <a:endParaRPr lang="ru-RU" dirty="0"/>
          </a:p>
        </p:txBody>
      </p:sp>
      <p:pic>
        <p:nvPicPr>
          <p:cNvPr id="2050" name="Picture 2" descr="C:\Users\User\Desktop\Фото для презентаций\Обряд-колядо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74295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Окказиональный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Это - заговоры, </a:t>
            </a:r>
            <a:r>
              <a:rPr lang="ru-RU" dirty="0" err="1" smtClean="0"/>
              <a:t>заклички</a:t>
            </a:r>
            <a:r>
              <a:rPr lang="ru-RU" dirty="0" smtClean="0"/>
              <a:t>, считалки.</a:t>
            </a:r>
            <a:endParaRPr lang="ru-RU" dirty="0"/>
          </a:p>
        </p:txBody>
      </p:sp>
      <p:pic>
        <p:nvPicPr>
          <p:cNvPr id="3074" name="Picture 2" descr="C:\Users\User\Desktop\Фото для презентаций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762000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Необрядовый</a:t>
            </a:r>
            <a:r>
              <a:rPr lang="ru-RU" dirty="0" smtClean="0"/>
              <a:t> фольклор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/>
              <a:t>Фольклорная драма</a:t>
            </a:r>
          </a:p>
          <a:p>
            <a:pPr indent="342900">
              <a:buNone/>
            </a:pPr>
            <a:endParaRPr lang="ru-RU" dirty="0" smtClean="0"/>
          </a:p>
          <a:p>
            <a:pPr indent="342900">
              <a:buNone/>
            </a:pPr>
            <a:r>
              <a:rPr lang="ru-RU" dirty="0" smtClean="0"/>
              <a:t>Фольклорная поэзия</a:t>
            </a:r>
          </a:p>
          <a:p>
            <a:pPr indent="342900">
              <a:buNone/>
            </a:pPr>
            <a:r>
              <a:rPr lang="ru-RU" dirty="0" smtClean="0"/>
              <a:t> </a:t>
            </a:r>
          </a:p>
          <a:p>
            <a:pPr indent="342900">
              <a:buNone/>
            </a:pPr>
            <a:r>
              <a:rPr lang="ru-RU" dirty="0" smtClean="0"/>
              <a:t>Фольклорная проза</a:t>
            </a:r>
          </a:p>
          <a:p>
            <a:pPr indent="342900">
              <a:buNone/>
            </a:pPr>
            <a:endParaRPr lang="ru-RU" dirty="0" smtClean="0"/>
          </a:p>
          <a:p>
            <a:pPr indent="342900">
              <a:buNone/>
            </a:pPr>
            <a:r>
              <a:rPr lang="ru-RU" dirty="0" smtClean="0"/>
              <a:t>Фольклор речевых ситуаций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Фольклорная драма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театр Петрушки, вертепная и религиозная драма.</a:t>
            </a:r>
          </a:p>
          <a:p>
            <a:endParaRPr lang="ru-RU" dirty="0"/>
          </a:p>
        </p:txBody>
      </p:sp>
      <p:pic>
        <p:nvPicPr>
          <p:cNvPr id="4098" name="Picture 2" descr="C:\Users\User\Desktop\Фото для презентаций\1441876546_512fbe0d9eb8701490f0ecfe67b3d3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7786688" cy="397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164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Жанры Смоленского фольклора</vt:lpstr>
      <vt:lpstr>Что такое фольклор?</vt:lpstr>
      <vt:lpstr>Фольклор</vt:lpstr>
      <vt:lpstr>Обрядовый фольклор</vt:lpstr>
      <vt:lpstr>Семейный</vt:lpstr>
      <vt:lpstr>Календарный</vt:lpstr>
      <vt:lpstr>Окказиональный</vt:lpstr>
      <vt:lpstr>Необрядовый фольклор</vt:lpstr>
      <vt:lpstr>Фольклорная драма</vt:lpstr>
      <vt:lpstr>Фольклорная поэзия </vt:lpstr>
      <vt:lpstr>Фольклорная проза</vt:lpstr>
      <vt:lpstr>Сказочная фольклорная проза</vt:lpstr>
      <vt:lpstr>Несказочная фольклорная проза</vt:lpstr>
      <vt:lpstr>Фольклор речевых ситуаций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2015-09-27T08:40:54Z</dcterms:created>
  <dcterms:modified xsi:type="dcterms:W3CDTF">2019-12-20T04:30:37Z</dcterms:modified>
</cp:coreProperties>
</file>