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1" r:id="rId7"/>
    <p:sldId id="308" r:id="rId8"/>
    <p:sldId id="267" r:id="rId9"/>
    <p:sldId id="262" r:id="rId10"/>
    <p:sldId id="263" r:id="rId11"/>
    <p:sldId id="264" r:id="rId12"/>
    <p:sldId id="265" r:id="rId13"/>
    <p:sldId id="266" r:id="rId14"/>
    <p:sldId id="309" r:id="rId15"/>
    <p:sldId id="268" r:id="rId16"/>
    <p:sldId id="269" r:id="rId17"/>
    <p:sldId id="270" r:id="rId18"/>
    <p:sldId id="271" r:id="rId19"/>
    <p:sldId id="272" r:id="rId20"/>
    <p:sldId id="310" r:id="rId21"/>
    <p:sldId id="273" r:id="rId22"/>
    <p:sldId id="274" r:id="rId23"/>
    <p:sldId id="275" r:id="rId24"/>
    <p:sldId id="276" r:id="rId25"/>
    <p:sldId id="277" r:id="rId26"/>
    <p:sldId id="278" r:id="rId27"/>
    <p:sldId id="279" r:id="rId28"/>
    <p:sldId id="311" r:id="rId29"/>
    <p:sldId id="281" r:id="rId30"/>
    <p:sldId id="280" r:id="rId31"/>
    <p:sldId id="283" r:id="rId32"/>
    <p:sldId id="282" r:id="rId33"/>
    <p:sldId id="284" r:id="rId34"/>
    <p:sldId id="285" r:id="rId35"/>
    <p:sldId id="312" r:id="rId36"/>
    <p:sldId id="286" r:id="rId37"/>
    <p:sldId id="287" r:id="rId38"/>
    <p:sldId id="288" r:id="rId39"/>
    <p:sldId id="289" r:id="rId40"/>
    <p:sldId id="290" r:id="rId41"/>
    <p:sldId id="313" r:id="rId42"/>
    <p:sldId id="291" r:id="rId43"/>
    <p:sldId id="292" r:id="rId44"/>
    <p:sldId id="314" r:id="rId45"/>
    <p:sldId id="293" r:id="rId46"/>
    <p:sldId id="294" r:id="rId47"/>
    <p:sldId id="315" r:id="rId48"/>
    <p:sldId id="295" r:id="rId49"/>
    <p:sldId id="296" r:id="rId50"/>
    <p:sldId id="297" r:id="rId51"/>
    <p:sldId id="316" r:id="rId52"/>
    <p:sldId id="298" r:id="rId53"/>
    <p:sldId id="299" r:id="rId54"/>
    <p:sldId id="317" r:id="rId55"/>
    <p:sldId id="300" r:id="rId56"/>
    <p:sldId id="307" r:id="rId57"/>
    <p:sldId id="301" r:id="rId58"/>
    <p:sldId id="318" r:id="rId59"/>
    <p:sldId id="302" r:id="rId60"/>
    <p:sldId id="303" r:id="rId61"/>
    <p:sldId id="304" r:id="rId62"/>
    <p:sldId id="319" r:id="rId63"/>
    <p:sldId id="305" r:id="rId64"/>
    <p:sldId id="306" r:id="rId65"/>
    <p:sldId id="32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CA3CC49-0627-4209-8772-5F61710C4C08}" type="slidenum">
              <a:rPr lang="ru-RU" smtClean="0"/>
              <a:pPr/>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1711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196273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246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8037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187701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37777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2928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29642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3225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41408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A3CC49-0627-4209-8772-5F61710C4C08}"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8654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258548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A3CC49-0627-4209-8772-5F61710C4C08}"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296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A3CC49-0627-4209-8772-5F61710C4C08}"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3886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136824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3CC49-0627-4209-8772-5F61710C4C08}"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2451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A62762-421B-47E9-A427-94B2CA5DC654}" type="datetimeFigureOut">
              <a:rPr lang="ru-RU" smtClean="0"/>
              <a:pPr/>
              <a:t>18.12.2019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13514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A62762-421B-47E9-A427-94B2CA5DC654}" type="datetimeFigureOut">
              <a:rPr lang="ru-RU" smtClean="0"/>
              <a:pPr/>
              <a:t>18.12.2019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A3CC49-0627-4209-8772-5F61710C4C08}" type="slidenum">
              <a:rPr lang="ru-RU" smtClean="0"/>
              <a:pPr/>
              <a:t>‹#›</a:t>
            </a:fld>
            <a:endParaRPr lang="ru-RU"/>
          </a:p>
        </p:txBody>
      </p:sp>
    </p:spTree>
    <p:extLst>
      <p:ext uri="{BB962C8B-B14F-4D97-AF65-F5344CB8AC3E}">
        <p14:creationId xmlns="" xmlns:p14="http://schemas.microsoft.com/office/powerpoint/2010/main" val="369616410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7.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5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Волейбол</a:t>
            </a:r>
            <a:endParaRPr lang="ru-RU" dirty="0"/>
          </a:p>
        </p:txBody>
      </p:sp>
      <p:sp>
        <p:nvSpPr>
          <p:cNvPr id="3" name="Подзаголовок 2"/>
          <p:cNvSpPr>
            <a:spLocks noGrp="1"/>
          </p:cNvSpPr>
          <p:nvPr>
            <p:ph type="subTitle" idx="1"/>
          </p:nvPr>
        </p:nvSpPr>
        <p:spPr/>
        <p:txBody>
          <a:bodyPr>
            <a:normAutofit lnSpcReduction="10000"/>
          </a:bodyPr>
          <a:lstStyle/>
          <a:p>
            <a:r>
              <a:rPr lang="ru-RU" dirty="0" smtClean="0"/>
              <a:t>Всё про волейбол.</a:t>
            </a:r>
          </a:p>
          <a:p>
            <a:r>
              <a:rPr lang="ru-RU" dirty="0" smtClean="0"/>
              <a:t>Выполнила студентка группы 1ф</a:t>
            </a:r>
            <a:r>
              <a:rPr lang="en-US" dirty="0" smtClean="0"/>
              <a:t>/</a:t>
            </a:r>
            <a:r>
              <a:rPr lang="ru-RU" dirty="0" smtClean="0"/>
              <a:t>м 2-9</a:t>
            </a:r>
          </a:p>
          <a:p>
            <a:r>
              <a:rPr lang="ru-RU" dirty="0" err="1" smtClean="0"/>
              <a:t>Дергунова</a:t>
            </a:r>
            <a:r>
              <a:rPr lang="ru-RU" dirty="0" smtClean="0"/>
              <a:t> Екатерина</a:t>
            </a:r>
            <a:r>
              <a:rPr lang="en-US" dirty="0" smtClean="0"/>
              <a:t> </a:t>
            </a:r>
            <a:r>
              <a:rPr lang="ru-RU" dirty="0" smtClean="0"/>
              <a:t>Руководитель: Князькова Е.А.</a:t>
            </a:r>
            <a:endParaRPr lang="en-US" dirty="0" smtClean="0"/>
          </a:p>
          <a:p>
            <a:endParaRPr lang="ru-RU" dirty="0"/>
          </a:p>
        </p:txBody>
      </p:sp>
    </p:spTree>
    <p:extLst>
      <p:ext uri="{BB962C8B-B14F-4D97-AF65-F5344CB8AC3E}">
        <p14:creationId xmlns="" xmlns:p14="http://schemas.microsoft.com/office/powerpoint/2010/main" val="25489576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666206"/>
            <a:ext cx="9609668" cy="4971575"/>
          </a:xfrm>
        </p:spPr>
        <p:txBody>
          <a:bodyPr>
            <a:noAutofit/>
          </a:bodyPr>
          <a:lstStyle/>
          <a:p>
            <a:r>
              <a:rPr lang="ru-RU" sz="2800" dirty="0">
                <a:solidFill>
                  <a:srgbClr val="222222"/>
                </a:solidFill>
                <a:latin typeface="Arial" panose="020B0604020202020204" pitchFamily="34" charset="0"/>
              </a:rPr>
              <a:t>Позже игра демонстрировалась на конференции колледжей ассоциации молодых христиан в </a:t>
            </a:r>
            <a:r>
              <a:rPr lang="ru-RU" sz="2800" dirty="0">
                <a:latin typeface="Arial" panose="020B0604020202020204" pitchFamily="34" charset="0"/>
              </a:rPr>
              <a:t>Спрингфилде </a:t>
            </a:r>
            <a:r>
              <a:rPr lang="ru-RU" sz="2800" dirty="0">
                <a:solidFill>
                  <a:srgbClr val="222222"/>
                </a:solidFill>
                <a:latin typeface="Arial" panose="020B0604020202020204" pitchFamily="34" charset="0"/>
              </a:rPr>
              <a:t>и по предложению профессора Альфреда Т. </a:t>
            </a:r>
            <a:r>
              <a:rPr lang="ru-RU" sz="2800" dirty="0" err="1">
                <a:solidFill>
                  <a:srgbClr val="222222"/>
                </a:solidFill>
                <a:latin typeface="Arial" panose="020B0604020202020204" pitchFamily="34" charset="0"/>
              </a:rPr>
              <a:t>Хальстеда</a:t>
            </a:r>
            <a:r>
              <a:rPr lang="ru-RU" sz="2800" dirty="0">
                <a:solidFill>
                  <a:srgbClr val="222222"/>
                </a:solidFill>
                <a:latin typeface="Arial" panose="020B0604020202020204" pitchFamily="34" charset="0"/>
              </a:rPr>
              <a:t> получила новое название — «волейбол». В 1897 году в США были опубликованы первые правила волейбола: размер </a:t>
            </a:r>
            <a:r>
              <a:rPr lang="ru-RU" sz="2800" dirty="0">
                <a:latin typeface="Arial" panose="020B0604020202020204" pitchFamily="34" charset="0"/>
              </a:rPr>
              <a:t>площадки</a:t>
            </a:r>
            <a:r>
              <a:rPr lang="ru-RU" sz="2800" dirty="0">
                <a:solidFill>
                  <a:srgbClr val="222222"/>
                </a:solidFill>
                <a:latin typeface="Arial" panose="020B0604020202020204" pitchFamily="34" charset="0"/>
              </a:rPr>
              <a:t> 7,6×15,1 м (25 x 50 футов), высота сетки 198 см (6,5 фута), </a:t>
            </a:r>
            <a:r>
              <a:rPr lang="ru-RU" sz="2800" dirty="0">
                <a:latin typeface="Arial" panose="020B0604020202020204" pitchFamily="34" charset="0"/>
              </a:rPr>
              <a:t>мяч</a:t>
            </a:r>
            <a:r>
              <a:rPr lang="ru-RU" sz="2800" dirty="0">
                <a:solidFill>
                  <a:srgbClr val="222222"/>
                </a:solidFill>
                <a:latin typeface="Arial" panose="020B0604020202020204" pitchFamily="34" charset="0"/>
              </a:rPr>
              <a:t> окружностью 63,5—68,5 см (25—27 дюймов) и массой 340 г, количество игроков на площадке и касаний мяча не регламентировалось, очко засчитывалось только при собственной подаче, при неудачной подаче её можно было повторить, играли до 21 очка в партии.</a:t>
            </a:r>
            <a:endParaRPr lang="ru-RU" sz="2800" dirty="0"/>
          </a:p>
        </p:txBody>
      </p:sp>
    </p:spTree>
    <p:extLst>
      <p:ext uri="{BB962C8B-B14F-4D97-AF65-F5344CB8AC3E}">
        <p14:creationId xmlns="" xmlns:p14="http://schemas.microsoft.com/office/powerpoint/2010/main" val="264627971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92331"/>
            <a:ext cx="9609668" cy="418012"/>
          </a:xfrm>
        </p:spPr>
        <p:txBody>
          <a:bodyPr>
            <a:normAutofit fontScale="90000"/>
          </a:bodyPr>
          <a:lstStyle/>
          <a:p>
            <a:r>
              <a:rPr lang="ru-RU" dirty="0" smtClean="0"/>
              <a:t>                                      Правила</a:t>
            </a:r>
            <a:endParaRPr lang="ru-RU" dirty="0"/>
          </a:p>
        </p:txBody>
      </p:sp>
      <p:sp>
        <p:nvSpPr>
          <p:cNvPr id="3" name="Текст 2"/>
          <p:cNvSpPr>
            <a:spLocks noGrp="1"/>
          </p:cNvSpPr>
          <p:nvPr>
            <p:ph type="body" idx="1"/>
          </p:nvPr>
        </p:nvSpPr>
        <p:spPr>
          <a:xfrm>
            <a:off x="1295401" y="1110342"/>
            <a:ext cx="9609668" cy="5042263"/>
          </a:xfrm>
        </p:spPr>
        <p:txBody>
          <a:bodyPr>
            <a:normAutofit/>
          </a:bodyPr>
          <a:lstStyle/>
          <a:p>
            <a:r>
              <a:rPr lang="ru-RU" sz="2400" dirty="0">
                <a:solidFill>
                  <a:srgbClr val="222222"/>
                </a:solidFill>
                <a:latin typeface="Arial" panose="020B0604020202020204" pitchFamily="34" charset="0"/>
              </a:rPr>
              <a:t>В процессе развития игры её правила, техника и тактика постоянно совершенствовались. Основные правила, часть из которых дошла до наших дней, сформировались в 1915—1925 годах: с 1917 года розыгрыш партии был ограничен 15 очками, а высота сетки составила 243 см; в 1918 году было определено количество игроков на площадке — шесть; с 1922 года разрешено не более трёх касаний мяча; в 1925 году утверждены современные размеры площадки, размеры и вес волейбольного мяча. Эти правила применялись в странах </a:t>
            </a:r>
            <a:r>
              <a:rPr lang="ru-RU" sz="2400" dirty="0">
                <a:latin typeface="Arial" panose="020B0604020202020204" pitchFamily="34" charset="0"/>
              </a:rPr>
              <a:t>Америки, Африки и Европы, в то время как в Азии</a:t>
            </a:r>
            <a:r>
              <a:rPr lang="ru-RU" sz="2400" dirty="0">
                <a:solidFill>
                  <a:srgbClr val="222222"/>
                </a:solidFill>
                <a:latin typeface="Arial" panose="020B0604020202020204" pitchFamily="34" charset="0"/>
              </a:rPr>
              <a:t> вплоть до начала 1960-х годов играли по собственным правилам: с девятью или двенадцатью игроками на площадке 11×22 м без смены позиций игроками во время матча.</a:t>
            </a:r>
            <a:endParaRPr lang="ru-RU" sz="2400" dirty="0"/>
          </a:p>
        </p:txBody>
      </p:sp>
    </p:spTree>
    <p:extLst>
      <p:ext uri="{BB962C8B-B14F-4D97-AF65-F5344CB8AC3E}">
        <p14:creationId xmlns="" xmlns:p14="http://schemas.microsoft.com/office/powerpoint/2010/main" val="10836302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19670" r="19670"/>
          <a:stretch>
            <a:fillRect/>
          </a:stretch>
        </p:blipFill>
        <p:spPr>
          <a:xfrm>
            <a:off x="6714173" y="923834"/>
            <a:ext cx="4352925" cy="4775200"/>
          </a:xfrm>
        </p:spPr>
      </p:pic>
      <p:sp>
        <p:nvSpPr>
          <p:cNvPr id="4" name="Текст 3"/>
          <p:cNvSpPr>
            <a:spLocks noGrp="1"/>
          </p:cNvSpPr>
          <p:nvPr>
            <p:ph type="body" sz="half" idx="2"/>
          </p:nvPr>
        </p:nvSpPr>
        <p:spPr>
          <a:xfrm>
            <a:off x="1295399" y="1041400"/>
            <a:ext cx="5249092" cy="4775200"/>
          </a:xfrm>
        </p:spPr>
        <p:txBody>
          <a:bodyPr>
            <a:normAutofit/>
          </a:bodyPr>
          <a:lstStyle/>
          <a:p>
            <a:r>
              <a:rPr lang="ru-RU" sz="2000" dirty="0"/>
              <a:t>В 1922 году проведены первые общенациональные соревнования — в Бруклине состоялся чемпионат YMCA с участием 23 мужских команд. В 1924 году был образован Союз баскетбола и волейбола Чехословакии — первая в Европе спортивная организация по </a:t>
            </a:r>
            <a:r>
              <a:rPr lang="ru-RU" sz="2000" dirty="0" smtClean="0"/>
              <a:t>волейболу. </a:t>
            </a:r>
            <a:r>
              <a:rPr lang="ru-RU" sz="2000" dirty="0"/>
              <a:t>Во второй половине 1920-х годов возникли национальные федерации Болгарии, СССР, США и Японии. В тот же период формируются главные технические приёмы — подача, передачи, атакующий удар и блок. На их основе возникает тактика командных </a:t>
            </a:r>
            <a:r>
              <a:rPr lang="ru-RU" sz="2000" dirty="0" smtClean="0"/>
              <a:t>действий.</a:t>
            </a:r>
            <a:r>
              <a:rPr lang="en-US" sz="2000" dirty="0" smtClean="0"/>
              <a:t> </a:t>
            </a:r>
            <a:r>
              <a:rPr lang="ru-RU" sz="2000" dirty="0" smtClean="0">
                <a:hlinkClick r:id="rId3" action="ppaction://hlinksldjump"/>
              </a:rPr>
              <a:t>Вопросы</a:t>
            </a:r>
            <a:endParaRPr lang="ru-RU" sz="2000" dirty="0"/>
          </a:p>
        </p:txBody>
      </p:sp>
    </p:spTree>
    <p:extLst>
      <p:ext uri="{BB962C8B-B14F-4D97-AF65-F5344CB8AC3E}">
        <p14:creationId xmlns="" xmlns:p14="http://schemas.microsoft.com/office/powerpoint/2010/main" val="27711584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1280160"/>
            <a:ext cx="9609668" cy="4689566"/>
          </a:xfrm>
        </p:spPr>
        <p:txBody>
          <a:bodyPr>
            <a:normAutofit/>
          </a:bodyPr>
          <a:lstStyle/>
          <a:p>
            <a:r>
              <a:rPr lang="ru-RU" sz="2400" dirty="0"/>
              <a:t>В 1930-е годы появились групповой блок и страховка, варьировались атакующие и обманные удары. В 1936 году на конгрессе международной федерации по гандболу, проводившемся в Стокгольме, делегация Польши выступила с инициативой организовать технический комитет по волейболу как часть федерации по гандболу. Была образована комиссия, в которую вошли 13 стран Европы, 5 стран Америки и 4 страны Азии. Членами этой комиссии в качестве основных были приняты американские правила с незначительными изменениями: замеры проводились в метрических пропорциях, мяча можно было касаться всем телом выше пояса, после касания мяча на блоке игроку было запрещено повторное касание подряд, высота сетки для женщин — 224 см, зона подачи была строго </a:t>
            </a:r>
            <a:r>
              <a:rPr lang="ru-RU" sz="2400" dirty="0" smtClean="0"/>
              <a:t>ограничена</a:t>
            </a:r>
            <a:r>
              <a:rPr lang="en-US" sz="2400" dirty="0" smtClean="0"/>
              <a:t>.</a:t>
            </a:r>
            <a:r>
              <a:rPr lang="en-US" sz="2400" baseline="30000" dirty="0" smtClean="0"/>
              <a:t> </a:t>
            </a:r>
            <a:r>
              <a:rPr lang="en-US" sz="2400" dirty="0" smtClean="0"/>
              <a:t> </a:t>
            </a:r>
            <a:r>
              <a:rPr lang="ru-RU" sz="2400" dirty="0" smtClean="0">
                <a:hlinkClick r:id="rId2" action="ppaction://hlinksldjump"/>
              </a:rPr>
              <a:t>Вопросы</a:t>
            </a:r>
            <a:endParaRPr lang="en-US" sz="2400" baseline="30000" dirty="0" smtClean="0"/>
          </a:p>
        </p:txBody>
      </p:sp>
    </p:spTree>
    <p:extLst>
      <p:ext uri="{BB962C8B-B14F-4D97-AF65-F5344CB8AC3E}">
        <p14:creationId xmlns="" xmlns:p14="http://schemas.microsoft.com/office/powerpoint/2010/main" val="14662283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Вопросы</a:t>
            </a:r>
            <a:endParaRPr lang="ru-RU" dirty="0"/>
          </a:p>
        </p:txBody>
      </p:sp>
      <p:sp>
        <p:nvSpPr>
          <p:cNvPr id="5" name="Содержимое 4"/>
          <p:cNvSpPr>
            <a:spLocks noGrp="1"/>
          </p:cNvSpPr>
          <p:nvPr>
            <p:ph idx="1"/>
          </p:nvPr>
        </p:nvSpPr>
        <p:spPr/>
        <p:txBody>
          <a:bodyPr/>
          <a:lstStyle/>
          <a:p>
            <a:pPr>
              <a:buNone/>
            </a:pPr>
            <a:r>
              <a:rPr lang="ru-RU" dirty="0" smtClean="0"/>
              <a:t>1) Кого называют изобретателем Волейбола? </a:t>
            </a:r>
            <a:r>
              <a:rPr lang="ru-RU" dirty="0" smtClean="0">
                <a:hlinkClick r:id="rId2" action="ppaction://hlinksldjump"/>
              </a:rPr>
              <a:t>Ответ</a:t>
            </a:r>
            <a:endParaRPr lang="ru-RU" dirty="0" smtClean="0"/>
          </a:p>
          <a:p>
            <a:pPr>
              <a:buNone/>
            </a:pPr>
            <a:r>
              <a:rPr lang="ru-RU" dirty="0" smtClean="0"/>
              <a:t>2) В каком году провели первые общенациональные соревнования? </a:t>
            </a:r>
            <a:r>
              <a:rPr lang="ru-RU" dirty="0" smtClean="0">
                <a:hlinkClick r:id="rId3" action="ppaction://hlinksldjump"/>
              </a:rPr>
              <a:t>Ответ</a:t>
            </a:r>
            <a:endParaRPr lang="ru-RU" dirty="0" smtClean="0"/>
          </a:p>
          <a:p>
            <a:pPr>
              <a:buNone/>
            </a:pPr>
            <a:r>
              <a:rPr lang="ru-RU" dirty="0" smtClean="0"/>
              <a:t>3) В каком году появился групповой блок и страховка? </a:t>
            </a:r>
            <a:r>
              <a:rPr lang="ru-RU" dirty="0" smtClean="0">
                <a:hlinkClick r:id="rId4" action="ppaction://hlinksldjump"/>
              </a:rPr>
              <a:t>Ответ</a:t>
            </a:r>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151" y="2681564"/>
            <a:ext cx="9609668" cy="1468800"/>
          </a:xfrm>
        </p:spPr>
        <p:txBody>
          <a:bodyPr/>
          <a:lstStyle/>
          <a:p>
            <a:r>
              <a:rPr lang="ru-RU" b="1" dirty="0" smtClean="0"/>
              <a:t>						Послевоенная </a:t>
            </a:r>
            <a:r>
              <a:rPr lang="ru-RU" b="1" dirty="0"/>
              <a:t>история</a:t>
            </a:r>
            <a:br>
              <a:rPr lang="ru-RU" b="1" dirty="0"/>
            </a:br>
            <a:endParaRPr lang="ru-RU" dirty="0"/>
          </a:p>
        </p:txBody>
      </p:sp>
    </p:spTree>
    <p:extLst>
      <p:ext uri="{BB962C8B-B14F-4D97-AF65-F5344CB8AC3E}">
        <p14:creationId xmlns="" xmlns:p14="http://schemas.microsoft.com/office/powerpoint/2010/main" val="20790435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69275" y="996777"/>
            <a:ext cx="9609668" cy="5041557"/>
          </a:xfrm>
        </p:spPr>
        <p:txBody>
          <a:bodyPr>
            <a:noAutofit/>
          </a:bodyPr>
          <a:lstStyle/>
          <a:p>
            <a:r>
              <a:rPr lang="ru-RU" sz="3200" dirty="0"/>
              <a:t>После окончания Второй мировой войны (1939—1945) стали расширяться международные контакты. 18—20 апреля 1947 года в Париже состоялся первый конгресс Международной федерации волейбола (FIVB) с участием представителей 14 стран: Бельгии, Бразилии, Венгрии, Египта, Италии, </a:t>
            </a:r>
            <a:endParaRPr lang="ru-RU" sz="3200" dirty="0" smtClean="0"/>
          </a:p>
          <a:p>
            <a:r>
              <a:rPr lang="ru-RU" sz="3200" dirty="0" smtClean="0"/>
              <a:t>Нидерландов</a:t>
            </a:r>
            <a:r>
              <a:rPr lang="ru-RU" sz="3200" dirty="0"/>
              <a:t>, Польши, Португалии, Румынии, США, Уругвая, Франции, Чехословакии и Югославии, которые и стали первыми официальными членами FIVB.</a:t>
            </a:r>
          </a:p>
        </p:txBody>
      </p:sp>
    </p:spTree>
    <p:extLst>
      <p:ext uri="{BB962C8B-B14F-4D97-AF65-F5344CB8AC3E}">
        <p14:creationId xmlns="" xmlns:p14="http://schemas.microsoft.com/office/powerpoint/2010/main" val="24047293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95399" y="1041400"/>
            <a:ext cx="5157652" cy="4775200"/>
          </a:xfrm>
        </p:spPr>
        <p:txBody>
          <a:bodyPr>
            <a:noAutofit/>
          </a:bodyPr>
          <a:lstStyle/>
          <a:p>
            <a:r>
              <a:rPr lang="ru-RU" sz="2400" dirty="0"/>
              <a:t>В 1949 году в Праге состоялся первый </a:t>
            </a:r>
            <a:r>
              <a:rPr lang="ru-RU" sz="2400" dirty="0">
                <a:solidFill>
                  <a:schemeClr val="tx1"/>
                </a:solidFill>
              </a:rPr>
              <a:t>чемпионат мира </a:t>
            </a:r>
            <a:r>
              <a:rPr lang="ru-RU" sz="2400" dirty="0" smtClean="0">
                <a:solidFill>
                  <a:schemeClr val="tx1"/>
                </a:solidFill>
              </a:rPr>
              <a:t>среди мужских команд</a:t>
            </a:r>
            <a:r>
              <a:rPr lang="ru-RU" sz="2400" dirty="0" smtClean="0"/>
              <a:t> </a:t>
            </a:r>
            <a:r>
              <a:rPr lang="ru-RU" sz="2400" dirty="0"/>
              <a:t>В 1951 году на конгрессе в Марселе FIVB утвердила официальные международные правила, а в её составе были образованы арбитражная комиссия и комиссия по разработке и совершенствованию правил игры. Были разрешены замены игроков и тайм-ауты в партиях, матчи как мужских, так и женских команд стали проводиться в 5 </a:t>
            </a:r>
            <a:r>
              <a:rPr lang="ru-RU" sz="2400" dirty="0" smtClean="0"/>
              <a:t>партий.</a:t>
            </a:r>
            <a:r>
              <a:rPr lang="en-US" sz="2400" dirty="0" smtClean="0"/>
              <a:t> </a:t>
            </a:r>
            <a:r>
              <a:rPr lang="ru-RU" sz="2400" dirty="0" smtClean="0">
                <a:hlinkClick r:id="rId2" action="ppaction://hlinksldjump"/>
              </a:rPr>
              <a:t>Вопросы</a:t>
            </a:r>
            <a:endParaRPr lang="ru-RU" sz="2400" dirty="0"/>
          </a:p>
        </p:txBody>
      </p:sp>
      <p:pic>
        <p:nvPicPr>
          <p:cNvPr id="7" name="Рисунок 6"/>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10049" b="10049"/>
          <a:stretch>
            <a:fillRect/>
          </a:stretch>
        </p:blipFill>
        <p:spPr>
          <a:xfrm>
            <a:off x="6765925" y="1041400"/>
            <a:ext cx="4392613" cy="4775200"/>
          </a:xfrm>
        </p:spPr>
      </p:pic>
    </p:spTree>
    <p:extLst>
      <p:ext uri="{BB962C8B-B14F-4D97-AF65-F5344CB8AC3E}">
        <p14:creationId xmlns="" xmlns:p14="http://schemas.microsoft.com/office/powerpoint/2010/main" val="15542938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5059" y="627017"/>
            <a:ext cx="10066638" cy="5534886"/>
          </a:xfrm>
        </p:spPr>
        <p:txBody>
          <a:bodyPr>
            <a:noAutofit/>
          </a:bodyPr>
          <a:lstStyle/>
          <a:p>
            <a:r>
              <a:rPr lang="ru-RU" sz="2800" dirty="0"/>
              <a:t>Первым президентом FIVB был избран французский архитектор Поль Либо, впоследствии неоднократно переизбиравшийся на этот пост до 1984 года. В 1957 году на 53-й сессии Международного олимпийского комитета волейбол был объявлен олимпийским видом спорта; на 58-й сессии принято решение о проведении волейбольных соревнований среди мужских и женских сборных на Играх </a:t>
            </a:r>
            <a:r>
              <a:rPr lang="ru-RU" sz="2800" dirty="0" smtClean="0"/>
              <a:t>XVIII Олимпиады</a:t>
            </a:r>
            <a:r>
              <a:rPr lang="ru-RU" sz="2800" dirty="0"/>
              <a:t> в Токио. После токийской Олимпиады было внесено существенное изменение в правила игры — блокирующим разрешили переносить руки над сеткой на сторону соперника и повторно касаться мяча после блокирования. В 1970 году введены антенны на краях сетки, в 1974 году появились судейские жёлтая и красная </a:t>
            </a:r>
            <a:r>
              <a:rPr lang="ru-RU" sz="2800" dirty="0" smtClean="0"/>
              <a:t>карточки.</a:t>
            </a:r>
            <a:r>
              <a:rPr lang="en-US" sz="2800" dirty="0" smtClean="0"/>
              <a:t> </a:t>
            </a:r>
            <a:r>
              <a:rPr lang="ru-RU" sz="2800" dirty="0" smtClean="0">
                <a:hlinkClick r:id="rId2" action="ppaction://hlinksldjump"/>
              </a:rPr>
              <a:t>Вопросы</a:t>
            </a:r>
            <a:endParaRPr lang="ru-RU" sz="2800" dirty="0"/>
          </a:p>
        </p:txBody>
      </p:sp>
    </p:spTree>
    <p:extLst>
      <p:ext uri="{BB962C8B-B14F-4D97-AF65-F5344CB8AC3E}">
        <p14:creationId xmlns="" xmlns:p14="http://schemas.microsoft.com/office/powerpoint/2010/main" val="22334902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334589" y="940526"/>
            <a:ext cx="9609668" cy="4976948"/>
          </a:xfrm>
        </p:spPr>
        <p:txBody>
          <a:bodyPr>
            <a:normAutofit/>
          </a:bodyPr>
          <a:lstStyle/>
          <a:p>
            <a:r>
              <a:rPr lang="ru-RU" sz="2400" dirty="0"/>
              <a:t>В международных соревнованиях 1960—1970-х годов наибольших успехов добивались национальные сборные команды СССР, Чехословакии, Польши, Румынии, Болгарии, Японии. У женщин вплоть до московской Олимпиады-1980 наиболее значимым выглядело соперничество советской и японской школ — сборные СССР и Японии разыгрывали друг с другом золотые медали на первых четырёх олимпийских турнирах и одержали в них по две победы. Определённых успехов также добились сборные Польши, ГДР, Румынии, Чехословакии, Северной и Южной Кореи. В 1978 году привычную расстановку сил в женском волейболе нарушила сборная Кубы, неожиданно при огромном преимуществе над соперниками выигравшая проводившийся в Советском </a:t>
            </a:r>
            <a:r>
              <a:rPr lang="ru-RU" sz="2400" dirty="0" smtClean="0"/>
              <a:t>Союзе</a:t>
            </a:r>
            <a:r>
              <a:rPr lang="ru-RU" sz="2400" dirty="0"/>
              <a:t> </a:t>
            </a:r>
            <a:r>
              <a:rPr lang="ru-RU" sz="2400" dirty="0" smtClean="0"/>
              <a:t>чемпионат </a:t>
            </a:r>
            <a:r>
              <a:rPr lang="ru-RU" sz="2400" dirty="0"/>
              <a:t>мира.</a:t>
            </a:r>
          </a:p>
        </p:txBody>
      </p:sp>
    </p:spTree>
    <p:extLst>
      <p:ext uri="{BB962C8B-B14F-4D97-AF65-F5344CB8AC3E}">
        <p14:creationId xmlns="" xmlns:p14="http://schemas.microsoft.com/office/powerpoint/2010/main" val="22541960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1162594"/>
            <a:ext cx="8158688" cy="1071155"/>
          </a:xfrm>
        </p:spPr>
        <p:txBody>
          <a:bodyPr>
            <a:normAutofit/>
          </a:bodyPr>
          <a:lstStyle/>
          <a:p>
            <a:r>
              <a:rPr lang="ru-RU" dirty="0" smtClean="0"/>
              <a:t>Что такое волейбол?</a:t>
            </a:r>
            <a:endParaRPr lang="ru-RU" dirty="0"/>
          </a:p>
        </p:txBody>
      </p:sp>
      <p:sp>
        <p:nvSpPr>
          <p:cNvPr id="3" name="Текст 2"/>
          <p:cNvSpPr>
            <a:spLocks noGrp="1"/>
          </p:cNvSpPr>
          <p:nvPr>
            <p:ph type="body" idx="1"/>
          </p:nvPr>
        </p:nvSpPr>
        <p:spPr>
          <a:xfrm>
            <a:off x="2015067" y="2847703"/>
            <a:ext cx="8158690" cy="2429691"/>
          </a:xfrm>
        </p:spPr>
        <p:txBody>
          <a:bodyPr>
            <a:normAutofit fontScale="92500" lnSpcReduction="20000"/>
          </a:bodyPr>
          <a:lstStyle/>
          <a:p>
            <a:r>
              <a:rPr lang="ru-RU" dirty="0" smtClean="0"/>
              <a:t>Волейбол</a:t>
            </a:r>
            <a:r>
              <a:rPr lang="ru-RU" dirty="0"/>
              <a:t>—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a:t>
            </a:r>
            <a:r>
              <a:rPr lang="ru-RU" i="1" dirty="0"/>
              <a:t>добить до пола</a:t>
            </a:r>
            <a:r>
              <a:rPr lang="ru-RU" dirty="0"/>
              <a:t>),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a:t>
            </a:r>
          </a:p>
        </p:txBody>
      </p:sp>
    </p:spTree>
    <p:extLst>
      <p:ext uri="{BB962C8B-B14F-4D97-AF65-F5344CB8AC3E}">
        <p14:creationId xmlns="" xmlns:p14="http://schemas.microsoft.com/office/powerpoint/2010/main" val="18992627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Вопросы</a:t>
            </a:r>
            <a:endParaRPr lang="ru-RU" dirty="0"/>
          </a:p>
        </p:txBody>
      </p:sp>
      <p:sp>
        <p:nvSpPr>
          <p:cNvPr id="5" name="Содержимое 4"/>
          <p:cNvSpPr>
            <a:spLocks noGrp="1"/>
          </p:cNvSpPr>
          <p:nvPr>
            <p:ph idx="1"/>
          </p:nvPr>
        </p:nvSpPr>
        <p:spPr/>
        <p:txBody>
          <a:bodyPr/>
          <a:lstStyle/>
          <a:p>
            <a:pPr marL="457200" indent="-457200">
              <a:buAutoNum type="arabicParenR"/>
            </a:pPr>
            <a:r>
              <a:rPr lang="ru-RU" dirty="0" smtClean="0"/>
              <a:t>В каком году состоялся первый чемпионат мира после второй мировой войны? </a:t>
            </a:r>
            <a:r>
              <a:rPr lang="ru-RU" dirty="0" smtClean="0">
                <a:hlinkClick r:id="rId2" action="ppaction://hlinksldjump"/>
              </a:rPr>
              <a:t>Ответ</a:t>
            </a:r>
            <a:endParaRPr lang="ru-RU" dirty="0" smtClean="0"/>
          </a:p>
          <a:p>
            <a:pPr marL="457200" indent="-457200">
              <a:buAutoNum type="arabicParenR"/>
            </a:pPr>
            <a:r>
              <a:rPr lang="ru-RU" dirty="0" smtClean="0"/>
              <a:t>В каком году Волейбол стал Олимпийским видом спорта? </a:t>
            </a:r>
            <a:r>
              <a:rPr lang="ru-RU" dirty="0" smtClean="0">
                <a:hlinkClick r:id="rId3" action="ppaction://hlinksldjump"/>
              </a:rPr>
              <a:t>Ответ</a:t>
            </a:r>
            <a:endParaRPr lang="ru-RU" dirty="0" smtClean="0"/>
          </a:p>
          <a:p>
            <a:pPr marL="457200" indent="-457200">
              <a:buAutoNum type="arabicParenR"/>
            </a:pPr>
            <a:r>
              <a:rPr lang="ru-RU" dirty="0" smtClean="0"/>
              <a:t>В каком году появились судейские жёлтая и красная карточки? </a:t>
            </a:r>
            <a:r>
              <a:rPr lang="ru-RU" dirty="0" smtClean="0">
                <a:hlinkClick r:id="rId3" action="ppaction://hlinksldjump"/>
              </a:rPr>
              <a:t>Ответ</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339" y="2707690"/>
            <a:ext cx="9609668" cy="1468800"/>
          </a:xfrm>
        </p:spPr>
        <p:txBody>
          <a:bodyPr/>
          <a:lstStyle/>
          <a:p>
            <a:r>
              <a:rPr lang="ru-RU" b="1" dirty="0" smtClean="0"/>
              <a:t>			Развитие </a:t>
            </a:r>
            <a:r>
              <a:rPr lang="ru-RU" b="1" dirty="0"/>
              <a:t>игры в 1980—1990-е годы</a:t>
            </a:r>
            <a:br>
              <a:rPr lang="ru-RU" b="1" dirty="0"/>
            </a:br>
            <a:endParaRPr lang="ru-RU" dirty="0"/>
          </a:p>
        </p:txBody>
      </p:sp>
    </p:spTree>
    <p:extLst>
      <p:ext uri="{BB962C8B-B14F-4D97-AF65-F5344CB8AC3E}">
        <p14:creationId xmlns="" xmlns:p14="http://schemas.microsoft.com/office/powerpoint/2010/main" val="13546953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2028" r="2028"/>
          <a:stretch>
            <a:fillRect/>
          </a:stretch>
        </p:blipFill>
        <p:spPr/>
      </p:pic>
      <p:sp>
        <p:nvSpPr>
          <p:cNvPr id="4" name="Текст 3"/>
          <p:cNvSpPr>
            <a:spLocks noGrp="1"/>
          </p:cNvSpPr>
          <p:nvPr>
            <p:ph type="body" sz="half" idx="2"/>
          </p:nvPr>
        </p:nvSpPr>
        <p:spPr>
          <a:xfrm>
            <a:off x="1295398" y="1041400"/>
            <a:ext cx="5680167" cy="4775200"/>
          </a:xfrm>
        </p:spPr>
        <p:txBody>
          <a:bodyPr>
            <a:normAutofit lnSpcReduction="10000"/>
          </a:bodyPr>
          <a:lstStyle/>
          <a:p>
            <a:r>
              <a:rPr lang="ru-RU" sz="2800" dirty="0"/>
              <a:t>В 1984 году Поля Либо сменил на посту президента FIVB доктор Рубен </a:t>
            </a:r>
            <a:r>
              <a:rPr lang="ru-RU" sz="2800" dirty="0" err="1"/>
              <a:t>Акоста</a:t>
            </a:r>
            <a:r>
              <a:rPr lang="ru-RU" sz="2800" dirty="0"/>
              <a:t>, адвокат из Мексики. По инициативе Рубена </a:t>
            </a:r>
            <a:r>
              <a:rPr lang="ru-RU" sz="2800" dirty="0" err="1"/>
              <a:t>Акосты</a:t>
            </a:r>
            <a:r>
              <a:rPr lang="ru-RU" sz="2800" dirty="0"/>
              <a:t> произведены многочисленные изменения в правилах игры, направленные на повышение зрелищности соревнований и «</a:t>
            </a:r>
            <a:r>
              <a:rPr lang="ru-RU" sz="2800" dirty="0" err="1"/>
              <a:t>телегеничности</a:t>
            </a:r>
            <a:r>
              <a:rPr lang="ru-RU" sz="2800" dirty="0"/>
              <a:t>» волейбола, связанной с сокращением продолжительности матчей</a:t>
            </a:r>
            <a:r>
              <a:rPr lang="ru-RU" dirty="0"/>
              <a:t>.</a:t>
            </a:r>
          </a:p>
        </p:txBody>
      </p:sp>
    </p:spTree>
    <p:extLst>
      <p:ext uri="{BB962C8B-B14F-4D97-AF65-F5344CB8AC3E}">
        <p14:creationId xmlns="" xmlns:p14="http://schemas.microsoft.com/office/powerpoint/2010/main" val="7272612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966650"/>
            <a:ext cx="9609668" cy="5003075"/>
          </a:xfrm>
        </p:spPr>
        <p:txBody>
          <a:bodyPr/>
          <a:lstStyle/>
          <a:p>
            <a:r>
              <a:rPr lang="ru-RU" dirty="0"/>
              <a:t> </a:t>
            </a:r>
            <a:r>
              <a:rPr lang="ru-RU" sz="2400" dirty="0"/>
              <a:t>Накануне Олимпийских игр-1988 в Сеуле состоялся XXI конгресс FIVB, где были приняты изменения в регламенте решающей пятой партии: она стала играться по системе «ралли-</a:t>
            </a:r>
            <a:r>
              <a:rPr lang="ru-RU" sz="2400" dirty="0" err="1"/>
              <a:t>пойнт</a:t>
            </a:r>
            <a:r>
              <a:rPr lang="ru-RU" sz="2400" dirty="0"/>
              <a:t>», или «тай-брейк» («розыгрыш — очко»), в 1990-е годы также устанавливался «потолок» в 17 очков для первых четырёх партий (то есть они могли заканчиваться при преимуществе соперников в 1 очко со счётом 17:16). Проводился эксперимент с ограничением волейбольных партий по </a:t>
            </a:r>
            <a:r>
              <a:rPr lang="ru-RU" sz="2400" dirty="0" smtClean="0"/>
              <a:t>времени, </a:t>
            </a:r>
            <a:r>
              <a:rPr lang="ru-RU" sz="2400" dirty="0"/>
              <a:t>однако в октябре 1998 года на конгрессе FIVB в </a:t>
            </a:r>
            <a:r>
              <a:rPr lang="ru-RU" sz="2400" dirty="0" smtClean="0"/>
              <a:t>Токио</a:t>
            </a:r>
            <a:r>
              <a:rPr lang="ru-RU" sz="2400" dirty="0"/>
              <a:t> </a:t>
            </a:r>
            <a:r>
              <a:rPr lang="ru-RU" sz="2400" dirty="0" smtClean="0"/>
              <a:t>было </a:t>
            </a:r>
            <a:r>
              <a:rPr lang="ru-RU" sz="2400" dirty="0"/>
              <a:t>принято ещё более революционное решение — играть по системе «</a:t>
            </a:r>
            <a:r>
              <a:rPr lang="ru-RU" sz="2400" dirty="0" err="1"/>
              <a:t>ралли-пойнт</a:t>
            </a:r>
            <a:r>
              <a:rPr lang="ru-RU" sz="2400" dirty="0"/>
              <a:t>» каждую партию: первые четыре до 25 очков, пятую — до 15. В 1996 году разрешены касание мяча любой частью тела (в том числе ногой), в 1997 году FIVB предложила национальным сборным включать в свои составы игрока </a:t>
            </a:r>
            <a:r>
              <a:rPr lang="ru-RU" sz="2400" dirty="0" err="1" smtClean="0"/>
              <a:t>либеро</a:t>
            </a:r>
            <a:r>
              <a:rPr lang="ru-RU" sz="2400" dirty="0" smtClean="0"/>
              <a:t>.</a:t>
            </a:r>
            <a:r>
              <a:rPr lang="en-US" sz="2400" dirty="0" smtClean="0"/>
              <a:t> </a:t>
            </a:r>
            <a:r>
              <a:rPr lang="ru-RU" sz="2400" dirty="0" smtClean="0">
                <a:hlinkClick r:id="rId2" action="ppaction://hlinksldjump"/>
              </a:rPr>
              <a:t>Вопросы</a:t>
            </a:r>
            <a:endParaRPr lang="ru-RU" sz="2400" dirty="0"/>
          </a:p>
        </p:txBody>
      </p:sp>
    </p:spTree>
    <p:extLst>
      <p:ext uri="{BB962C8B-B14F-4D97-AF65-F5344CB8AC3E}">
        <p14:creationId xmlns="" xmlns:p14="http://schemas.microsoft.com/office/powerpoint/2010/main" val="40490729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783771"/>
            <a:ext cx="9601196" cy="5290458"/>
          </a:xfrm>
        </p:spPr>
        <p:txBody>
          <a:bodyPr>
            <a:normAutofit/>
          </a:bodyPr>
          <a:lstStyle/>
          <a:p>
            <a:r>
              <a:rPr lang="ru-RU" sz="2000" dirty="0"/>
              <a:t>В этот период продолжали совершенствоваться техника и тактика игры. В начале 1980-х появилась подача в прыжке и почти перестала применяться боковая подача, увеличилась частота нападающих ударов с задней линии, произошли изменения в способах приёма мяча — прежде непопулярный приём снизу стал господствующим, а приём сверху с падением почти исчез. Сузились игровые функции волейболистов: например, если раньше в приёме были задействованы все шесть игроков, то с 1980-х годов выполнение этого элемента стало обязанностью двух </a:t>
            </a:r>
            <a:r>
              <a:rPr lang="ru-RU" sz="2000" dirty="0" err="1"/>
              <a:t>доигровщиков</a:t>
            </a:r>
            <a:r>
              <a:rPr lang="ru-RU" sz="2000" dirty="0"/>
              <a:t>.</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86897" y="3076598"/>
            <a:ext cx="5078116" cy="2899954"/>
          </a:xfrm>
          <a:prstGeom prst="rect">
            <a:avLst/>
          </a:prstGeom>
        </p:spPr>
      </p:pic>
    </p:spTree>
    <p:extLst>
      <p:ext uri="{BB962C8B-B14F-4D97-AF65-F5344CB8AC3E}">
        <p14:creationId xmlns="" xmlns:p14="http://schemas.microsoft.com/office/powerpoint/2010/main" val="3946785318"/>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1018903"/>
            <a:ext cx="9609668" cy="4618878"/>
          </a:xfrm>
        </p:spPr>
        <p:txBody>
          <a:bodyPr>
            <a:normAutofit/>
          </a:bodyPr>
          <a:lstStyle/>
          <a:p>
            <a:r>
              <a:rPr lang="ru-RU" sz="3200" dirty="0"/>
              <a:t>Игра стала более силовой и быстрой. Волейбол увеличил требования к росту и атлетической подготовке спортсменов. Если в 1970-е годы в команде могло не быть вообще ни одного игрока ростом выше 2-х метров, то с 1990-х годов всё изменилось. В командах высокого класса ниже 195—200 см обычно только связующий и либеро. В число сильнейших добавились новые команды — Бразилия, США, Куба, Италия, Нидерланды, Югославия.</a:t>
            </a:r>
          </a:p>
        </p:txBody>
      </p:sp>
    </p:spTree>
    <p:extLst>
      <p:ext uri="{BB962C8B-B14F-4D97-AF65-F5344CB8AC3E}">
        <p14:creationId xmlns="" xmlns:p14="http://schemas.microsoft.com/office/powerpoint/2010/main" val="256768920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1058091"/>
            <a:ext cx="9609668" cy="4579690"/>
          </a:xfrm>
        </p:spPr>
        <p:txBody>
          <a:bodyPr>
            <a:normAutofit/>
          </a:bodyPr>
          <a:lstStyle/>
          <a:p>
            <a:r>
              <a:rPr lang="ru-RU" sz="3200" dirty="0"/>
              <a:t>С 1990 года стала разыгрываться Мировая лига — ежегодное коммерческое соревнование, призванное увеличить популярность волейбола во всём мире. С 1993 года проводится аналогичное соревнование у женщин — Гран-при. Со второй половины 1980-х годов в </a:t>
            </a:r>
            <a:r>
              <a:rPr lang="ru-RU" sz="3200" dirty="0" smtClean="0"/>
              <a:t>Италии</a:t>
            </a:r>
            <a:r>
              <a:rPr lang="ru-RU" sz="3200" dirty="0"/>
              <a:t> </a:t>
            </a:r>
            <a:r>
              <a:rPr lang="ru-RU" sz="3200" dirty="0" smtClean="0"/>
              <a:t>создаётся </a:t>
            </a:r>
            <a:r>
              <a:rPr lang="ru-RU" sz="3200" dirty="0"/>
              <a:t>первая по-настоящему профессиональная лига, организация которой становится примером для национальных чемпионатов других стран.</a:t>
            </a:r>
          </a:p>
        </p:txBody>
      </p:sp>
    </p:spTree>
    <p:extLst>
      <p:ext uri="{BB962C8B-B14F-4D97-AF65-F5344CB8AC3E}">
        <p14:creationId xmlns="" xmlns:p14="http://schemas.microsoft.com/office/powerpoint/2010/main" val="324357055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95399" y="2514600"/>
            <a:ext cx="6241816" cy="1828800"/>
          </a:xfrm>
        </p:spPr>
        <p:txBody>
          <a:bodyPr>
            <a:normAutofit/>
          </a:bodyPr>
          <a:lstStyle/>
          <a:p>
            <a:r>
              <a:rPr lang="ru-RU" sz="2400" dirty="0"/>
              <a:t>В 1985 году в </a:t>
            </a:r>
            <a:r>
              <a:rPr lang="ru-RU" sz="2400" dirty="0" err="1"/>
              <a:t>Холиоке</a:t>
            </a:r>
            <a:r>
              <a:rPr lang="ru-RU" sz="2400" dirty="0"/>
              <a:t> открыт волейбольный Зал славы, в который заносятся имена наиболее выдающихся игроков, тренеров, команд, организаторов, </a:t>
            </a:r>
            <a:r>
              <a:rPr lang="ru-RU" sz="2400" dirty="0" err="1" smtClean="0"/>
              <a:t>судей.</a:t>
            </a:r>
            <a:r>
              <a:rPr lang="ru-RU" sz="2400" dirty="0" err="1" smtClean="0">
                <a:hlinkClick r:id="rId2" action="ppaction://hlinksldjump"/>
              </a:rPr>
              <a:t>Вопросы</a:t>
            </a:r>
            <a:endParaRPr lang="ru-RU" sz="2400" dirty="0"/>
          </a:p>
        </p:txBody>
      </p:sp>
      <p:pic>
        <p:nvPicPr>
          <p:cNvPr id="7" name="Рисунок 6"/>
          <p:cNvPicPr>
            <a:picLocks noGrp="1" noChangeAspect="1"/>
          </p:cNvPicPr>
          <p:nvPr>
            <p:ph type="pic" idx="1"/>
          </p:nvPr>
        </p:nvPicPr>
        <p:blipFill rotWithShape="1">
          <a:blip r:embed="rId3" cstate="print">
            <a:extLst>
              <a:ext uri="{28A0092B-C50C-407E-A947-70E740481C1C}">
                <a14:useLocalDpi xmlns="" xmlns:a14="http://schemas.microsoft.com/office/drawing/2010/main" val="0"/>
              </a:ext>
            </a:extLst>
          </a:blip>
          <a:srcRect l="712" r="402" b="478"/>
          <a:stretch/>
        </p:blipFill>
        <p:spPr>
          <a:xfrm>
            <a:off x="7603523" y="1041400"/>
            <a:ext cx="3542271" cy="4752000"/>
          </a:xfrm>
        </p:spPr>
      </p:pic>
    </p:spTree>
    <p:extLst>
      <p:ext uri="{BB962C8B-B14F-4D97-AF65-F5344CB8AC3E}">
        <p14:creationId xmlns="" xmlns:p14="http://schemas.microsoft.com/office/powerpoint/2010/main" val="3064446197"/>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Вопросы</a:t>
            </a:r>
            <a:endParaRPr lang="ru-RU" dirty="0"/>
          </a:p>
        </p:txBody>
      </p:sp>
      <p:sp>
        <p:nvSpPr>
          <p:cNvPr id="6" name="Содержимое 5"/>
          <p:cNvSpPr>
            <a:spLocks noGrp="1"/>
          </p:cNvSpPr>
          <p:nvPr>
            <p:ph idx="1"/>
          </p:nvPr>
        </p:nvSpPr>
        <p:spPr/>
        <p:txBody>
          <a:bodyPr/>
          <a:lstStyle/>
          <a:p>
            <a:pPr marL="457200" indent="-457200">
              <a:buAutoNum type="arabicParenR"/>
            </a:pPr>
            <a:r>
              <a:rPr lang="ru-RU" dirty="0" smtClean="0"/>
              <a:t>В каком году было принято решение играть по системе «ралли- </a:t>
            </a:r>
            <a:r>
              <a:rPr lang="ru-RU" dirty="0" err="1" smtClean="0"/>
              <a:t>пойнт</a:t>
            </a:r>
            <a:r>
              <a:rPr lang="ru-RU" dirty="0" smtClean="0"/>
              <a:t>», т.е четыре партии до 25 очков, а пятую партию до 15 очков? </a:t>
            </a:r>
            <a:r>
              <a:rPr lang="ru-RU" dirty="0" smtClean="0">
                <a:hlinkClick r:id="rId2" action="ppaction://hlinksldjump"/>
              </a:rPr>
              <a:t>Ответ</a:t>
            </a:r>
            <a:endParaRPr lang="ru-RU" dirty="0" smtClean="0"/>
          </a:p>
          <a:p>
            <a:pPr marL="457200" indent="-457200">
              <a:buAutoNum type="arabicParenR"/>
            </a:pPr>
            <a:r>
              <a:rPr lang="ru-RU" dirty="0" smtClean="0"/>
              <a:t>В каком году разрешено касаться мяча любой частью тела? </a:t>
            </a:r>
            <a:r>
              <a:rPr lang="ru-RU" dirty="0" smtClean="0">
                <a:hlinkClick r:id="rId2" action="ppaction://hlinksldjump"/>
              </a:rPr>
              <a:t>Ответ</a:t>
            </a:r>
            <a:endParaRPr lang="ru-RU" dirty="0" smtClean="0"/>
          </a:p>
          <a:p>
            <a:pPr marL="457200" indent="-457200">
              <a:buAutoNum type="arabicParenR"/>
            </a:pPr>
            <a:r>
              <a:rPr lang="ru-RU" dirty="0" smtClean="0"/>
              <a:t>Где и когда был  открыт зал волейбольной славы? </a:t>
            </a:r>
            <a:r>
              <a:rPr lang="ru-RU" dirty="0" smtClean="0">
                <a:hlinkClick r:id="rId3" action="ppaction://hlinksldjump"/>
              </a:rPr>
              <a:t>Ответ</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340" y="3073450"/>
            <a:ext cx="9609668" cy="675590"/>
          </a:xfrm>
        </p:spPr>
        <p:txBody>
          <a:bodyPr>
            <a:normAutofit fontScale="90000"/>
          </a:bodyPr>
          <a:lstStyle/>
          <a:p>
            <a:r>
              <a:rPr lang="ru-RU" b="1" dirty="0" smtClean="0"/>
              <a:t>						</a:t>
            </a:r>
            <a:br>
              <a:rPr lang="ru-RU" b="1" dirty="0" smtClean="0"/>
            </a:br>
            <a:r>
              <a:rPr lang="ru-RU" b="1" dirty="0"/>
              <a:t>	</a:t>
            </a:r>
            <a:r>
              <a:rPr lang="ru-RU" b="1" dirty="0" smtClean="0"/>
              <a:t>					Волейбол </a:t>
            </a:r>
            <a:r>
              <a:rPr lang="ru-RU" b="1" dirty="0"/>
              <a:t>в наши дни</a:t>
            </a:r>
            <a:br>
              <a:rPr lang="ru-RU" b="1" dirty="0"/>
            </a:br>
            <a:endParaRPr lang="ru-RU" dirty="0"/>
          </a:p>
        </p:txBody>
      </p:sp>
    </p:spTree>
    <p:extLst>
      <p:ext uri="{BB962C8B-B14F-4D97-AF65-F5344CB8AC3E}">
        <p14:creationId xmlns="" xmlns:p14="http://schemas.microsoft.com/office/powerpoint/2010/main" val="33090809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295402" y="982132"/>
            <a:ext cx="9601196" cy="1192657"/>
          </a:xfrm>
        </p:spPr>
        <p:txBody>
          <a:bodyPr/>
          <a:lstStyle/>
          <a:p>
            <a:r>
              <a:rPr lang="ru-RU" dirty="0" smtClean="0"/>
              <a:t>Спортивная игра – Волейбол </a:t>
            </a:r>
            <a:endParaRPr lang="ru-RU" dirty="0"/>
          </a:p>
        </p:txBody>
      </p:sp>
      <p:sp>
        <p:nvSpPr>
          <p:cNvPr id="4" name="Текст 3"/>
          <p:cNvSpPr>
            <a:spLocks noGrp="1"/>
          </p:cNvSpPr>
          <p:nvPr>
            <p:ph sz="half" idx="2"/>
          </p:nvPr>
        </p:nvSpPr>
        <p:spPr/>
        <p:txBody>
          <a:bodyPr>
            <a:normAutofit/>
          </a:bodyPr>
          <a:lstStyle/>
          <a:p>
            <a:r>
              <a:rPr lang="ru-RU" dirty="0"/>
              <a:t>Центральный орган волейбола как международного вида спорта, определяющий свод правил — </a:t>
            </a:r>
            <a:r>
              <a:rPr lang="ru-RU" dirty="0">
                <a:solidFill>
                  <a:schemeClr val="tx1"/>
                </a:solidFill>
              </a:rPr>
              <a:t>Международная </a:t>
            </a:r>
            <a:r>
              <a:rPr lang="ru-RU" dirty="0" smtClean="0">
                <a:solidFill>
                  <a:schemeClr val="tx1"/>
                </a:solidFill>
              </a:rPr>
              <a:t>федерация волейбола</a:t>
            </a:r>
            <a:r>
              <a:rPr lang="ru-RU" dirty="0">
                <a:solidFill>
                  <a:schemeClr val="tx1"/>
                </a:solidFill>
              </a:rPr>
              <a:t>, FIVB</a:t>
            </a:r>
            <a:r>
              <a:rPr lang="ru-RU" dirty="0"/>
              <a:t> (англ.). Волейбол входит в программу Олимпийских </a:t>
            </a:r>
            <a:r>
              <a:rPr lang="ru-RU" dirty="0" smtClean="0"/>
              <a:t>игр с</a:t>
            </a:r>
            <a:r>
              <a:rPr lang="ru-RU" dirty="0"/>
              <a:t> </a:t>
            </a:r>
            <a:r>
              <a:rPr lang="ru-RU" dirty="0" smtClean="0"/>
              <a:t>1964 </a:t>
            </a:r>
            <a:r>
              <a:rPr lang="ru-RU" dirty="0" smtClean="0"/>
              <a:t>года.</a:t>
            </a:r>
            <a:r>
              <a:rPr lang="en-US" dirty="0" smtClean="0"/>
              <a:t> </a:t>
            </a:r>
            <a:r>
              <a:rPr lang="ru-RU" dirty="0" smtClean="0">
                <a:hlinkClick r:id="rId2" action="ppaction://hlinksldjump"/>
              </a:rPr>
              <a:t>Вопросы</a:t>
            </a:r>
            <a:endParaRPr lang="ru-RU" dirty="0"/>
          </a:p>
        </p:txBody>
      </p:sp>
      <p:pic>
        <p:nvPicPr>
          <p:cNvPr id="12" name="Содержимое 11" descr="5c5bd5597df14.jpeg"/>
          <p:cNvPicPr>
            <a:picLocks noGrp="1" noChangeAspect="1"/>
          </p:cNvPicPr>
          <p:nvPr>
            <p:ph sz="half" idx="1"/>
          </p:nvPr>
        </p:nvPicPr>
        <p:blipFill>
          <a:blip r:embed="rId3" cstate="print"/>
          <a:stretch>
            <a:fillRect/>
          </a:stretch>
        </p:blipFill>
        <p:spPr>
          <a:xfrm>
            <a:off x="1298575" y="2649408"/>
            <a:ext cx="4718050" cy="3132396"/>
          </a:xfrm>
        </p:spPr>
      </p:pic>
    </p:spTree>
    <p:extLst>
      <p:ext uri="{BB962C8B-B14F-4D97-AF65-F5344CB8AC3E}">
        <p14:creationId xmlns="" xmlns:p14="http://schemas.microsoft.com/office/powerpoint/2010/main" val="110405289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1267097"/>
            <a:ext cx="9609668" cy="4370684"/>
          </a:xfrm>
        </p:spPr>
        <p:txBody>
          <a:bodyPr>
            <a:normAutofit/>
          </a:bodyPr>
          <a:lstStyle/>
          <a:p>
            <a:pPr>
              <a:spcAft>
                <a:spcPts val="0"/>
              </a:spcAft>
            </a:pPr>
            <a:r>
              <a:rPr lang="ru-RU" sz="3200" dirty="0"/>
              <a:t>С 2015 года FIVB объединяет 221 национальную федерацию </a:t>
            </a:r>
            <a:r>
              <a:rPr lang="ru-RU" sz="3200" dirty="0" smtClean="0"/>
              <a:t>волейбола, </a:t>
            </a:r>
            <a:r>
              <a:rPr lang="ru-RU" sz="3200" dirty="0"/>
              <a:t>игра является одним из самых популярных видов спорта на Земле. Наиболее развит волейбол как вид спорта в таких странах, как Россия, Бразилия, Китай, Италия, США, Япония, </a:t>
            </a:r>
            <a:endParaRPr lang="ru-RU" sz="3200" dirty="0" smtClean="0"/>
          </a:p>
          <a:p>
            <a:pPr>
              <a:spcAft>
                <a:spcPts val="0"/>
              </a:spcAft>
            </a:pPr>
            <a:r>
              <a:rPr lang="ru-RU" sz="3200" dirty="0" smtClean="0"/>
              <a:t>Польша</a:t>
            </a:r>
            <a:r>
              <a:rPr lang="ru-RU" sz="3200" dirty="0"/>
              <a:t>, Сербия. Действующим чемпионом мира среди мужчин является сборная Польши, среди женщин — сборная </a:t>
            </a:r>
            <a:r>
              <a:rPr lang="ru-RU" sz="3200" dirty="0" err="1" smtClean="0"/>
              <a:t>Сербии.</a:t>
            </a:r>
            <a:r>
              <a:rPr lang="ru-RU" sz="3200" dirty="0" err="1" smtClean="0">
                <a:hlinkClick r:id="rId2" action="ppaction://hlinksldjump"/>
              </a:rPr>
              <a:t>Вопросы</a:t>
            </a:r>
            <a:endParaRPr lang="ru-RU" sz="3200" dirty="0"/>
          </a:p>
        </p:txBody>
      </p:sp>
    </p:spTree>
    <p:extLst>
      <p:ext uri="{BB962C8B-B14F-4D97-AF65-F5344CB8AC3E}">
        <p14:creationId xmlns="" xmlns:p14="http://schemas.microsoft.com/office/powerpoint/2010/main" val="252538243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l="-994" t="-428" r="346" b="-1"/>
          <a:stretch/>
        </p:blipFill>
        <p:spPr>
          <a:xfrm>
            <a:off x="6936260" y="1252151"/>
            <a:ext cx="4555524" cy="4407244"/>
          </a:xfrm>
        </p:spPr>
      </p:pic>
      <p:sp>
        <p:nvSpPr>
          <p:cNvPr id="4" name="Текст 3"/>
          <p:cNvSpPr>
            <a:spLocks noGrp="1"/>
          </p:cNvSpPr>
          <p:nvPr>
            <p:ph type="body" sz="half" idx="2"/>
          </p:nvPr>
        </p:nvSpPr>
        <p:spPr>
          <a:xfrm>
            <a:off x="757881" y="1672046"/>
            <a:ext cx="6170141" cy="3412186"/>
          </a:xfrm>
        </p:spPr>
        <p:txBody>
          <a:bodyPr>
            <a:noAutofit/>
          </a:bodyPr>
          <a:lstStyle/>
          <a:p>
            <a:r>
              <a:rPr lang="ru-RU" sz="2800" dirty="0"/>
              <a:t>В 2008—2012 годах в должности президента Международной федерации волейбола работал китаец </a:t>
            </a:r>
            <a:r>
              <a:rPr lang="ru-RU" sz="2800" dirty="0" err="1"/>
              <a:t>Вэй</a:t>
            </a:r>
            <a:r>
              <a:rPr lang="ru-RU" sz="2800" dirty="0"/>
              <a:t> </a:t>
            </a:r>
            <a:r>
              <a:rPr lang="ru-RU" sz="2800" dirty="0" err="1"/>
              <a:t>Цзичжун</a:t>
            </a:r>
            <a:r>
              <a:rPr lang="ru-RU" sz="2800" dirty="0"/>
              <a:t>, 21 сентября 2012 года на XXXIII Конгрессе FIVB в </a:t>
            </a:r>
            <a:r>
              <a:rPr lang="ru-RU" sz="2800" dirty="0" err="1"/>
              <a:t>Анахайме</a:t>
            </a:r>
            <a:r>
              <a:rPr lang="ru-RU" sz="2800" dirty="0"/>
              <a:t> (Калифорния) новым президентом организации выбран бразилец </a:t>
            </a:r>
            <a:r>
              <a:rPr lang="ru-RU" sz="2800" dirty="0" err="1"/>
              <a:t>Ари</a:t>
            </a:r>
            <a:r>
              <a:rPr lang="ru-RU" sz="2800" dirty="0"/>
              <a:t> </a:t>
            </a:r>
            <a:r>
              <a:rPr lang="ru-RU" sz="2800" dirty="0" err="1" smtClean="0"/>
              <a:t>Граса</a:t>
            </a:r>
            <a:r>
              <a:rPr lang="ru-RU" sz="2800" dirty="0" smtClean="0"/>
              <a:t>.</a:t>
            </a:r>
            <a:endParaRPr lang="ru-RU" sz="2800" dirty="0"/>
          </a:p>
        </p:txBody>
      </p:sp>
    </p:spTree>
    <p:extLst>
      <p:ext uri="{BB962C8B-B14F-4D97-AF65-F5344CB8AC3E}">
        <p14:creationId xmlns="" xmlns:p14="http://schemas.microsoft.com/office/powerpoint/2010/main" val="2504509470"/>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25585" y="1358537"/>
            <a:ext cx="9609668" cy="4193178"/>
          </a:xfrm>
        </p:spPr>
        <p:txBody>
          <a:bodyPr>
            <a:noAutofit/>
          </a:bodyPr>
          <a:lstStyle/>
          <a:p>
            <a:r>
              <a:rPr lang="ru-RU" dirty="0"/>
              <a:t>Руководство FIVB продолжает вести работу над усовершенствованием волейбольных правил. Некоторые изменения по толкованию ошибок «касание сетки» и «заступ» на игровую половину противника, уточнению определения блокирования, расширению заявки команды на официальные международные турниры до 14 игроков, 2 из которых либеро, были утверждены в 2009 году на XXXI конгрессе FIVB в </a:t>
            </a:r>
            <a:r>
              <a:rPr lang="ru-RU" dirty="0" err="1" smtClean="0"/>
              <a:t>Дубае</a:t>
            </a:r>
            <a:r>
              <a:rPr lang="ru-RU" dirty="0" smtClean="0"/>
              <a:t>. </a:t>
            </a:r>
            <a:r>
              <a:rPr lang="ru-RU" dirty="0"/>
              <a:t>В том же году на клубном чемпионате мира в Дохе (этот турнир был возрождён после 17-летнего перерыва) была опробована так называемая «золотая формула», согласно которой принимающая команда свою первую атаку должна проводить строго с задней линии. На практике это нововведение, которое по замыслу должно способствовать выравниванию возможностей соперников и позволить мячу дольше находиться в воздухе, не только не дало ожидаемого эффекта, но и привело к уменьшению зрелищности игры, за что было подвергнуто критике со стороны многих игроков, тренеров, специалистов и любителей </a:t>
            </a:r>
            <a:r>
              <a:rPr lang="ru-RU" dirty="0" smtClean="0"/>
              <a:t>волейбола</a:t>
            </a:r>
            <a:r>
              <a:rPr lang="ru-RU" dirty="0"/>
              <a:t> и больше не применялось</a:t>
            </a:r>
            <a:r>
              <a:rPr lang="ru-RU" dirty="0" smtClean="0"/>
              <a:t>.</a:t>
            </a:r>
            <a:r>
              <a:rPr lang="en-US" dirty="0" smtClean="0"/>
              <a:t> </a:t>
            </a:r>
            <a:r>
              <a:rPr lang="ru-RU" dirty="0" smtClean="0">
                <a:hlinkClick r:id="rId2" action="ppaction://hlinksldjump"/>
              </a:rPr>
              <a:t>Вопросы</a:t>
            </a:r>
            <a:endParaRPr lang="ru-RU" dirty="0"/>
          </a:p>
        </p:txBody>
      </p:sp>
    </p:spTree>
    <p:extLst>
      <p:ext uri="{BB962C8B-B14F-4D97-AF65-F5344CB8AC3E}">
        <p14:creationId xmlns="" xmlns:p14="http://schemas.microsoft.com/office/powerpoint/2010/main" val="328249561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5401" y="1254034"/>
            <a:ext cx="9609668" cy="4383747"/>
          </a:xfrm>
        </p:spPr>
        <p:txBody>
          <a:bodyPr>
            <a:noAutofit/>
          </a:bodyPr>
          <a:lstStyle/>
          <a:p>
            <a:r>
              <a:rPr lang="ru-RU" sz="2400" dirty="0"/>
              <a:t>По новой редакции правил, вступившей в действие в 2013 году, наказание игрока жёлтой карточкой не сопровождается проигрышем очка. В апреле 2013 года было принято решение отложить реализацию правила, ужесточающего требования к приёму подачи </a:t>
            </a:r>
            <a:r>
              <a:rPr lang="ru-RU" sz="2400" dirty="0" smtClean="0"/>
              <a:t>сверху</a:t>
            </a:r>
            <a:r>
              <a:rPr lang="ru-RU" sz="2400" dirty="0"/>
              <a:t> и вместе с тем предложено рассмотреть вопрос о сокращении продолжительности партии с 25 до 21 выигранного очка и уменьшении пауз между розыгрышами </a:t>
            </a:r>
            <a:r>
              <a:rPr lang="ru-RU" sz="2400" dirty="0" smtClean="0"/>
              <a:t>мяча. </a:t>
            </a:r>
            <a:r>
              <a:rPr lang="ru-RU" sz="2400" dirty="0"/>
              <a:t>В том же году последнее нововведение было опробовано в турнирах Евролиги, чемпионате мира среди мужских старших молодёжных команд, чемпионатах Бразилии, но дальнейшего распространения не получило. Также с 2013 года на международных соревнованиях под эгидой FIVB и CEV активно применяется система </a:t>
            </a:r>
            <a:r>
              <a:rPr lang="ru-RU" sz="2400" dirty="0" smtClean="0"/>
              <a:t>видео </a:t>
            </a:r>
            <a:r>
              <a:rPr lang="ru-RU" sz="2400" dirty="0" err="1" smtClean="0"/>
              <a:t>просмотров.</a:t>
            </a:r>
            <a:r>
              <a:rPr lang="ru-RU" sz="2400" dirty="0" err="1" smtClean="0">
                <a:hlinkClick r:id="rId2" action="ppaction://hlinksldjump"/>
              </a:rPr>
              <a:t>Вопросы</a:t>
            </a:r>
            <a:endParaRPr lang="ru-RU" sz="2400" dirty="0"/>
          </a:p>
        </p:txBody>
      </p:sp>
    </p:spTree>
    <p:extLst>
      <p:ext uri="{BB962C8B-B14F-4D97-AF65-F5344CB8AC3E}">
        <p14:creationId xmlns="" xmlns:p14="http://schemas.microsoft.com/office/powerpoint/2010/main" val="1476664134"/>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56212" y="653143"/>
            <a:ext cx="9609668" cy="2450444"/>
          </a:xfrm>
        </p:spPr>
        <p:txBody>
          <a:bodyPr/>
          <a:lstStyle/>
          <a:p>
            <a:r>
              <a:rPr lang="ru-RU" dirty="0"/>
              <a:t>1 ноября 2014 года на XXXIV конгрессе FIVB, состоявшемся в Кальяри, было отменено принятое в 2009 году правило, допускавшее касание сетки, если оно не создавало помеху для игры соперника. Как и прежде, любое касание игроком сетки стало считаться ошибкой. Кроме того для международных соревнований конгресс принял решение об уменьшении размера свободной зоны от лицевых линий с 8 до 6,5 м, внесении в заявку на матчи всех 14 допущенных к турниру игроков и возможности уменьшения по предложению спонсоров и телевидения тренерских и/или технических </a:t>
            </a:r>
            <a:r>
              <a:rPr lang="ru-RU" dirty="0" smtClean="0"/>
              <a:t>тайм-аутов.</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26941" y="3103587"/>
            <a:ext cx="5815913" cy="2540000"/>
          </a:xfrm>
          <a:prstGeom prst="rect">
            <a:avLst/>
          </a:prstGeom>
        </p:spPr>
      </p:pic>
    </p:spTree>
    <p:extLst>
      <p:ext uri="{BB962C8B-B14F-4D97-AF65-F5344CB8AC3E}">
        <p14:creationId xmlns="" xmlns:p14="http://schemas.microsoft.com/office/powerpoint/2010/main" val="100900694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Вопросы</a:t>
            </a:r>
            <a:endParaRPr lang="ru-RU" dirty="0"/>
          </a:p>
        </p:txBody>
      </p:sp>
      <p:sp>
        <p:nvSpPr>
          <p:cNvPr id="5" name="Содержимое 4"/>
          <p:cNvSpPr>
            <a:spLocks noGrp="1"/>
          </p:cNvSpPr>
          <p:nvPr>
            <p:ph idx="1"/>
          </p:nvPr>
        </p:nvSpPr>
        <p:spPr/>
        <p:txBody>
          <a:bodyPr/>
          <a:lstStyle/>
          <a:p>
            <a:pPr marL="457200" indent="-457200">
              <a:buAutoNum type="arabicParenR"/>
            </a:pPr>
            <a:r>
              <a:rPr lang="ru-RU" dirty="0" smtClean="0"/>
              <a:t>Сколько национальных федераций объединяет Международная Федерация Волейбола? </a:t>
            </a:r>
            <a:r>
              <a:rPr lang="ru-RU" dirty="0" smtClean="0">
                <a:hlinkClick r:id="rId2" action="ppaction://hlinksldjump"/>
              </a:rPr>
              <a:t>Ответ</a:t>
            </a:r>
            <a:endParaRPr lang="ru-RU" dirty="0" smtClean="0"/>
          </a:p>
          <a:p>
            <a:pPr marL="457200" indent="-457200">
              <a:buAutoNum type="arabicParenR"/>
            </a:pPr>
            <a:r>
              <a:rPr lang="ru-RU" dirty="0" smtClean="0"/>
              <a:t>Назовите общее количество игроков в заявке команды. </a:t>
            </a:r>
            <a:r>
              <a:rPr lang="ru-RU" dirty="0" smtClean="0">
                <a:hlinkClick r:id="rId3" action="ppaction://hlinksldjump"/>
              </a:rPr>
              <a:t>Ответ</a:t>
            </a:r>
            <a:endParaRPr lang="ru-RU" dirty="0" smtClean="0"/>
          </a:p>
          <a:p>
            <a:pPr marL="457200" indent="-457200">
              <a:buAutoNum type="arabicParenR"/>
            </a:pPr>
            <a:r>
              <a:rPr lang="ru-RU" dirty="0" smtClean="0"/>
              <a:t>С какого года применяется система видео просмотров? </a:t>
            </a:r>
            <a:r>
              <a:rPr lang="ru-RU" dirty="0" smtClean="0">
                <a:hlinkClick r:id="rId4" action="ppaction://hlinksldjump"/>
              </a:rPr>
              <a:t>Ответ</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276" y="3500846"/>
            <a:ext cx="9609668" cy="675644"/>
          </a:xfrm>
        </p:spPr>
        <p:txBody>
          <a:bodyPr>
            <a:normAutofit fontScale="90000"/>
          </a:bodyPr>
          <a:lstStyle/>
          <a:p>
            <a:r>
              <a:rPr lang="ru-RU" sz="4400" b="1" dirty="0" smtClean="0"/>
              <a:t>						Общие </a:t>
            </a:r>
            <a:r>
              <a:rPr lang="ru-RU" sz="4400" b="1" dirty="0"/>
              <a:t>правила</a:t>
            </a:r>
            <a:r>
              <a:rPr lang="ru-RU" b="1" dirty="0"/>
              <a:t/>
            </a:r>
            <a:br>
              <a:rPr lang="ru-RU" b="1" dirty="0"/>
            </a:br>
            <a:endParaRPr lang="ru-RU" dirty="0"/>
          </a:p>
        </p:txBody>
      </p:sp>
    </p:spTree>
    <p:extLst>
      <p:ext uri="{BB962C8B-B14F-4D97-AF65-F5344CB8AC3E}">
        <p14:creationId xmlns="" xmlns:p14="http://schemas.microsoft.com/office/powerpoint/2010/main" val="4103137422"/>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03961" y="1254034"/>
            <a:ext cx="9609668" cy="4376057"/>
          </a:xfrm>
        </p:spPr>
        <p:txBody>
          <a:bodyPr/>
          <a:lstStyle/>
          <a:p>
            <a:r>
              <a:rPr lang="ru-RU" dirty="0"/>
              <a:t>Игра ведётся на прямоугольной </a:t>
            </a:r>
            <a:r>
              <a:rPr lang="ru-RU" dirty="0" smtClean="0"/>
              <a:t>площадке</a:t>
            </a:r>
            <a:r>
              <a:rPr lang="ru-RU" dirty="0"/>
              <a:t> </a:t>
            </a:r>
            <a:r>
              <a:rPr lang="ru-RU" dirty="0" smtClean="0"/>
              <a:t>размером </a:t>
            </a:r>
            <a:r>
              <a:rPr lang="ru-RU" dirty="0"/>
              <a:t>18х9 метров. Волейбольная площадка разделена посередине сеткой. Высота сетки для мужчин — 2,43 м, для женщин — 2,24 </a:t>
            </a:r>
            <a:r>
              <a:rPr lang="ru-RU" dirty="0" smtClean="0"/>
              <a:t>м.</a:t>
            </a:r>
          </a:p>
          <a:p>
            <a:r>
              <a:rPr lang="ru-RU" dirty="0"/>
              <a:t>Игра ведётся сферическим мячом окружностью 65—67 см, массой 260—280 г</a:t>
            </a:r>
            <a:r>
              <a:rPr lang="ru-RU" dirty="0" smtClean="0"/>
              <a:t>.</a:t>
            </a:r>
          </a:p>
          <a:p>
            <a:r>
              <a:rPr lang="ru-RU" dirty="0"/>
              <a:t>Каждая из двух команд может иметь в составе до 14 игроков, на поле во время игры могут находиться 6 игроков. Цель игры — атакующим ударом добить мяч </a:t>
            </a:r>
            <a:r>
              <a:rPr lang="ru-RU" i="1" dirty="0"/>
              <a:t>до пола</a:t>
            </a:r>
            <a:r>
              <a:rPr lang="ru-RU" dirty="0"/>
              <a:t>, то есть до игровой поверхности площадки половины противника, или заставить его ошибиться.</a:t>
            </a:r>
          </a:p>
          <a:p>
            <a:r>
              <a:rPr lang="ru-RU" dirty="0"/>
              <a:t>Игра начинается вводом мяча в игру при помощи подачи согласно жребию. После ввода мяча в игру подачей и успешного розыгрыша подача переходит к той команде, которая выиграла очко. Площадка по количеству игроков условно разделена на 6 зон. После каждого перехода право подачи переходит от одной команды к другой в результате розыгрыша очка, игроки перемещаются в следующую зону по часовой стрелке.</a:t>
            </a:r>
          </a:p>
          <a:p>
            <a:endParaRPr lang="ru-RU" dirty="0"/>
          </a:p>
        </p:txBody>
      </p:sp>
    </p:spTree>
    <p:extLst>
      <p:ext uri="{BB962C8B-B14F-4D97-AF65-F5344CB8AC3E}">
        <p14:creationId xmlns="" xmlns:p14="http://schemas.microsoft.com/office/powerpoint/2010/main" val="410310736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6213" y="3400021"/>
            <a:ext cx="9609668" cy="649465"/>
          </a:xfrm>
        </p:spPr>
        <p:txBody>
          <a:bodyPr>
            <a:normAutofit fontScale="90000"/>
          </a:bodyPr>
          <a:lstStyle/>
          <a:p>
            <a:r>
              <a:rPr lang="ru-RU" b="1" dirty="0" smtClean="0"/>
              <a:t/>
            </a:r>
            <a:br>
              <a:rPr lang="ru-RU" b="1" dirty="0" smtClean="0"/>
            </a:br>
            <a:r>
              <a:rPr lang="ru-RU" b="1" dirty="0"/>
              <a:t>	</a:t>
            </a:r>
            <a:r>
              <a:rPr lang="ru-RU" b="1" dirty="0" smtClean="0"/>
              <a:t>							Расстановка</a:t>
            </a:r>
            <a:r>
              <a:rPr lang="ru-RU" b="1" dirty="0"/>
              <a:t/>
            </a:r>
            <a:br>
              <a:rPr lang="ru-RU" b="1" dirty="0"/>
            </a:br>
            <a:r>
              <a:rPr lang="ru-RU" b="1" dirty="0" smtClean="0"/>
              <a:t>	</a:t>
            </a:r>
            <a:endParaRPr lang="ru-RU" dirty="0"/>
          </a:p>
        </p:txBody>
      </p:sp>
    </p:spTree>
    <p:extLst>
      <p:ext uri="{BB962C8B-B14F-4D97-AF65-F5344CB8AC3E}">
        <p14:creationId xmlns="" xmlns:p14="http://schemas.microsoft.com/office/powerpoint/2010/main" val="5798566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46" b="46"/>
          <a:stretch>
            <a:fillRect/>
          </a:stretch>
        </p:blipFill>
        <p:spPr>
          <a:xfrm>
            <a:off x="8608423" y="1041400"/>
            <a:ext cx="2549755" cy="4775200"/>
          </a:xfrm>
        </p:spPr>
      </p:pic>
      <p:sp>
        <p:nvSpPr>
          <p:cNvPr id="4" name="Текст 3"/>
          <p:cNvSpPr>
            <a:spLocks noGrp="1"/>
          </p:cNvSpPr>
          <p:nvPr>
            <p:ph type="body" sz="half" idx="2"/>
          </p:nvPr>
        </p:nvSpPr>
        <p:spPr>
          <a:xfrm>
            <a:off x="1295399" y="1041401"/>
            <a:ext cx="6881950" cy="4775200"/>
          </a:xfrm>
        </p:spPr>
        <p:txBody>
          <a:bodyPr/>
          <a:lstStyle/>
          <a:p>
            <a:pPr algn="l"/>
            <a:r>
              <a:rPr lang="ru-RU" dirty="0" smtClean="0"/>
              <a:t>Чёткой границы между зонами 1—6 нет, однако существуют ограничения на расстановку и действия игроков на площадке:</a:t>
            </a:r>
          </a:p>
          <a:p>
            <a:pPr algn="l"/>
            <a:r>
              <a:rPr lang="ru-RU" dirty="0" smtClean="0"/>
              <a:t>1) игроки делятся на «переднюю линию» (зоны 2, 3, 4) и «заднюю линию» (зоны 1, 5, 6). Игроки задней линии не могут ставить блок и атаковать выше троса в передней зоне около сетки (ближе трёхметровой линии).</a:t>
            </a:r>
          </a:p>
          <a:p>
            <a:pPr algn="l"/>
            <a:r>
              <a:rPr lang="ru-RU" dirty="0" smtClean="0"/>
              <a:t>2) </a:t>
            </a:r>
            <a:r>
              <a:rPr lang="ru-RU" dirty="0"/>
              <a:t>во время подачи игроки на каждой стороне должны стоять так, чтобы игрок задней линии не находился ближе к сетке, чем соответствующий ему игрок передней линии (1 не ближе 2, 6 не ближе 3, 5 не ближе 4), также должен соблюдаться порядок внутри каждой из линий: слева направо должны располагаться игроки 4, 3 и 2; также слева направо должны располагаться игроки 5, 6 и 1. Однако правила, например, не запрещают игроку 5 зоны стоять ближе к сетке, чем игрок зоны 3. После подачи игроки могут произвольно перемещаться по площадке</a:t>
            </a:r>
            <a:r>
              <a:rPr lang="ru-RU" dirty="0" smtClean="0"/>
              <a:t>.</a:t>
            </a:r>
            <a:r>
              <a:rPr lang="en-US" dirty="0" smtClean="0"/>
              <a:t> </a:t>
            </a:r>
            <a:r>
              <a:rPr lang="ru-RU" dirty="0" smtClean="0">
                <a:hlinkClick r:id="rId3" action="ppaction://hlinksldjump"/>
              </a:rPr>
              <a:t>Вопрос</a:t>
            </a:r>
            <a:endParaRPr lang="ru-RU" dirty="0" smtClean="0"/>
          </a:p>
          <a:p>
            <a:pPr algn="l"/>
            <a:endParaRPr lang="ru-RU" dirty="0"/>
          </a:p>
        </p:txBody>
      </p:sp>
    </p:spTree>
    <p:extLst>
      <p:ext uri="{BB962C8B-B14F-4D97-AF65-F5344CB8AC3E}">
        <p14:creationId xmlns="" xmlns:p14="http://schemas.microsoft.com/office/powerpoint/2010/main" val="20644186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idx="1"/>
          </p:nvPr>
        </p:nvSpPr>
        <p:spPr>
          <a:xfrm>
            <a:off x="2014538" y="2129972"/>
            <a:ext cx="8159750" cy="2860040"/>
          </a:xfrm>
        </p:spPr>
        <p:txBody>
          <a:bodyPr/>
          <a:lstStyle/>
          <a:p>
            <a:r>
              <a:rPr lang="ru-RU" dirty="0"/>
              <a:t>Волейбол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p>
        </p:txBody>
      </p:sp>
    </p:spTree>
    <p:extLst>
      <p:ext uri="{BB962C8B-B14F-4D97-AF65-F5344CB8AC3E}">
        <p14:creationId xmlns="" xmlns:p14="http://schemas.microsoft.com/office/powerpoint/2010/main" val="1453853595"/>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82338" y="1162594"/>
            <a:ext cx="9609668" cy="1449978"/>
          </a:xfrm>
        </p:spPr>
        <p:txBody>
          <a:bodyPr/>
          <a:lstStyle/>
          <a:p>
            <a:r>
              <a:rPr lang="ru-RU" dirty="0"/>
              <a:t>В современном профессиональном волейболе игроки специализируются на игре в определённой зоне («амплуа игроков»), перед подачей они встают на площадке так, чтобы выполнить требования к расстановке, а после подачи перемещаются в удобную для себя зону до конца розыгрыша.</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30162" y="2455817"/>
            <a:ext cx="6598508" cy="3657600"/>
          </a:xfrm>
          <a:prstGeom prst="rect">
            <a:avLst/>
          </a:prstGeom>
        </p:spPr>
      </p:pic>
    </p:spTree>
    <p:extLst>
      <p:ext uri="{BB962C8B-B14F-4D97-AF65-F5344CB8AC3E}">
        <p14:creationId xmlns="" xmlns:p14="http://schemas.microsoft.com/office/powerpoint/2010/main" val="149790070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a:t>
            </a:r>
            <a:endParaRPr lang="ru-RU" dirty="0"/>
          </a:p>
        </p:txBody>
      </p:sp>
      <p:sp>
        <p:nvSpPr>
          <p:cNvPr id="5" name="Содержимое 4"/>
          <p:cNvSpPr>
            <a:spLocks noGrp="1"/>
          </p:cNvSpPr>
          <p:nvPr>
            <p:ph idx="1"/>
          </p:nvPr>
        </p:nvSpPr>
        <p:spPr/>
        <p:txBody>
          <a:bodyPr/>
          <a:lstStyle/>
          <a:p>
            <a:pPr>
              <a:buNone/>
            </a:pPr>
            <a:r>
              <a:rPr lang="ru-RU" dirty="0" smtClean="0"/>
              <a:t>1) В какой зоне расположен игрок, подающий мяч? </a:t>
            </a:r>
            <a:r>
              <a:rPr lang="ru-RU" dirty="0" smtClean="0">
                <a:hlinkClick r:id="rId2" action="ppaction://hlinksldjump"/>
              </a:rPr>
              <a:t>Ответ</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276" y="3034261"/>
            <a:ext cx="9609668" cy="740905"/>
          </a:xfrm>
        </p:spPr>
        <p:txBody>
          <a:bodyPr/>
          <a:lstStyle/>
          <a:p>
            <a:r>
              <a:rPr lang="ru-RU" b="1" dirty="0" smtClean="0"/>
              <a:t>									Подача</a:t>
            </a:r>
            <a:endParaRPr lang="ru-RU" b="1" dirty="0"/>
          </a:p>
        </p:txBody>
      </p:sp>
    </p:spTree>
    <p:extLst>
      <p:ext uri="{BB962C8B-B14F-4D97-AF65-F5344CB8AC3E}">
        <p14:creationId xmlns="" xmlns:p14="http://schemas.microsoft.com/office/powerpoint/2010/main" val="3386200238"/>
      </p:ext>
    </p:extLst>
  </p:cSld>
  <p:clrMapOvr>
    <a:masterClrMapping/>
  </p:clrMapOvr>
  <p:transition spd="slow">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l="-558" r="1190"/>
          <a:stretch/>
        </p:blipFill>
        <p:spPr>
          <a:xfrm>
            <a:off x="7916562" y="1037968"/>
            <a:ext cx="3361037" cy="4778631"/>
          </a:xfrm>
        </p:spPr>
      </p:pic>
      <p:sp>
        <p:nvSpPr>
          <p:cNvPr id="4" name="Текст 3"/>
          <p:cNvSpPr>
            <a:spLocks noGrp="1"/>
          </p:cNvSpPr>
          <p:nvPr>
            <p:ph type="body" sz="half" idx="2"/>
          </p:nvPr>
        </p:nvSpPr>
        <p:spPr>
          <a:xfrm>
            <a:off x="1295399" y="692331"/>
            <a:ext cx="6241816" cy="5512525"/>
          </a:xfrm>
        </p:spPr>
        <p:txBody>
          <a:bodyPr>
            <a:normAutofit/>
          </a:bodyPr>
          <a:lstStyle/>
          <a:p>
            <a:r>
              <a:rPr lang="ru-RU" dirty="0"/>
              <a:t>Выполняет подачу игрок, который в результате последнего перехода перемещается из второй в первую зону. Подача производится из зоны подачи за задней линией игровой площадки с целью приземлить мяч на половине противника или максимально усложнить приём. Не допускается заступ на игровую площадку во время подачи. В полёте мяч может коснуться сетки, но не должен касаться антенн или их мысленного продолжения вверх. Если мяч коснётся поверхности игровой площадки на стороне принимающей команды, подающей команде засчитывается очко. Если игрок, который подавал, нарушил правила или отправил мяч в </a:t>
            </a:r>
            <a:r>
              <a:rPr lang="ru-RU" i="1" dirty="0"/>
              <a:t>аут</a:t>
            </a:r>
            <a:r>
              <a:rPr lang="ru-RU" dirty="0"/>
              <a:t>, то очко засчитывается принимающей команде. Не разрешается блокировать мяч при подаче, прерывая его траекторию над сеткой. Если очко выиграно командой, которая подавала мяч, то подачу продолжает выполнять тот же игрок.</a:t>
            </a:r>
          </a:p>
          <a:p>
            <a:r>
              <a:rPr lang="ru-RU" dirty="0"/>
              <a:t>В современном волейболе наиболее распространена силовая подача в </a:t>
            </a:r>
            <a:r>
              <a:rPr lang="ru-RU" dirty="0" smtClean="0"/>
              <a:t>прыжке. </a:t>
            </a:r>
            <a:r>
              <a:rPr lang="ru-RU" dirty="0"/>
              <a:t>Её противоположностью является укороченная (</a:t>
            </a:r>
            <a:r>
              <a:rPr lang="ru-RU" dirty="0" smtClean="0">
                <a:solidFill>
                  <a:schemeClr val="tx1"/>
                </a:solidFill>
              </a:rPr>
              <a:t>планирующая,</a:t>
            </a:r>
            <a:r>
              <a:rPr lang="ru-RU" dirty="0" smtClean="0"/>
              <a:t> </a:t>
            </a:r>
            <a:r>
              <a:rPr lang="ru-RU" dirty="0"/>
              <a:t>тактическая) подача, когда мяч направляется близко к сетке</a:t>
            </a:r>
            <a:r>
              <a:rPr lang="ru-RU" dirty="0" smtClean="0"/>
              <a:t>.</a:t>
            </a:r>
            <a:r>
              <a:rPr lang="en-US" dirty="0" smtClean="0"/>
              <a:t> </a:t>
            </a:r>
            <a:r>
              <a:rPr lang="ru-RU" dirty="0" smtClean="0">
                <a:hlinkClick r:id="rId3" action="ppaction://hlinksldjump"/>
              </a:rPr>
              <a:t>Вопрос</a:t>
            </a:r>
            <a:endParaRPr lang="ru-RU" dirty="0"/>
          </a:p>
          <a:p>
            <a:endParaRPr lang="ru-RU" dirty="0"/>
          </a:p>
        </p:txBody>
      </p:sp>
    </p:spTree>
    <p:extLst>
      <p:ext uri="{BB962C8B-B14F-4D97-AF65-F5344CB8AC3E}">
        <p14:creationId xmlns="" xmlns:p14="http://schemas.microsoft.com/office/powerpoint/2010/main" val="249210019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Вопрос</a:t>
            </a:r>
            <a:endParaRPr lang="ru-RU" dirty="0"/>
          </a:p>
        </p:txBody>
      </p:sp>
      <p:sp>
        <p:nvSpPr>
          <p:cNvPr id="6" name="Содержимое 5"/>
          <p:cNvSpPr>
            <a:spLocks noGrp="1"/>
          </p:cNvSpPr>
          <p:nvPr>
            <p:ph idx="1"/>
          </p:nvPr>
        </p:nvSpPr>
        <p:spPr/>
        <p:txBody>
          <a:bodyPr/>
          <a:lstStyle/>
          <a:p>
            <a:pPr>
              <a:buNone/>
            </a:pPr>
            <a:r>
              <a:rPr lang="ru-RU" dirty="0" smtClean="0"/>
              <a:t>1) Будет ли засчитана подача, если она выполнена игроком с игровой площадки, а не из-за задней игровой линии? </a:t>
            </a:r>
            <a:r>
              <a:rPr lang="ru-RU" dirty="0" smtClean="0">
                <a:hlinkClick r:id="rId2" action="ppaction://hlinksldjump"/>
              </a:rPr>
              <a:t>Ответ</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073449"/>
            <a:ext cx="9609668" cy="701716"/>
          </a:xfrm>
        </p:spPr>
        <p:txBody>
          <a:bodyPr/>
          <a:lstStyle/>
          <a:p>
            <a:r>
              <a:rPr lang="ru-RU" b="1" dirty="0" smtClean="0"/>
              <a:t>							Приём подачи</a:t>
            </a:r>
            <a:endParaRPr lang="ru-RU" b="1" dirty="0"/>
          </a:p>
        </p:txBody>
      </p:sp>
    </p:spTree>
    <p:extLst>
      <p:ext uri="{BB962C8B-B14F-4D97-AF65-F5344CB8AC3E}">
        <p14:creationId xmlns="" xmlns:p14="http://schemas.microsoft.com/office/powerpoint/2010/main" val="45201436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l="13232" r="298"/>
          <a:stretch/>
        </p:blipFill>
        <p:spPr>
          <a:xfrm>
            <a:off x="8106033" y="1178010"/>
            <a:ext cx="3052146" cy="4638589"/>
          </a:xfrm>
        </p:spPr>
      </p:pic>
      <p:sp>
        <p:nvSpPr>
          <p:cNvPr id="4" name="Текст 3"/>
          <p:cNvSpPr>
            <a:spLocks noGrp="1"/>
          </p:cNvSpPr>
          <p:nvPr>
            <p:ph type="body" sz="half" idx="2"/>
          </p:nvPr>
        </p:nvSpPr>
        <p:spPr>
          <a:xfrm>
            <a:off x="1282336" y="675640"/>
            <a:ext cx="6560086" cy="5543928"/>
          </a:xfrm>
        </p:spPr>
        <p:txBody>
          <a:bodyPr>
            <a:noAutofit/>
          </a:bodyPr>
          <a:lstStyle/>
          <a:p>
            <a:r>
              <a:rPr lang="ru-RU" sz="2000" dirty="0"/>
              <a:t>Обычно принимают мяч игроки, стоящие на задней линии, то есть в 5-й, 6-й, 1-й зонах. Однако принять подачу может любой игрок. Игрокам принимающей команды разрешается сделать три касания (игроку нельзя дважды подряд трогать мяч) и максимум третьим касанием перевести мяч на половину противника. Обрабатывать мяч на приёме можно в любом месте площадки и свободного пространства, но только не на самой половине площадки противника. При этом если приходится пасом переводить мяч обратно на свою игровую половину, вторая передача из трёх не может проходить между антеннами, а обязательно должна проходить мимо антенн. При приёме не допускается никакая задержка мяча при его обработке, хотя принимать мяч можно любой частью </a:t>
            </a:r>
            <a:r>
              <a:rPr lang="ru-RU" sz="2000" dirty="0" smtClean="0"/>
              <a:t>тела. </a:t>
            </a:r>
            <a:r>
              <a:rPr lang="ru-RU" sz="2000" dirty="0"/>
              <a:t>Планирующую подачу могут принимать 2 игрока на задней линии, но для приёма силовой подачи требуется уже 3 игрока</a:t>
            </a:r>
            <a:r>
              <a:rPr lang="ru-RU" sz="2000" dirty="0" smtClean="0"/>
              <a:t>.</a:t>
            </a:r>
            <a:r>
              <a:rPr lang="en-US" sz="2000" dirty="0" smtClean="0"/>
              <a:t> </a:t>
            </a:r>
            <a:r>
              <a:rPr lang="ru-RU" sz="2000" dirty="0" smtClean="0">
                <a:hlinkClick r:id="rId3" action="ppaction://hlinksldjump"/>
              </a:rPr>
              <a:t>Вопросы</a:t>
            </a:r>
            <a:endParaRPr lang="ru-RU" sz="2000" dirty="0"/>
          </a:p>
        </p:txBody>
      </p:sp>
    </p:spTree>
    <p:extLst>
      <p:ext uri="{BB962C8B-B14F-4D97-AF65-F5344CB8AC3E}">
        <p14:creationId xmlns="" xmlns:p14="http://schemas.microsoft.com/office/powerpoint/2010/main" val="179061985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Вопрос</a:t>
            </a:r>
            <a:endParaRPr lang="ru-RU" dirty="0"/>
          </a:p>
        </p:txBody>
      </p:sp>
      <p:sp>
        <p:nvSpPr>
          <p:cNvPr id="6" name="Содержимое 5"/>
          <p:cNvSpPr>
            <a:spLocks noGrp="1"/>
          </p:cNvSpPr>
          <p:nvPr>
            <p:ph idx="1"/>
          </p:nvPr>
        </p:nvSpPr>
        <p:spPr/>
        <p:txBody>
          <a:bodyPr/>
          <a:lstStyle/>
          <a:p>
            <a:pPr>
              <a:buNone/>
            </a:pPr>
            <a:r>
              <a:rPr lang="ru-RU" dirty="0" smtClean="0"/>
              <a:t>1) Сколько касаний разрешается сделать игрокам принимающей команды? </a:t>
            </a:r>
            <a:r>
              <a:rPr lang="ru-RU" dirty="0" smtClean="0">
                <a:hlinkClick r:id="rId2" action="ppaction://hlinksldjump"/>
              </a:rPr>
              <a:t>Ответ</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108959"/>
            <a:ext cx="9609668" cy="666205"/>
          </a:xfrm>
        </p:spPr>
        <p:txBody>
          <a:bodyPr/>
          <a:lstStyle/>
          <a:p>
            <a:r>
              <a:rPr lang="ru-RU" b="1" dirty="0" smtClean="0"/>
              <a:t>									Атака</a:t>
            </a:r>
            <a:endParaRPr lang="ru-RU" b="1" dirty="0"/>
          </a:p>
        </p:txBody>
      </p:sp>
    </p:spTree>
    <p:extLst>
      <p:ext uri="{BB962C8B-B14F-4D97-AF65-F5344CB8AC3E}">
        <p14:creationId xmlns="" xmlns:p14="http://schemas.microsoft.com/office/powerpoint/2010/main" val="309580916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731520"/>
            <a:ext cx="9609668" cy="675644"/>
          </a:xfrm>
        </p:spPr>
        <p:txBody>
          <a:bodyPr/>
          <a:lstStyle/>
          <a:p>
            <a:r>
              <a:rPr lang="ru-RU" b="1" dirty="0"/>
              <a:t>Выдержка из Официальных волейбольных правил:</a:t>
            </a:r>
            <a:endParaRPr lang="ru-RU" dirty="0"/>
          </a:p>
        </p:txBody>
      </p:sp>
      <p:sp>
        <p:nvSpPr>
          <p:cNvPr id="3" name="Текст 2"/>
          <p:cNvSpPr>
            <a:spLocks noGrp="1"/>
          </p:cNvSpPr>
          <p:nvPr>
            <p:ph type="body" idx="1"/>
          </p:nvPr>
        </p:nvSpPr>
        <p:spPr>
          <a:xfrm>
            <a:off x="1295401" y="5029201"/>
            <a:ext cx="9609668" cy="1018902"/>
          </a:xfrm>
        </p:spPr>
        <p:txBody>
          <a:bodyPr>
            <a:normAutofit fontScale="92500" lnSpcReduction="20000"/>
          </a:bodyPr>
          <a:lstStyle/>
          <a:p>
            <a:r>
              <a:rPr lang="ru-RU" dirty="0"/>
              <a:t>14.1.1 Все действия, в результате которых мяч направляется на сторону соперника, исключая подачу и блок, считаются атакующими ударами</a:t>
            </a:r>
            <a:r>
              <a:rPr lang="ru-RU" dirty="0" smtClean="0"/>
              <a:t>.</a:t>
            </a:r>
          </a:p>
          <a:p>
            <a:r>
              <a:rPr lang="ru-RU" dirty="0" smtClean="0"/>
              <a:t>—</a:t>
            </a:r>
            <a:r>
              <a:rPr lang="ru-RU" dirty="0"/>
              <a:t> </a:t>
            </a:r>
            <a:r>
              <a:rPr lang="ru-RU" i="1" dirty="0"/>
              <a:t>Официальные правила волейбола 2015-2016</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99797" y="1407164"/>
            <a:ext cx="7000875" cy="3622037"/>
          </a:xfrm>
          <a:prstGeom prst="rect">
            <a:avLst/>
          </a:prstGeom>
        </p:spPr>
      </p:pic>
    </p:spTree>
    <p:extLst>
      <p:ext uri="{BB962C8B-B14F-4D97-AF65-F5344CB8AC3E}">
        <p14:creationId xmlns="" xmlns:p14="http://schemas.microsoft.com/office/powerpoint/2010/main" val="179925530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Волейбол для отдыха </a:t>
            </a:r>
            <a:endParaRPr lang="ru-RU" dirty="0"/>
          </a:p>
        </p:txBody>
      </p:sp>
      <p:sp>
        <p:nvSpPr>
          <p:cNvPr id="4" name="Заголовок 1"/>
          <p:cNvSpPr>
            <a:spLocks noGrp="1"/>
          </p:cNvSpPr>
          <p:nvPr>
            <p:ph sz="half" idx="1"/>
          </p:nvPr>
        </p:nvSpPr>
        <p:spPr/>
        <p:txBody>
          <a:bodyPr/>
          <a:lstStyle/>
          <a:p>
            <a:r>
              <a:rPr lang="ru-RU" dirty="0">
                <a:solidFill>
                  <a:srgbClr val="222222"/>
                </a:solidFill>
                <a:latin typeface="Arial" panose="020B0604020202020204" pitchFamily="34" charset="0"/>
              </a:rPr>
              <a:t>Для любителей волейбол — распространённое развлечение и способ отдыха благодаря простоте правил и доступности инвентаря.</a:t>
            </a:r>
            <a:endParaRPr lang="ru-RU" dirty="0"/>
          </a:p>
        </p:txBody>
      </p:sp>
      <p:sp>
        <p:nvSpPr>
          <p:cNvPr id="9" name="Содержимое 8"/>
          <p:cNvSpPr>
            <a:spLocks noGrp="1"/>
          </p:cNvSpPr>
          <p:nvPr>
            <p:ph sz="half" idx="2"/>
          </p:nvPr>
        </p:nvSpPr>
        <p:spPr/>
        <p:txBody>
          <a:bodyPr/>
          <a:lstStyle/>
          <a:p>
            <a:endParaRPr lang="ru-RU"/>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01946" y="2594920"/>
            <a:ext cx="4448785" cy="3229232"/>
          </a:xfrm>
          <a:prstGeom prst="rect">
            <a:avLst/>
          </a:prstGeom>
        </p:spPr>
      </p:pic>
    </p:spTree>
    <p:extLst>
      <p:ext uri="{BB962C8B-B14F-4D97-AF65-F5344CB8AC3E}">
        <p14:creationId xmlns="" xmlns:p14="http://schemas.microsoft.com/office/powerpoint/2010/main" val="70354977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82338" y="940525"/>
            <a:ext cx="9609668" cy="5238206"/>
          </a:xfrm>
        </p:spPr>
        <p:txBody>
          <a:bodyPr>
            <a:normAutofit fontScale="92500" lnSpcReduction="10000"/>
          </a:bodyPr>
          <a:lstStyle/>
          <a:p>
            <a:r>
              <a:rPr lang="ru-RU" sz="2600" dirty="0"/>
              <a:t>Обычно при хорошем приёме мяч принимается игроками задней линии (1-е касание) и доводится до связующего игрока. Связующий передаёт (2-м касанием) мяч игроку для выполнения атакующего удара (3-е касание). При атакующем ударе мяч должен пройти над сеткой, но в пространстве между двумя антеннами, при этом мяч может задеть сетку, но не должен задевать антенны или их мысленные продолжения вверх. Игроки передней линии могут атаковать с любой точки площадки. Игроки задней линии перед атакой должны отталкиваться за специальной трёхметровой линией. Либеро может атаковать, только если мяч (хотя бы частично) находится ниже линии верхнего края сетки.</a:t>
            </a:r>
          </a:p>
          <a:p>
            <a:r>
              <a:rPr lang="ru-RU" sz="2600" dirty="0"/>
              <a:t>Различают атакующие удары: прямые (по ходу) и боковые, удары с переводом вправо (влево) и обманные удары (скидки). Все атакующие удары выполняются только на своей стороне, переносить руки на сторону противника можно только после выполнения </a:t>
            </a:r>
            <a:r>
              <a:rPr lang="ru-RU" sz="2600" dirty="0" smtClean="0"/>
              <a:t>удара</a:t>
            </a:r>
            <a:r>
              <a:rPr lang="ru-RU" sz="2600" dirty="0" smtClean="0"/>
              <a:t>.</a:t>
            </a:r>
            <a:r>
              <a:rPr lang="en-US" sz="2600" dirty="0" smtClean="0"/>
              <a:t> </a:t>
            </a:r>
            <a:r>
              <a:rPr lang="ru-RU" sz="2600" dirty="0" smtClean="0">
                <a:hlinkClick r:id="rId2" action="ppaction://hlinksldjump"/>
              </a:rPr>
              <a:t>Вопросы</a:t>
            </a:r>
            <a:endParaRPr lang="ru-RU" sz="2600" dirty="0"/>
          </a:p>
          <a:p>
            <a:endParaRPr lang="ru-RU" dirty="0"/>
          </a:p>
        </p:txBody>
      </p:sp>
    </p:spTree>
    <p:extLst>
      <p:ext uri="{BB962C8B-B14F-4D97-AF65-F5344CB8AC3E}">
        <p14:creationId xmlns="" xmlns:p14="http://schemas.microsoft.com/office/powerpoint/2010/main" val="3229982248"/>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a:t>
            </a:r>
            <a:endParaRPr lang="ru-RU" dirty="0"/>
          </a:p>
        </p:txBody>
      </p:sp>
      <p:sp>
        <p:nvSpPr>
          <p:cNvPr id="5" name="Содержимое 4"/>
          <p:cNvSpPr>
            <a:spLocks noGrp="1"/>
          </p:cNvSpPr>
          <p:nvPr>
            <p:ph idx="1"/>
          </p:nvPr>
        </p:nvSpPr>
        <p:spPr/>
        <p:txBody>
          <a:bodyPr/>
          <a:lstStyle/>
          <a:p>
            <a:pPr>
              <a:buNone/>
            </a:pPr>
            <a:r>
              <a:rPr lang="ru-RU" dirty="0" smtClean="0"/>
              <a:t>1) Можно ли атаковать перенеся руки над сеткой на стороне противника? </a:t>
            </a:r>
            <a:r>
              <a:rPr lang="ru-RU" dirty="0" smtClean="0">
                <a:hlinkClick r:id="rId2" action="ppaction://hlinksldjump"/>
              </a:rPr>
              <a:t>Ответ</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340" y="3125701"/>
            <a:ext cx="9609668" cy="649465"/>
          </a:xfrm>
        </p:spPr>
        <p:txBody>
          <a:bodyPr/>
          <a:lstStyle/>
          <a:p>
            <a:r>
              <a:rPr lang="ru-RU" b="1" dirty="0" smtClean="0"/>
              <a:t>							Блокирование</a:t>
            </a:r>
            <a:endParaRPr lang="ru-RU" b="1" dirty="0"/>
          </a:p>
        </p:txBody>
      </p:sp>
    </p:spTree>
    <p:extLst>
      <p:ext uri="{BB962C8B-B14F-4D97-AF65-F5344CB8AC3E}">
        <p14:creationId xmlns="" xmlns:p14="http://schemas.microsoft.com/office/powerpoint/2010/main" val="338557485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l="-135" r="344"/>
          <a:stretch/>
        </p:blipFill>
        <p:spPr>
          <a:xfrm>
            <a:off x="7545859" y="1367480"/>
            <a:ext cx="3937687" cy="4382531"/>
          </a:xfrm>
        </p:spPr>
      </p:pic>
      <p:sp>
        <p:nvSpPr>
          <p:cNvPr id="4" name="Текст 3"/>
          <p:cNvSpPr>
            <a:spLocks noGrp="1"/>
          </p:cNvSpPr>
          <p:nvPr>
            <p:ph type="body" sz="half" idx="2"/>
          </p:nvPr>
        </p:nvSpPr>
        <p:spPr>
          <a:xfrm>
            <a:off x="1295399" y="1317534"/>
            <a:ext cx="6241816" cy="4222931"/>
          </a:xfrm>
        </p:spPr>
        <p:txBody>
          <a:bodyPr/>
          <a:lstStyle/>
          <a:p>
            <a:r>
              <a:rPr lang="ru-RU" sz="2000" dirty="0"/>
              <a:t>Это игровой приём, при котором защищающаяся команда препятствует переводу мяча при атаке противника на свою сторону, перекрывая его ход любой частью тела над сеткой, обычно руками, перенесёнными на сторону противника в рамках правил. Разрешается переносить руки на сторону противника при блокировании в той степени, чтобы они не мешали противнику до его атаки или другого игрового действия.</a:t>
            </a:r>
          </a:p>
          <a:p>
            <a:r>
              <a:rPr lang="ru-RU" sz="2000" dirty="0"/>
              <a:t>Блок может быть одиночным или групповым (двойным, тройным). Касание блока не считается за одно из трёх касаний. Блокировать могут только те игроки, что стоят на передней линии, то есть в зонах 2, 3, </a:t>
            </a:r>
            <a:r>
              <a:rPr lang="ru-RU" sz="2000" dirty="0" smtClean="0"/>
              <a:t>4</a:t>
            </a:r>
            <a:r>
              <a:rPr lang="en-US" sz="2000" dirty="0" smtClean="0"/>
              <a:t> </a:t>
            </a:r>
            <a:r>
              <a:rPr lang="ru-RU" sz="2000" dirty="0" smtClean="0">
                <a:hlinkClick r:id="rId3" action="ppaction://hlinksldjump"/>
              </a:rPr>
              <a:t>Вопросы</a:t>
            </a:r>
            <a:endParaRPr lang="ru-RU" sz="2000" dirty="0"/>
          </a:p>
          <a:p>
            <a:endParaRPr lang="ru-RU" dirty="0"/>
          </a:p>
        </p:txBody>
      </p:sp>
    </p:spTree>
    <p:extLst>
      <p:ext uri="{BB962C8B-B14F-4D97-AF65-F5344CB8AC3E}">
        <p14:creationId xmlns="" xmlns:p14="http://schemas.microsoft.com/office/powerpoint/2010/main" val="2425508885"/>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Вопрос</a:t>
            </a:r>
            <a:endParaRPr lang="ru-RU" dirty="0"/>
          </a:p>
        </p:txBody>
      </p:sp>
      <p:sp>
        <p:nvSpPr>
          <p:cNvPr id="6" name="Содержимое 5"/>
          <p:cNvSpPr>
            <a:spLocks noGrp="1"/>
          </p:cNvSpPr>
          <p:nvPr>
            <p:ph idx="1"/>
          </p:nvPr>
        </p:nvSpPr>
        <p:spPr/>
        <p:txBody>
          <a:bodyPr/>
          <a:lstStyle/>
          <a:p>
            <a:pPr>
              <a:buNone/>
            </a:pPr>
            <a:r>
              <a:rPr lang="ru-RU" dirty="0" smtClean="0"/>
              <a:t>1) Считается ли касание блока за одно из трёх касаний? </a:t>
            </a:r>
            <a:r>
              <a:rPr lang="ru-RU" dirty="0" smtClean="0">
                <a:hlinkClick r:id="rId2" action="ppaction://hlinksldjump"/>
              </a:rPr>
              <a:t>Ответ</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3086512"/>
            <a:ext cx="9609668" cy="727842"/>
          </a:xfrm>
        </p:spPr>
        <p:txBody>
          <a:bodyPr/>
          <a:lstStyle/>
          <a:p>
            <a:r>
              <a:rPr lang="ru-RU" b="1" dirty="0" smtClean="0"/>
              <a:t>									Либеро</a:t>
            </a:r>
            <a:endParaRPr lang="ru-RU" b="1" dirty="0"/>
          </a:p>
        </p:txBody>
      </p:sp>
    </p:spTree>
    <p:extLst>
      <p:ext uri="{BB962C8B-B14F-4D97-AF65-F5344CB8AC3E}">
        <p14:creationId xmlns="" xmlns:p14="http://schemas.microsoft.com/office/powerpoint/2010/main" val="2868610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err="1" smtClean="0"/>
              <a:t>Либеро</a:t>
            </a:r>
            <a:endParaRPr lang="ru-RU" dirty="0"/>
          </a:p>
        </p:txBody>
      </p:sp>
      <p:sp>
        <p:nvSpPr>
          <p:cNvPr id="6" name="Содержимое 5"/>
          <p:cNvSpPr>
            <a:spLocks noGrp="1"/>
          </p:cNvSpPr>
          <p:nvPr>
            <p:ph sz="half" idx="1"/>
          </p:nvPr>
        </p:nvSpPr>
        <p:spPr/>
        <p:txBody>
          <a:bodyPr>
            <a:normAutofit fontScale="92500" lnSpcReduction="20000"/>
          </a:bodyPr>
          <a:lstStyle/>
          <a:p>
            <a:r>
              <a:rPr lang="ru-RU" b="1" dirty="0" err="1" smtClean="0"/>
              <a:t>Либеро</a:t>
            </a:r>
            <a:r>
              <a:rPr lang="ru-RU" dirty="0" smtClean="0"/>
              <a:t> (</a:t>
            </a:r>
            <a:r>
              <a:rPr lang="ru-RU" dirty="0" err="1" smtClean="0"/>
              <a:t>итал</a:t>
            </a:r>
            <a:r>
              <a:rPr lang="ru-RU" dirty="0" smtClean="0"/>
              <a:t>. </a:t>
            </a:r>
            <a:r>
              <a:rPr lang="ru-RU" i="1" dirty="0" err="1" smtClean="0"/>
              <a:t>libero</a:t>
            </a:r>
            <a:r>
              <a:rPr lang="ru-RU" dirty="0" smtClean="0"/>
              <a:t> «свободный») в волейболе— специальный игрок в составе команды, выполняющий только защитные функции. </a:t>
            </a:r>
          </a:p>
          <a:p>
            <a:r>
              <a:rPr lang="ru-RU" dirty="0" smtClean="0"/>
              <a:t>Основными задачами, выполняемыми </a:t>
            </a:r>
            <a:r>
              <a:rPr lang="ru-RU" dirty="0" err="1" smtClean="0"/>
              <a:t>либеро</a:t>
            </a:r>
            <a:r>
              <a:rPr lang="ru-RU" dirty="0" smtClean="0"/>
              <a:t> в игре, являются приём атакующих ударов соперника, подбор отскоков от блока и сбросов. Также </a:t>
            </a:r>
            <a:r>
              <a:rPr lang="ru-RU" dirty="0" err="1" smtClean="0"/>
              <a:t>либеро</a:t>
            </a:r>
            <a:r>
              <a:rPr lang="ru-RU" dirty="0" smtClean="0"/>
              <a:t> не имеет права блокировать или нападать. </a:t>
            </a:r>
            <a:r>
              <a:rPr lang="ru-RU" dirty="0" smtClean="0">
                <a:hlinkClick r:id="rId2" action="ppaction://hlinksldjump"/>
              </a:rPr>
              <a:t>Вопросы</a:t>
            </a:r>
            <a:endParaRPr lang="ru-RU" dirty="0" smtClean="0"/>
          </a:p>
          <a:p>
            <a:endParaRPr lang="ru-RU" dirty="0"/>
          </a:p>
        </p:txBody>
      </p:sp>
      <p:pic>
        <p:nvPicPr>
          <p:cNvPr id="8" name="Содержимое 7" descr="b642-1ba80a5fad56d37405b87b843e5a510a.jpg"/>
          <p:cNvPicPr>
            <a:picLocks noGrp="1" noChangeAspect="1"/>
          </p:cNvPicPr>
          <p:nvPr>
            <p:ph sz="half" idx="2"/>
          </p:nvPr>
        </p:nvPicPr>
        <p:blipFill>
          <a:blip r:embed="rId3" cstate="print"/>
          <a:stretch>
            <a:fillRect/>
          </a:stretch>
        </p:blipFill>
        <p:spPr>
          <a:xfrm>
            <a:off x="6181725" y="2642923"/>
            <a:ext cx="4718050" cy="3145367"/>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l="290" r="341"/>
          <a:stretch/>
        </p:blipFill>
        <p:spPr>
          <a:xfrm>
            <a:off x="7641771" y="1041400"/>
            <a:ext cx="3775166" cy="4775200"/>
          </a:xfrm>
        </p:spPr>
      </p:pic>
      <p:sp>
        <p:nvSpPr>
          <p:cNvPr id="4" name="Текст 3"/>
          <p:cNvSpPr>
            <a:spLocks noGrp="1"/>
          </p:cNvSpPr>
          <p:nvPr>
            <p:ph type="body" sz="half" idx="2"/>
          </p:nvPr>
        </p:nvSpPr>
        <p:spPr>
          <a:xfrm>
            <a:off x="1295399" y="714828"/>
            <a:ext cx="6241816" cy="5471787"/>
          </a:xfrm>
        </p:spPr>
        <p:txBody>
          <a:bodyPr>
            <a:noAutofit/>
          </a:bodyPr>
          <a:lstStyle/>
          <a:p>
            <a:r>
              <a:rPr lang="ru-RU" sz="2400" dirty="0"/>
              <a:t>Один или двое игроков (до 2009 года — только один игрок) команды могут быть назначены </a:t>
            </a:r>
            <a:r>
              <a:rPr lang="ru-RU" sz="2400" i="1" dirty="0"/>
              <a:t>либеро</a:t>
            </a:r>
            <a:r>
              <a:rPr lang="ru-RU" sz="2400" dirty="0"/>
              <a:t>. Игроки этого амплуа не могут участвовать в блоке, подавать, выполнять нападающий удар по мячу, полностью находящемуся выше верхнего края сетки. Форма либеро должна отличаться от формы остальных игроков. Разрешается заменять либеро неограниченное количество раз, не ставя в известность судью. Так как либеро не имеет права атаковать и блокировать, он обычно находится на задней линии, меняясь позицией с игроками, которых выгодно держать на передней линии, например, с центральным </a:t>
            </a:r>
            <a:r>
              <a:rPr lang="ru-RU" sz="2400" dirty="0" smtClean="0"/>
              <a:t>блокирующим.</a:t>
            </a:r>
            <a:endParaRPr lang="ru-RU" sz="2400" dirty="0"/>
          </a:p>
        </p:txBody>
      </p:sp>
    </p:spTree>
    <p:extLst>
      <p:ext uri="{BB962C8B-B14F-4D97-AF65-F5344CB8AC3E}">
        <p14:creationId xmlns="" xmlns:p14="http://schemas.microsoft.com/office/powerpoint/2010/main" val="295860806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Вопрос</a:t>
            </a:r>
            <a:endParaRPr lang="ru-RU" dirty="0"/>
          </a:p>
        </p:txBody>
      </p:sp>
      <p:sp>
        <p:nvSpPr>
          <p:cNvPr id="6" name="Содержимое 5"/>
          <p:cNvSpPr>
            <a:spLocks noGrp="1"/>
          </p:cNvSpPr>
          <p:nvPr>
            <p:ph idx="1"/>
          </p:nvPr>
        </p:nvSpPr>
        <p:spPr/>
        <p:txBody>
          <a:bodyPr/>
          <a:lstStyle/>
          <a:p>
            <a:pPr>
              <a:buNone/>
            </a:pPr>
            <a:r>
              <a:rPr lang="ru-RU" dirty="0" smtClean="0"/>
              <a:t>1) Кто такие </a:t>
            </a:r>
            <a:r>
              <a:rPr lang="ru-RU" dirty="0" err="1" smtClean="0"/>
              <a:t>либеро</a:t>
            </a:r>
            <a:r>
              <a:rPr lang="ru-RU" dirty="0" smtClean="0"/>
              <a:t> в Волейболе? </a:t>
            </a:r>
            <a:r>
              <a:rPr lang="ru-RU" dirty="0" smtClean="0">
                <a:hlinkClick r:id="rId2" action="ppaction://hlinksldjump"/>
              </a:rPr>
              <a:t>Ответ</a:t>
            </a:r>
            <a:r>
              <a:rPr lang="ru-RU" dirty="0" smtClean="0"/>
              <a:t> </a:t>
            </a: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56821"/>
            <a:ext cx="9609668" cy="414333"/>
          </a:xfrm>
        </p:spPr>
        <p:txBody>
          <a:bodyPr>
            <a:normAutofit fontScale="90000"/>
          </a:bodyPr>
          <a:lstStyle/>
          <a:p>
            <a:r>
              <a:rPr lang="ru-RU" b="1" dirty="0" smtClean="0"/>
              <a:t>								Регламент</a:t>
            </a:r>
            <a:endParaRPr lang="ru-RU" b="1" dirty="0"/>
          </a:p>
        </p:txBody>
      </p:sp>
      <p:sp>
        <p:nvSpPr>
          <p:cNvPr id="3" name="Текст 2"/>
          <p:cNvSpPr>
            <a:spLocks noGrp="1"/>
          </p:cNvSpPr>
          <p:nvPr>
            <p:ph type="body" idx="1"/>
          </p:nvPr>
        </p:nvSpPr>
        <p:spPr>
          <a:xfrm>
            <a:off x="1295401" y="1358536"/>
            <a:ext cx="9609668" cy="5107577"/>
          </a:xfrm>
        </p:spPr>
        <p:txBody>
          <a:bodyPr>
            <a:normAutofit fontScale="92500" lnSpcReduction="20000"/>
          </a:bodyPr>
          <a:lstStyle/>
          <a:p>
            <a:r>
              <a:rPr lang="ru-RU" dirty="0"/>
              <a:t>Матч заканчивается, когда одна из команд выиграет три партии. До начала матча первый судья в присутствии капитанов команд проводит жеребьёвку, победитель которой выбирает либо мяч (подачу или приём), либо сторону площадки. После окончания каждой партии команды меняются сторонами площадки, а при счете 2:2 перед пятой партией проводится новая жеребьёвка. При достижении одной из команд 8 очков в пятой партии производится смена сторон.</a:t>
            </a:r>
          </a:p>
          <a:p>
            <a:r>
              <a:rPr lang="ru-RU" dirty="0"/>
              <a:t>Волейбольная партия не ограничена во времени и продолжается до 25 очков, в пятой партии (тай-брейк) счёт идёт до 15 очков. При этом если преимущество над противником не достигло 2 очков, партия будет продолжаться до тех пор, пока это не произойдёт.</a:t>
            </a:r>
          </a:p>
          <a:p>
            <a:r>
              <a:rPr lang="ru-RU" dirty="0"/>
              <a:t>В каждой партии тренер каждой из команд может попросить два тайм-аута по 30 секунд. Дополнительно в первых 4 партиях назначаются технические тайм-ауты по достижении одной из команд 8 и 16 очков (по 60 секунд).</a:t>
            </a:r>
          </a:p>
          <a:p>
            <a:r>
              <a:rPr lang="ru-RU" dirty="0"/>
              <a:t>В каждой партии тренер имеет право произвести не более 6 замен полевых игроков (кроме либеро), причём заменённый игрок может в той же партии вернуться на площадку только вместо того игрока, который его ранее заменил, после чего последний не сможет выходить на площадку до следующей партии. Также в случае травмы волейболиста, который не может продолжать игру, команде, ранее уже использовавшей все 6 замен, может быть разрешена так называемая «исключительная» замена.</a:t>
            </a:r>
          </a:p>
          <a:p>
            <a:endParaRPr lang="ru-RU" dirty="0"/>
          </a:p>
        </p:txBody>
      </p:sp>
    </p:spTree>
    <p:extLst>
      <p:ext uri="{BB962C8B-B14F-4D97-AF65-F5344CB8AC3E}">
        <p14:creationId xmlns="" xmlns:p14="http://schemas.microsoft.com/office/powerpoint/2010/main" val="14024227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5069" y="757882"/>
            <a:ext cx="8158688" cy="716692"/>
          </a:xfrm>
        </p:spPr>
        <p:txBody>
          <a:bodyPr>
            <a:normAutofit fontScale="90000"/>
          </a:bodyPr>
          <a:lstStyle/>
          <a:p>
            <a:r>
              <a:rPr lang="ru-RU" dirty="0" smtClean="0"/>
              <a:t>Виды</a:t>
            </a:r>
            <a:endParaRPr lang="ru-RU" dirty="0"/>
          </a:p>
        </p:txBody>
      </p:sp>
      <p:sp>
        <p:nvSpPr>
          <p:cNvPr id="3" name="Текст 2"/>
          <p:cNvSpPr>
            <a:spLocks noGrp="1"/>
          </p:cNvSpPr>
          <p:nvPr>
            <p:ph type="body" idx="1"/>
          </p:nvPr>
        </p:nvSpPr>
        <p:spPr>
          <a:xfrm>
            <a:off x="2015067" y="1449859"/>
            <a:ext cx="8158690" cy="3566279"/>
          </a:xfrm>
        </p:spPr>
        <p:txBody>
          <a:bodyPr>
            <a:normAutofit/>
          </a:bodyPr>
          <a:lstStyle/>
          <a:p>
            <a:r>
              <a:rPr lang="ru-RU" dirty="0"/>
              <a:t>Существуют многочисленные варианты волейбола, ответвившиеся от основного вида — пляжный волейбол (олимпийский вид с 1996 года), волейбол на </a:t>
            </a:r>
            <a:r>
              <a:rPr lang="ru-RU" dirty="0" smtClean="0"/>
              <a:t>снегу,  </a:t>
            </a:r>
            <a:r>
              <a:rPr lang="ru-RU" dirty="0"/>
              <a:t>мини-волейбол, пионербол, парковый волейбол (утверждённый конгрессом FIVB в ноябре 1998 года в </a:t>
            </a:r>
            <a:r>
              <a:rPr lang="ru-RU" dirty="0" smtClean="0"/>
              <a:t>Токио),</a:t>
            </a:r>
            <a:r>
              <a:rPr lang="ru-RU" dirty="0"/>
              <a:t> волейбол сидя (</a:t>
            </a:r>
            <a:r>
              <a:rPr lang="ru-RU" dirty="0" err="1" smtClean="0"/>
              <a:t>параолимпийский</a:t>
            </a:r>
            <a:r>
              <a:rPr lang="ru-RU" dirty="0"/>
              <a:t> вид спорта</a:t>
            </a:r>
            <a:r>
              <a:rPr lang="ru-RU" dirty="0" smtClean="0"/>
              <a:t>).</a:t>
            </a:r>
            <a:r>
              <a:rPr lang="en-US" dirty="0" smtClean="0"/>
              <a:t> </a:t>
            </a:r>
            <a:r>
              <a:rPr lang="ru-RU" dirty="0" smtClean="0">
                <a:hlinkClick r:id="rId2" action="ppaction://hlinksldjump"/>
              </a:rPr>
              <a:t>Вопросы</a:t>
            </a:r>
            <a:endParaRPr lang="ru-RU" dirty="0"/>
          </a:p>
        </p:txBody>
      </p:sp>
    </p:spTree>
    <p:extLst>
      <p:ext uri="{BB962C8B-B14F-4D97-AF65-F5344CB8AC3E}">
        <p14:creationId xmlns="" xmlns:p14="http://schemas.microsoft.com/office/powerpoint/2010/main" val="335561998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43758"/>
            <a:ext cx="9609668" cy="558025"/>
          </a:xfrm>
        </p:spPr>
        <p:txBody>
          <a:bodyPr>
            <a:normAutofit fontScale="90000"/>
          </a:bodyPr>
          <a:lstStyle/>
          <a:p>
            <a:r>
              <a:rPr lang="ru-RU" b="1" dirty="0" smtClean="0"/>
              <a:t>							Нарушения правил</a:t>
            </a:r>
            <a:endParaRPr lang="ru-RU" b="1" dirty="0"/>
          </a:p>
        </p:txBody>
      </p:sp>
      <p:sp>
        <p:nvSpPr>
          <p:cNvPr id="3" name="Текст 2"/>
          <p:cNvSpPr>
            <a:spLocks noGrp="1"/>
          </p:cNvSpPr>
          <p:nvPr>
            <p:ph type="body" idx="1"/>
          </p:nvPr>
        </p:nvSpPr>
        <p:spPr>
          <a:xfrm>
            <a:off x="1295401" y="1201783"/>
            <a:ext cx="9609668" cy="5003074"/>
          </a:xfrm>
        </p:spPr>
        <p:txBody>
          <a:bodyPr>
            <a:normAutofit fontScale="92500" lnSpcReduction="20000"/>
          </a:bodyPr>
          <a:lstStyle/>
          <a:p>
            <a:r>
              <a:rPr lang="ru-RU" b="1" dirty="0"/>
              <a:t>При </a:t>
            </a:r>
            <a:r>
              <a:rPr lang="ru-RU" b="1" dirty="0" smtClean="0"/>
              <a:t>подаче</a:t>
            </a:r>
            <a:endParaRPr lang="ru-RU" b="1" dirty="0"/>
          </a:p>
          <a:p>
            <a:r>
              <a:rPr lang="ru-RU" dirty="0"/>
              <a:t>Игрок заступил ногой на площадку.</a:t>
            </a:r>
          </a:p>
          <a:p>
            <a:r>
              <a:rPr lang="ru-RU" dirty="0"/>
              <a:t>Игрок подбросил и поймал мяч или не коснулся мяча.</a:t>
            </a:r>
          </a:p>
          <a:p>
            <a:r>
              <a:rPr lang="ru-RU" dirty="0"/>
              <a:t>Мяч касается антенны, игрока подающей команды или не пересекает вертикальную плоскость сетки полностью через площадь перехода, выходит в аут.</a:t>
            </a:r>
          </a:p>
          <a:p>
            <a:r>
              <a:rPr lang="ru-RU" dirty="0"/>
              <a:t>Подача, совершённая до свистка судьи, не засчитывается и повторяется.</a:t>
            </a:r>
          </a:p>
          <a:p>
            <a:r>
              <a:rPr lang="ru-RU" dirty="0"/>
              <a:t>По истечении 8 секунд после свистка судьи мяч передаётся команде соперников.</a:t>
            </a:r>
          </a:p>
          <a:p>
            <a:r>
              <a:rPr lang="ru-RU" b="1" dirty="0"/>
              <a:t>При </a:t>
            </a:r>
            <a:r>
              <a:rPr lang="ru-RU" b="1" dirty="0" smtClean="0"/>
              <a:t>розыгрыше</a:t>
            </a:r>
            <a:endParaRPr lang="ru-RU" b="1" dirty="0"/>
          </a:p>
          <a:p>
            <a:r>
              <a:rPr lang="ru-RU" dirty="0"/>
              <a:t>Сделано более трёх касаний (не учитывая блок).</a:t>
            </a:r>
          </a:p>
          <a:p>
            <a:r>
              <a:rPr lang="ru-RU" dirty="0"/>
              <a:t>Касание игроком сетки между антеннами, касание </a:t>
            </a:r>
            <a:r>
              <a:rPr lang="ru-RU" dirty="0" smtClean="0"/>
              <a:t>антенны.</a:t>
            </a:r>
            <a:endParaRPr lang="ru-RU" dirty="0"/>
          </a:p>
          <a:p>
            <a:r>
              <a:rPr lang="ru-RU" dirty="0"/>
              <a:t>Заступ игроком задней линии трёхметровой линии при атаке.</a:t>
            </a:r>
          </a:p>
          <a:p>
            <a:r>
              <a:rPr lang="ru-RU" dirty="0"/>
              <a:t>Двойное касание или задержка мяча.</a:t>
            </a:r>
          </a:p>
          <a:p>
            <a:r>
              <a:rPr lang="ru-RU" dirty="0"/>
              <a:t>Переход центральной линии стопой полностью (фиксируется по проекции стопы на площадку</a:t>
            </a:r>
            <a:r>
              <a:rPr lang="ru-RU" dirty="0" smtClean="0"/>
              <a:t>).</a:t>
            </a:r>
            <a:r>
              <a:rPr lang="en-US" dirty="0" smtClean="0"/>
              <a:t> </a:t>
            </a:r>
            <a:r>
              <a:rPr lang="ru-RU" dirty="0" smtClean="0">
                <a:hlinkClick r:id="rId2" action="ppaction://hlinksldjump"/>
              </a:rPr>
              <a:t>Вопросы</a:t>
            </a:r>
            <a:endParaRPr lang="ru-RU" dirty="0"/>
          </a:p>
          <a:p>
            <a:endParaRPr lang="ru-RU" dirty="0"/>
          </a:p>
        </p:txBody>
      </p:sp>
    </p:spTree>
    <p:extLst>
      <p:ext uri="{BB962C8B-B14F-4D97-AF65-F5344CB8AC3E}">
        <p14:creationId xmlns="" xmlns:p14="http://schemas.microsoft.com/office/powerpoint/2010/main" val="332496495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30695"/>
            <a:ext cx="9609668" cy="544962"/>
          </a:xfrm>
        </p:spPr>
        <p:txBody>
          <a:bodyPr>
            <a:normAutofit fontScale="90000"/>
          </a:bodyPr>
          <a:lstStyle/>
          <a:p>
            <a:r>
              <a:rPr lang="ru-RU" b="1" dirty="0" smtClean="0"/>
              <a:t>							Нарушения правил</a:t>
            </a:r>
            <a:endParaRPr lang="ru-RU" b="1" dirty="0"/>
          </a:p>
        </p:txBody>
      </p:sp>
      <p:sp>
        <p:nvSpPr>
          <p:cNvPr id="3" name="Текст 2"/>
          <p:cNvSpPr>
            <a:spLocks noGrp="1"/>
          </p:cNvSpPr>
          <p:nvPr>
            <p:ph type="body" idx="1"/>
          </p:nvPr>
        </p:nvSpPr>
        <p:spPr>
          <a:xfrm>
            <a:off x="1295401" y="1175657"/>
            <a:ext cx="9825680" cy="4969770"/>
          </a:xfrm>
        </p:spPr>
        <p:txBody>
          <a:bodyPr>
            <a:normAutofit fontScale="55000" lnSpcReduction="20000"/>
          </a:bodyPr>
          <a:lstStyle/>
          <a:p>
            <a:r>
              <a:rPr lang="ru-RU" sz="2900" b="1" dirty="0" smtClean="0"/>
              <a:t>Регламент</a:t>
            </a:r>
            <a:endParaRPr lang="ru-RU" sz="2900" b="1" dirty="0"/>
          </a:p>
          <a:p>
            <a:r>
              <a:rPr lang="ru-RU" sz="2900" dirty="0"/>
              <a:t>Нарушение расстановки.</a:t>
            </a:r>
          </a:p>
          <a:p>
            <a:r>
              <a:rPr lang="ru-RU" sz="2900" dirty="0"/>
              <a:t>Неспортивное поведение одного из игроков или тренера.</a:t>
            </a:r>
          </a:p>
          <a:p>
            <a:r>
              <a:rPr lang="ru-RU" sz="2900" b="1" dirty="0"/>
              <a:t>Виды наказаний</a:t>
            </a:r>
            <a:endParaRPr lang="ru-RU" sz="2900" dirty="0"/>
          </a:p>
          <a:p>
            <a:r>
              <a:rPr lang="ru-RU" sz="2900" i="1" dirty="0"/>
              <a:t>Предупреждение</a:t>
            </a:r>
            <a:r>
              <a:rPr lang="ru-RU" sz="2900" dirty="0"/>
              <a:t> (игроку, тренеру или всей команде предъявляется жёлтая карточка): за первый случай затяжки времени или неспортивного поведения; санкция считается профилактической и, кроме предъявления карточки, последствий не имеет, хотя и заносится в игровой протокол;</a:t>
            </a:r>
          </a:p>
          <a:p>
            <a:r>
              <a:rPr lang="ru-RU" sz="2900" i="1" dirty="0"/>
              <a:t>Замечание</a:t>
            </a:r>
            <a:r>
              <a:rPr lang="ru-RU" sz="2900" dirty="0"/>
              <a:t> (игроку или тренеру предъявляется красная карточка): за первый случай грубого поведения либо за повторное неспортивное поведение; получившая замечание команда наказывается проигрышем очка и потерей подачи;</a:t>
            </a:r>
          </a:p>
          <a:p>
            <a:r>
              <a:rPr lang="ru-RU" sz="2900" i="1" dirty="0"/>
              <a:t>Удаление</a:t>
            </a:r>
            <a:r>
              <a:rPr lang="ru-RU" sz="2900" dirty="0"/>
              <a:t> (игроку или тренеру предъявляются жёлтая и красная карточки, которые судья держит вместе в одной руке): за первый случай оскорбительного поведения либо за повторный случай грубого поведения; удалённый участник матча должен покинуть игровую площадку с правом замены (тренер — командную зону) и до конца партии находиться на специальном месте для удалённых; по окончании партии он может продолжить участие в игре;</a:t>
            </a:r>
          </a:p>
          <a:p>
            <a:r>
              <a:rPr lang="ru-RU" sz="2900" i="1" dirty="0"/>
              <a:t>Дисквалификация</a:t>
            </a:r>
            <a:r>
              <a:rPr lang="ru-RU" sz="2900" dirty="0"/>
              <a:t> (игроку или тренеру предъявляются жёлтая и красная карточки, которые судья держит в руках раздельно): за агрессивное поведение, либо за повторный случай оскорбительного поведения, либо за третий случай грубого поведения; дисквалифицированный игрок или тренер должен покинуть место проведения соревнований (игрок — с правом замены), при этом он лишается права участвовать в матче до его окончания</a:t>
            </a:r>
            <a:r>
              <a:rPr lang="ru-RU" sz="2900" dirty="0" smtClean="0"/>
              <a:t>.</a:t>
            </a:r>
            <a:r>
              <a:rPr lang="en-US" sz="2900" dirty="0" smtClean="0"/>
              <a:t> </a:t>
            </a:r>
            <a:r>
              <a:rPr lang="ru-RU" sz="2900" smtClean="0">
                <a:hlinkClick r:id="rId2" action="ppaction://hlinksldjump"/>
              </a:rPr>
              <a:t>Вопросы</a:t>
            </a:r>
            <a:endParaRPr lang="ru-RU" sz="2900" dirty="0"/>
          </a:p>
          <a:p>
            <a:endParaRPr lang="ru-RU" sz="2900" dirty="0"/>
          </a:p>
          <a:p>
            <a:endParaRPr lang="ru-RU" dirty="0"/>
          </a:p>
        </p:txBody>
      </p:sp>
    </p:spTree>
    <p:extLst>
      <p:ext uri="{BB962C8B-B14F-4D97-AF65-F5344CB8AC3E}">
        <p14:creationId xmlns="" xmlns:p14="http://schemas.microsoft.com/office/powerpoint/2010/main" val="201898223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Вопросы</a:t>
            </a:r>
            <a:endParaRPr lang="ru-RU" dirty="0"/>
          </a:p>
        </p:txBody>
      </p:sp>
      <p:sp>
        <p:nvSpPr>
          <p:cNvPr id="5" name="Содержимое 4"/>
          <p:cNvSpPr>
            <a:spLocks noGrp="1"/>
          </p:cNvSpPr>
          <p:nvPr>
            <p:ph idx="1"/>
          </p:nvPr>
        </p:nvSpPr>
        <p:spPr/>
        <p:txBody>
          <a:bodyPr/>
          <a:lstStyle/>
          <a:p>
            <a:pPr marL="457200" indent="-457200">
              <a:buAutoNum type="arabicParenR"/>
            </a:pPr>
            <a:r>
              <a:rPr lang="ru-RU" dirty="0" smtClean="0"/>
              <a:t>Считается ли нарушением правил, если игрок при выполнении подачи подбросил мяч и поймал его? </a:t>
            </a:r>
            <a:r>
              <a:rPr lang="ru-RU" dirty="0" smtClean="0">
                <a:hlinkClick r:id="rId2" action="ppaction://hlinksldjump"/>
              </a:rPr>
              <a:t>Ответ</a:t>
            </a:r>
            <a:endParaRPr lang="ru-RU" dirty="0" smtClean="0"/>
          </a:p>
          <a:p>
            <a:pPr marL="457200" indent="-457200">
              <a:buAutoNum type="arabicParenR"/>
            </a:pPr>
            <a:r>
              <a:rPr lang="ru-RU" dirty="0" smtClean="0"/>
              <a:t>Считается ли нарушением правил, если игрок сделал два касания? </a:t>
            </a:r>
            <a:r>
              <a:rPr lang="ru-RU" dirty="0" smtClean="0">
                <a:hlinkClick r:id="rId2" action="ppaction://hlinksldjump"/>
              </a:rPr>
              <a:t>Ответ</a:t>
            </a:r>
            <a:endParaRPr lang="ru-RU" dirty="0" smtClean="0"/>
          </a:p>
          <a:p>
            <a:pPr marL="457200" indent="-457200">
              <a:buAutoNum type="arabicParenR"/>
            </a:pPr>
            <a:r>
              <a:rPr lang="ru-RU" dirty="0" smtClean="0"/>
              <a:t>Считается ли нарушением правил неспортивное поведение на площадке? </a:t>
            </a:r>
            <a:r>
              <a:rPr lang="ru-RU" dirty="0" smtClean="0">
                <a:hlinkClick r:id="rId3" action="ppaction://hlinksldjump"/>
              </a:rPr>
              <a:t>Ответ</a:t>
            </a:r>
            <a:r>
              <a:rPr lang="ru-RU" dirty="0" smtClean="0"/>
              <a:t> </a:t>
            </a:r>
          </a:p>
          <a:p>
            <a:pPr marL="457200" indent="-457200">
              <a:buAutoNum type="arabicParenR"/>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17633"/>
            <a:ext cx="9609668" cy="479647"/>
          </a:xfrm>
        </p:spPr>
        <p:txBody>
          <a:bodyPr>
            <a:normAutofit fontScale="90000"/>
          </a:bodyPr>
          <a:lstStyle/>
          <a:p>
            <a:r>
              <a:rPr lang="ru-RU" b="1" dirty="0" smtClean="0"/>
              <a:t>								Схемы игры</a:t>
            </a:r>
            <a:endParaRPr lang="ru-RU" b="1" dirty="0"/>
          </a:p>
        </p:txBody>
      </p:sp>
      <p:sp>
        <p:nvSpPr>
          <p:cNvPr id="3" name="Текст 2"/>
          <p:cNvSpPr>
            <a:spLocks noGrp="1"/>
          </p:cNvSpPr>
          <p:nvPr>
            <p:ph type="body" idx="1"/>
          </p:nvPr>
        </p:nvSpPr>
        <p:spPr>
          <a:xfrm>
            <a:off x="1295401" y="1097280"/>
            <a:ext cx="9609668" cy="5081451"/>
          </a:xfrm>
        </p:spPr>
        <p:txBody>
          <a:bodyPr/>
          <a:lstStyle/>
          <a:p>
            <a:r>
              <a:rPr lang="ru-RU" dirty="0"/>
              <a:t>Под схемой игры понимается качественный и количественный состав игроков различных амплуа на площадке. Наиболее распространённые схемы игры 4-2, 5-1 и 6-2, где 2-1-2 — количество связующих на площадке, а 4-5-6 — условное количество атакующих игроков. По схеме 4-2 играют 2 связующих, расположенных по диагонали друг к другу. Таким образом во всех расстановках на передней линии есть только один связующий, он же и отдаёт передачи. По схеме 5-1, на площадке находится только один пасующий, который во всех расстановках выходит в 3-ю зону и оттуда отдаёт вторую передачу. Схема 6-2 аналогична схеме 4-2, за тем исключением что пасует всегда тот связующий, который по расстановке на текущий момент находится на задней линии. Эта схема позволяет пасующему во всех расстановках иметь трёх нападающих на передней линии. Схема 4-2 является самой простой и используется на данный момент только любителями. Схема 5-1 сложна для пасующего, но используется повсеместно. Схема 6-2 такая же сложная, как и 5-1, использовалась только до появления игроков либеро. Она накладывает особые требования к пасующим, которые должны принимать подачу как </a:t>
            </a:r>
            <a:r>
              <a:rPr lang="ru-RU" dirty="0" err="1"/>
              <a:t>доигровщики</a:t>
            </a:r>
            <a:r>
              <a:rPr lang="ru-RU" dirty="0"/>
              <a:t> и атаковать не хуже </a:t>
            </a:r>
            <a:r>
              <a:rPr lang="ru-RU" dirty="0" err="1"/>
              <a:t>доигровщиков</a:t>
            </a:r>
            <a:r>
              <a:rPr lang="ru-RU" dirty="0"/>
              <a:t> (находясь на передней линии). Для этой схемы идеально подходят универсальные игроки, пришедшие из пляжного волейбола.</a:t>
            </a:r>
          </a:p>
        </p:txBody>
      </p:sp>
    </p:spTree>
    <p:extLst>
      <p:ext uri="{BB962C8B-B14F-4D97-AF65-F5344CB8AC3E}">
        <p14:creationId xmlns="" xmlns:p14="http://schemas.microsoft.com/office/powerpoint/2010/main" val="289733808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666206"/>
            <a:ext cx="9609668" cy="584204"/>
          </a:xfrm>
        </p:spPr>
        <p:txBody>
          <a:bodyPr/>
          <a:lstStyle/>
          <a:p>
            <a:r>
              <a:rPr lang="ru-RU" b="1" dirty="0" smtClean="0"/>
              <a:t>					Тактические комбинации</a:t>
            </a:r>
            <a:endParaRPr lang="ru-RU" b="1" dirty="0"/>
          </a:p>
        </p:txBody>
      </p:sp>
      <p:sp>
        <p:nvSpPr>
          <p:cNvPr id="3" name="Текст 2"/>
          <p:cNvSpPr>
            <a:spLocks noGrp="1"/>
          </p:cNvSpPr>
          <p:nvPr>
            <p:ph type="body" idx="1"/>
          </p:nvPr>
        </p:nvSpPr>
        <p:spPr>
          <a:xfrm>
            <a:off x="822960" y="1250410"/>
            <a:ext cx="10554789" cy="4954447"/>
          </a:xfrm>
        </p:spPr>
        <p:txBody>
          <a:bodyPr>
            <a:normAutofit fontScale="85000" lnSpcReduction="20000"/>
          </a:bodyPr>
          <a:lstStyle/>
          <a:p>
            <a:r>
              <a:rPr lang="ru-RU" dirty="0"/>
              <a:t>Групповые тактические действия игроков в нападении проявляются в определённых тактических комбинациях — заранее согласованных и разученных взаимодействиях, при которых один из игроков атакует первым темпом (с низкой скоростной передачи), а другой — вторым темпом (с высокой или средней передачи). Комбинации имеют определённые названия: «волна», «крест», «эшелон», «возврат».</a:t>
            </a:r>
          </a:p>
          <a:p>
            <a:r>
              <a:rPr lang="ru-RU" dirty="0"/>
              <a:t>В комбинации </a:t>
            </a:r>
            <a:r>
              <a:rPr lang="ru-RU" b="1" dirty="0"/>
              <a:t>волна</a:t>
            </a:r>
            <a:r>
              <a:rPr lang="ru-RU" dirty="0"/>
              <a:t> выход к сетке нападающих первого и второго темпа характерен наличием параллельных путей перемещения. Игрок зоны 3 совершает стремительный разбег для атаки с низкой передачи («идёт на взлёт»), но пас получает находящийся рядом с ним игрок зоны 4. Игрок зоны 3 при этом имитирует удар, отвлекая блокирующих соперника, что позволяет игроку зоны 4 успешно завершить атаку.</a:t>
            </a:r>
          </a:p>
          <a:p>
            <a:r>
              <a:rPr lang="ru-RU" dirty="0"/>
              <a:t>В комбинации </a:t>
            </a:r>
            <a:r>
              <a:rPr lang="ru-RU" b="1" dirty="0"/>
              <a:t>эшелон</a:t>
            </a:r>
            <a:r>
              <a:rPr lang="ru-RU" dirty="0"/>
              <a:t> действия игрока зоны 3 те же, а игрок зоны 4 изменяет направление разбега таким образом, чтобы выпрыгнуть для удара за его спиной. Передача при этом несколько удаляется от сетки. Часто применяемая в современном волейболе комбинация </a:t>
            </a:r>
            <a:r>
              <a:rPr lang="ru-RU" b="1" dirty="0" err="1"/>
              <a:t>пайп</a:t>
            </a:r>
            <a:r>
              <a:rPr lang="ru-RU" dirty="0"/>
              <a:t> отличается от «эшелона» тем, что в ней участвует игрок из 6-й зоны, выпрыгивающий на удар из-за линии нападения.</a:t>
            </a:r>
          </a:p>
          <a:p>
            <a:r>
              <a:rPr lang="ru-RU" dirty="0"/>
              <a:t>В комбинации </a:t>
            </a:r>
            <a:r>
              <a:rPr lang="ru-RU" b="1" dirty="0"/>
              <a:t>крест</a:t>
            </a:r>
            <a:r>
              <a:rPr lang="ru-RU" dirty="0"/>
              <a:t> игрок зоны 3 «идёт на взлёт», а нападающий зоны 2, передвигаясь </a:t>
            </a:r>
            <a:r>
              <a:rPr lang="ru-RU" dirty="0" err="1"/>
              <a:t>скрестно</a:t>
            </a:r>
            <a:r>
              <a:rPr lang="ru-RU" dirty="0"/>
              <a:t> за спиной партнёра, выполняет атаку из 3-й зоны.</a:t>
            </a:r>
          </a:p>
          <a:p>
            <a:r>
              <a:rPr lang="ru-RU" dirty="0"/>
              <a:t>В комбинации </a:t>
            </a:r>
            <a:r>
              <a:rPr lang="ru-RU" b="1" dirty="0"/>
              <a:t>возврат</a:t>
            </a:r>
            <a:r>
              <a:rPr lang="ru-RU" dirty="0"/>
              <a:t> выход игрока первого темпа производится по обычной схеме, а игрок второго темпа демонстрирует выход к сетке по типу комбинации «крест» или «эшелон», после чего возвращается в свою зону и производит в ней нападающий удар.</a:t>
            </a:r>
          </a:p>
          <a:p>
            <a:r>
              <a:rPr lang="ru-RU" dirty="0"/>
              <a:t>Если комбинации выполняются таким образом, что рядом со связующим действует игрок второго темпа, то они являются «обратными» (обратный крест, обратная волна), а если оба атакующих действуют с разных сторон от связующего, то они называются «смешанными».</a:t>
            </a:r>
          </a:p>
          <a:p>
            <a:endParaRPr lang="ru-RU" dirty="0"/>
          </a:p>
        </p:txBody>
      </p:sp>
    </p:spTree>
    <p:extLst>
      <p:ext uri="{BB962C8B-B14F-4D97-AF65-F5344CB8AC3E}">
        <p14:creationId xmlns="" xmlns:p14="http://schemas.microsoft.com/office/powerpoint/2010/main" val="246904906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p:txBody>
          <a:bodyPr/>
          <a:lstStyle/>
          <a:p>
            <a:r>
              <a:rPr lang="ru-RU" dirty="0" smtClean="0"/>
              <a:t>Спасибо за внимание!</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a:t>
            </a:r>
            <a:endParaRPr lang="ru-RU" dirty="0"/>
          </a:p>
        </p:txBody>
      </p:sp>
      <p:sp>
        <p:nvSpPr>
          <p:cNvPr id="3" name="Содержимое 2"/>
          <p:cNvSpPr>
            <a:spLocks noGrp="1"/>
          </p:cNvSpPr>
          <p:nvPr>
            <p:ph sz="half" idx="1"/>
          </p:nvPr>
        </p:nvSpPr>
        <p:spPr>
          <a:xfrm>
            <a:off x="1298447" y="2560320"/>
            <a:ext cx="9517833" cy="3310128"/>
          </a:xfrm>
        </p:spPr>
        <p:txBody>
          <a:bodyPr/>
          <a:lstStyle/>
          <a:p>
            <a:pPr marL="457200" indent="-457200">
              <a:buAutoNum type="arabicParenR"/>
            </a:pPr>
            <a:r>
              <a:rPr lang="ru-RU" dirty="0" smtClean="0"/>
              <a:t>Как называется центральный орган волейбола как международного вида спорта, определяющий свод правил? </a:t>
            </a:r>
            <a:r>
              <a:rPr lang="ru-RU" dirty="0" smtClean="0">
                <a:hlinkClick r:id="rId2" action="ppaction://hlinksldjump"/>
              </a:rPr>
              <a:t>Ответ</a:t>
            </a:r>
            <a:r>
              <a:rPr lang="ru-RU" dirty="0" smtClean="0"/>
              <a:t> </a:t>
            </a:r>
          </a:p>
          <a:p>
            <a:pPr marL="457200" indent="-457200">
              <a:buAutoNum type="arabicParenR"/>
            </a:pPr>
            <a:r>
              <a:rPr lang="ru-RU" dirty="0" smtClean="0"/>
              <a:t>С какого года Волейбол входит в программу Олимпийских игр? </a:t>
            </a:r>
            <a:r>
              <a:rPr lang="ru-RU" dirty="0" smtClean="0">
                <a:hlinkClick r:id="rId2" action="ppaction://hlinksldjump"/>
              </a:rPr>
              <a:t>Ответ</a:t>
            </a:r>
            <a:endParaRPr lang="ru-RU" dirty="0" smtClean="0"/>
          </a:p>
          <a:p>
            <a:pPr marL="457200" indent="-457200">
              <a:buAutoNum type="arabicParenR"/>
            </a:pPr>
            <a:r>
              <a:rPr lang="ru-RU" dirty="0" smtClean="0"/>
              <a:t>Назовите виды Волейбола. </a:t>
            </a:r>
            <a:r>
              <a:rPr lang="ru-RU" dirty="0" smtClean="0">
                <a:hlinkClick r:id="rId3" action="ppaction://hlinksldjump"/>
              </a:rPr>
              <a:t>Ответ</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3151" y="2586446"/>
            <a:ext cx="9609668" cy="1606732"/>
          </a:xfrm>
        </p:spPr>
        <p:txBody>
          <a:bodyPr/>
          <a:lstStyle/>
          <a:p>
            <a:r>
              <a:rPr lang="ru-RU" b="1" dirty="0" smtClean="0"/>
              <a:t>		Происхождение </a:t>
            </a:r>
            <a:r>
              <a:rPr lang="ru-RU" b="1" dirty="0"/>
              <a:t>современного волейбола</a:t>
            </a:r>
            <a:br>
              <a:rPr lang="ru-RU" b="1" dirty="0"/>
            </a:br>
            <a:endParaRPr lang="ru-RU" dirty="0"/>
          </a:p>
        </p:txBody>
      </p:sp>
    </p:spTree>
    <p:extLst>
      <p:ext uri="{BB962C8B-B14F-4D97-AF65-F5344CB8AC3E}">
        <p14:creationId xmlns="" xmlns:p14="http://schemas.microsoft.com/office/powerpoint/2010/main" val="2881816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99" y="848498"/>
            <a:ext cx="6241816" cy="617837"/>
          </a:xfrm>
        </p:spPr>
        <p:txBody>
          <a:bodyPr>
            <a:normAutofit/>
          </a:bodyPr>
          <a:lstStyle/>
          <a:p>
            <a:r>
              <a:rPr lang="ru-RU" dirty="0" smtClean="0"/>
              <a:t>Происхождение</a:t>
            </a: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l="4726" r="4726"/>
          <a:stretch>
            <a:fillRect/>
          </a:stretch>
        </p:blipFill>
        <p:spPr/>
      </p:pic>
      <p:sp>
        <p:nvSpPr>
          <p:cNvPr id="4" name="Текст 3"/>
          <p:cNvSpPr>
            <a:spLocks noGrp="1"/>
          </p:cNvSpPr>
          <p:nvPr>
            <p:ph type="body" sz="half" idx="2"/>
          </p:nvPr>
        </p:nvSpPr>
        <p:spPr>
          <a:xfrm>
            <a:off x="1295399" y="1565190"/>
            <a:ext cx="6241816" cy="4064902"/>
          </a:xfrm>
        </p:spPr>
        <p:txBody>
          <a:bodyPr>
            <a:noAutofit/>
          </a:bodyPr>
          <a:lstStyle/>
          <a:p>
            <a:r>
              <a:rPr lang="ru-RU" sz="2400" dirty="0"/>
              <a:t>Изобретателем волейбола считается Уильям Дж. Морган, преподаватель физического воспитания колледжа Ассоциации молодых христиан(YMCA) в городе </a:t>
            </a:r>
            <a:r>
              <a:rPr lang="ru-RU" sz="2400" dirty="0" err="1"/>
              <a:t>Холиоке</a:t>
            </a:r>
            <a:r>
              <a:rPr lang="ru-RU" sz="2400" dirty="0"/>
              <a:t> (штат Массачусетс, США). В 1895 </a:t>
            </a:r>
            <a:r>
              <a:rPr lang="ru-RU" sz="2400" dirty="0" smtClean="0"/>
              <a:t>году</a:t>
            </a:r>
            <a:r>
              <a:rPr lang="ru-RU" sz="2400" dirty="0"/>
              <a:t> в спортивном зале он подвесил теннисную сетку на высоте 198 см, и его ученики, число которых на площадке не ограничивалось, стали перебрасывать через неё баскетбольный мяч. Морган назвал новую игру «</a:t>
            </a:r>
            <a:r>
              <a:rPr lang="ru-RU" sz="2400" dirty="0" err="1"/>
              <a:t>минтонет</a:t>
            </a:r>
            <a:r>
              <a:rPr lang="ru-RU" sz="2400" dirty="0" smtClean="0"/>
              <a:t>».</a:t>
            </a:r>
            <a:r>
              <a:rPr lang="ru-RU" sz="2400" dirty="0" smtClean="0">
                <a:hlinkClick r:id="rId3" action="ppaction://hlinksldjump"/>
              </a:rPr>
              <a:t>Вопросы</a:t>
            </a:r>
            <a:endParaRPr lang="ru-RU" sz="2400" dirty="0"/>
          </a:p>
        </p:txBody>
      </p:sp>
    </p:spTree>
    <p:extLst>
      <p:ext uri="{BB962C8B-B14F-4D97-AF65-F5344CB8AC3E}">
        <p14:creationId xmlns="" xmlns:p14="http://schemas.microsoft.com/office/powerpoint/2010/main" val="2858917833"/>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340</TotalTime>
  <Words>1834</Words>
  <Application>Microsoft Office PowerPoint</Application>
  <PresentationFormat>Произвольный</PresentationFormat>
  <Paragraphs>143</Paragraphs>
  <Slides>65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65</vt:i4>
      </vt:variant>
    </vt:vector>
  </HeadingPairs>
  <TitlesOfParts>
    <vt:vector size="66" baseType="lpstr">
      <vt:lpstr>Натуральные материалы</vt:lpstr>
      <vt:lpstr>Волейбол</vt:lpstr>
      <vt:lpstr>Что такое волейбол?</vt:lpstr>
      <vt:lpstr>Спортивная игра – Волейбол </vt:lpstr>
      <vt:lpstr>Слайд 4</vt:lpstr>
      <vt:lpstr>Волейбол для отдыха </vt:lpstr>
      <vt:lpstr>Виды</vt:lpstr>
      <vt:lpstr>Вопросы</vt:lpstr>
      <vt:lpstr>  Происхождение современного волейбола </vt:lpstr>
      <vt:lpstr>Происхождение</vt:lpstr>
      <vt:lpstr>Слайд 10</vt:lpstr>
      <vt:lpstr>                                      Правила</vt:lpstr>
      <vt:lpstr>Слайд 12</vt:lpstr>
      <vt:lpstr>Слайд 13</vt:lpstr>
      <vt:lpstr>Вопросы</vt:lpstr>
      <vt:lpstr>      Послевоенная история </vt:lpstr>
      <vt:lpstr>Слайд 16</vt:lpstr>
      <vt:lpstr>Слайд 17</vt:lpstr>
      <vt:lpstr>Слайд 18</vt:lpstr>
      <vt:lpstr>Слайд 19</vt:lpstr>
      <vt:lpstr>Вопросы</vt:lpstr>
      <vt:lpstr>   Развитие игры в 1980—1990-е годы </vt:lpstr>
      <vt:lpstr>Слайд 22</vt:lpstr>
      <vt:lpstr>Слайд 23</vt:lpstr>
      <vt:lpstr>Слайд 24</vt:lpstr>
      <vt:lpstr>Слайд 25</vt:lpstr>
      <vt:lpstr>Слайд 26</vt:lpstr>
      <vt:lpstr>Слайд 27</vt:lpstr>
      <vt:lpstr>Вопросы</vt:lpstr>
      <vt:lpstr>             Волейбол в наши дни </vt:lpstr>
      <vt:lpstr>Слайд 30</vt:lpstr>
      <vt:lpstr>Слайд 31</vt:lpstr>
      <vt:lpstr>Слайд 32</vt:lpstr>
      <vt:lpstr>Слайд 33</vt:lpstr>
      <vt:lpstr>Слайд 34</vt:lpstr>
      <vt:lpstr>Вопросы</vt:lpstr>
      <vt:lpstr>      Общие правила </vt:lpstr>
      <vt:lpstr>Слайд 37</vt:lpstr>
      <vt:lpstr>         Расстановка  </vt:lpstr>
      <vt:lpstr>Слайд 39</vt:lpstr>
      <vt:lpstr>Слайд 40</vt:lpstr>
      <vt:lpstr>Вопрос</vt:lpstr>
      <vt:lpstr>         Подача</vt:lpstr>
      <vt:lpstr>Слайд 43</vt:lpstr>
      <vt:lpstr>Вопрос</vt:lpstr>
      <vt:lpstr>       Приём подачи</vt:lpstr>
      <vt:lpstr>Слайд 46</vt:lpstr>
      <vt:lpstr>Вопрос</vt:lpstr>
      <vt:lpstr>         Атака</vt:lpstr>
      <vt:lpstr>Выдержка из Официальных волейбольных правил:</vt:lpstr>
      <vt:lpstr>Слайд 50</vt:lpstr>
      <vt:lpstr>Вопрос</vt:lpstr>
      <vt:lpstr>       Блокирование</vt:lpstr>
      <vt:lpstr>Слайд 53</vt:lpstr>
      <vt:lpstr>Вопрос</vt:lpstr>
      <vt:lpstr>         Либеро</vt:lpstr>
      <vt:lpstr>Либеро</vt:lpstr>
      <vt:lpstr>Слайд 57</vt:lpstr>
      <vt:lpstr>Вопрос</vt:lpstr>
      <vt:lpstr>        Регламент</vt:lpstr>
      <vt:lpstr>       Нарушения правил</vt:lpstr>
      <vt:lpstr>       Нарушения правил</vt:lpstr>
      <vt:lpstr>Вопросы</vt:lpstr>
      <vt:lpstr>        Схемы игры</vt:lpstr>
      <vt:lpstr>     Тактические комбинации</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Волейбол</dc:title>
  <dc:creator>killer.kat2003@mail.ru</dc:creator>
  <cp:lastModifiedBy>User</cp:lastModifiedBy>
  <cp:revision>36</cp:revision>
  <dcterms:created xsi:type="dcterms:W3CDTF">2019-12-11T12:37:52Z</dcterms:created>
  <dcterms:modified xsi:type="dcterms:W3CDTF">2019-12-18T14:24:42Z</dcterms:modified>
</cp:coreProperties>
</file>