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6" r:id="rId3"/>
    <p:sldId id="342" r:id="rId4"/>
    <p:sldId id="343" r:id="rId5"/>
    <p:sldId id="305" r:id="rId6"/>
    <p:sldId id="353" r:id="rId7"/>
    <p:sldId id="350" r:id="rId8"/>
    <p:sldId id="351" r:id="rId9"/>
    <p:sldId id="355" r:id="rId10"/>
    <p:sldId id="349" r:id="rId11"/>
    <p:sldId id="348" r:id="rId12"/>
    <p:sldId id="347" r:id="rId13"/>
    <p:sldId id="356" r:id="rId14"/>
    <p:sldId id="345" r:id="rId15"/>
    <p:sldId id="306" r:id="rId16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3964"/>
    <a:srgbClr val="005A7A"/>
    <a:srgbClr val="00467A"/>
    <a:srgbClr val="FFCC00"/>
    <a:srgbClr val="00518E"/>
    <a:srgbClr val="FFFF66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3" autoAdjust="0"/>
    <p:restoredTop sz="99424" autoAdjust="0"/>
  </p:normalViewPr>
  <p:slideViewPr>
    <p:cSldViewPr>
      <p:cViewPr>
        <p:scale>
          <a:sx n="90" d="100"/>
          <a:sy n="90" d="100"/>
        </p:scale>
        <p:origin x="-117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fld id="{AF899367-6DF0-4613-AFFE-6272F4910F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275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9644"/>
            <a:ext cx="5051320" cy="450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fld id="{20A50BF2-5AE3-4101-8991-9A6408DA83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8966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F20ECB71-B921-4B56-933F-8BFEF115F3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91B04-8ED9-4D73-83AD-19D2D5D486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1037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4193A-C8F9-4FFE-9468-8E33F0EF69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726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C5DC3-C79C-4FB3-8492-3E4C246AC8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3282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BB5A-2B48-4BD8-9085-307793F974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6850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08DA7-6801-44FA-ADC5-7186CD43AA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1446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517B-1A9A-43FC-BB8A-57645AF2CF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3541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AB606-EB72-4323-A3D1-CF935FBDA6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98027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9656C-2902-456A-AE6D-9EB6B35647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2917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5D3B3-49A2-49FA-B91B-3143D257A7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5429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673DE-AA9E-48FD-932F-8EB19F591E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6160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BCE75503-B54F-4CEF-BB18-9FA19631DF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60648"/>
            <a:ext cx="8640960" cy="6336704"/>
          </a:xfrm>
        </p:spPr>
        <p:txBody>
          <a:bodyPr anchor="t"/>
          <a:lstStyle/>
          <a:p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00467A"/>
                </a:solidFill>
              </a:rPr>
              <a:t>Организация практических работ с </a:t>
            </a:r>
            <a:br>
              <a:rPr lang="ru-RU" sz="3200" b="1" dirty="0" smtClean="0">
                <a:solidFill>
                  <a:srgbClr val="00467A"/>
                </a:solidFill>
              </a:rPr>
            </a:br>
            <a:r>
              <a:rPr lang="ru-RU" sz="3200" b="1" dirty="0" smtClean="0">
                <a:solidFill>
                  <a:srgbClr val="00467A"/>
                </a:solidFill>
              </a:rPr>
              <a:t>обучающимися с ОВЗ</a:t>
            </a:r>
            <a:r>
              <a:rPr lang="ru-RU" sz="2400" dirty="0" smtClean="0">
                <a:solidFill>
                  <a:srgbClr val="00467A"/>
                </a:solidFill>
              </a:rPr>
              <a:t/>
            </a:r>
            <a:br>
              <a:rPr lang="ru-RU" sz="2400" dirty="0" smtClean="0">
                <a:solidFill>
                  <a:srgbClr val="00467A"/>
                </a:solidFill>
              </a:rPr>
            </a:br>
            <a:r>
              <a:rPr lang="ru-RU" sz="2400" b="1" dirty="0" smtClean="0">
                <a:solidFill>
                  <a:srgbClr val="00467A"/>
                </a:solidFill>
              </a:rPr>
              <a:t>Профессия «Швея»</a:t>
            </a:r>
            <a:r>
              <a:rPr lang="ru-RU" sz="2400" b="1" dirty="0" smtClean="0">
                <a:solidFill>
                  <a:srgbClr val="00518E"/>
                </a:solidFill>
              </a:rPr>
              <a:t/>
            </a:r>
            <a:br>
              <a:rPr lang="ru-RU" sz="2400" b="1" dirty="0" smtClean="0">
                <a:solidFill>
                  <a:srgbClr val="00518E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dirty="0" smtClean="0">
                <a:solidFill>
                  <a:srgbClr val="003964"/>
                </a:solidFill>
              </a:rPr>
              <a:t>, </a:t>
            </a:r>
            <a:r>
              <a:rPr lang="ru-RU" sz="1600" b="1" dirty="0">
                <a:solidFill>
                  <a:srgbClr val="003964"/>
                </a:solidFill>
              </a:rPr>
              <a:t/>
            </a:r>
            <a:br>
              <a:rPr lang="ru-RU" sz="1600" b="1" dirty="0">
                <a:solidFill>
                  <a:srgbClr val="003964"/>
                </a:solidFill>
              </a:rPr>
            </a:br>
            <a:r>
              <a:rPr lang="ru-RU" sz="1600" b="1" smtClean="0">
                <a:solidFill>
                  <a:srgbClr val="003964"/>
                </a:solidFill>
              </a:rPr>
              <a:t>                                                                            </a:t>
            </a:r>
            <a:r>
              <a:rPr lang="ru-RU" sz="1600" b="1" smtClean="0">
                <a:solidFill>
                  <a:srgbClr val="003964"/>
                </a:solidFill>
              </a:rPr>
              <a:t>Мастер </a:t>
            </a:r>
            <a:r>
              <a:rPr lang="ru-RU" sz="1600" b="1" dirty="0">
                <a:solidFill>
                  <a:srgbClr val="003964"/>
                </a:solidFill>
              </a:rPr>
              <a:t>производственного обучения</a:t>
            </a:r>
            <a:r>
              <a:rPr lang="ru-RU" sz="1600" dirty="0">
                <a:solidFill>
                  <a:srgbClr val="005A7A"/>
                </a:solidFill>
              </a:rPr>
              <a:t/>
            </a:r>
            <a:br>
              <a:rPr lang="ru-RU" sz="1600" dirty="0">
                <a:solidFill>
                  <a:srgbClr val="005A7A"/>
                </a:solidFill>
              </a:rPr>
            </a:br>
            <a:r>
              <a:rPr lang="ru-RU" sz="1600" dirty="0" smtClean="0">
                <a:solidFill>
                  <a:srgbClr val="005A7A"/>
                </a:solidFill>
              </a:rPr>
              <a:t>                                                              </a:t>
            </a:r>
            <a:r>
              <a:rPr lang="ru-RU" sz="1600" dirty="0">
                <a:solidFill>
                  <a:srgbClr val="005A7A"/>
                </a:solidFill>
              </a:rPr>
              <a:t> </a:t>
            </a:r>
            <a:r>
              <a:rPr lang="ru-RU" sz="1600" b="1" dirty="0" smtClean="0">
                <a:solidFill>
                  <a:srgbClr val="003964"/>
                </a:solidFill>
              </a:rPr>
              <a:t>Осокина Галина Михайловна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>2019 г.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8515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ctr">
              <a:spcAft>
                <a:spcPts val="0"/>
              </a:spcAft>
            </a:pPr>
            <a:r>
              <a:rPr lang="ru-RU" b="1" dirty="0" smtClean="0">
                <a:solidFill>
                  <a:srgbClr val="005A7A"/>
                </a:solidFill>
                <a:latin typeface="+mj-lt"/>
                <a:ea typeface="Calibri"/>
              </a:rPr>
              <a:t>КГБПОУ «Бийский промышленно-технологический колледж»</a:t>
            </a:r>
            <a:endParaRPr lang="ru-RU" b="1" dirty="0">
              <a:solidFill>
                <a:srgbClr val="005A7A"/>
              </a:solidFill>
              <a:latin typeface="+mj-lt"/>
              <a:ea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+mj-lt"/>
                <a:ea typeface="Calibri"/>
              </a:rPr>
              <a:t>  </a:t>
            </a:r>
            <a:r>
              <a:rPr lang="ru-RU" sz="2400" b="1" dirty="0" smtClean="0">
                <a:solidFill>
                  <a:srgbClr val="005A7A"/>
                </a:solidFill>
                <a:latin typeface="+mj-lt"/>
                <a:ea typeface="Calibri"/>
              </a:rPr>
              <a:t>Подведение итогов и оценка работ педагогом.</a:t>
            </a:r>
            <a:endParaRPr lang="ru-RU" sz="2400" b="1" dirty="0">
              <a:solidFill>
                <a:srgbClr val="005A7A"/>
              </a:solidFill>
              <a:latin typeface="+mj-lt"/>
            </a:endParaRPr>
          </a:p>
        </p:txBody>
      </p:sp>
      <p:pic>
        <p:nvPicPr>
          <p:cNvPr id="3" name="Рисунок 2" descr="D:\УРОКИ\фото урока распашонка 29.04.2015\DSC_7104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75656" y="1484784"/>
            <a:ext cx="648000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78865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67A"/>
                </a:solidFill>
                <a:latin typeface="+mj-lt"/>
                <a:ea typeface="Calibri"/>
                <a:cs typeface="Times New Roman"/>
              </a:rPr>
              <a:t>Организация практической работы может осуществляться в различных организационных формах: </a:t>
            </a:r>
            <a:endParaRPr lang="ru-RU" sz="2800" b="1" dirty="0">
              <a:solidFill>
                <a:srgbClr val="00467A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20486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3964"/>
                </a:solidFill>
                <a:latin typeface="+mj-lt"/>
                <a:ea typeface="Calibri"/>
                <a:cs typeface="Times New Roman"/>
              </a:rPr>
              <a:t> индивидуально</a:t>
            </a:r>
            <a:endParaRPr lang="ru-RU" sz="2400" dirty="0">
              <a:solidFill>
                <a:srgbClr val="003964"/>
              </a:solidFill>
              <a:latin typeface="+mj-lt"/>
            </a:endParaRPr>
          </a:p>
        </p:txBody>
      </p:sp>
      <p:pic>
        <p:nvPicPr>
          <p:cNvPr id="4" name="Рисунок 3" descr="http://www.bk-brest.by/wp-content/uploads/2016/03/1..jpg"/>
          <p:cNvPicPr/>
          <p:nvPr/>
        </p:nvPicPr>
        <p:blipFill>
          <a:blip r:embed="rId2" cstate="print"/>
          <a:srcRect r="18412"/>
          <a:stretch>
            <a:fillRect/>
          </a:stretch>
        </p:blipFill>
        <p:spPr bwMode="auto">
          <a:xfrm>
            <a:off x="323528" y="1916832"/>
            <a:ext cx="428400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325" b="2428"/>
          <a:stretch>
            <a:fillRect/>
          </a:stretch>
        </p:blipFill>
        <p:spPr bwMode="auto">
          <a:xfrm>
            <a:off x="4716015" y="3068960"/>
            <a:ext cx="4272633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78865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krastechnol.ucoz.ru/_bl/0/43578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6160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5269012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3964"/>
                </a:solidFill>
                <a:latin typeface="+mj-lt"/>
                <a:ea typeface="Calibri"/>
                <a:cs typeface="Times New Roman"/>
              </a:rPr>
              <a:t> в парах</a:t>
            </a:r>
            <a:endParaRPr lang="ru-RU" sz="2400" b="1" dirty="0">
              <a:solidFill>
                <a:srgbClr val="003964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865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ozhatyj.ru/down/1_1_12863669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7600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7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5A7A"/>
                </a:solidFill>
                <a:latin typeface="+mj-lt"/>
              </a:rPr>
              <a:t> в небольших группах (3-4 человека) или </a:t>
            </a:r>
          </a:p>
          <a:p>
            <a:pPr algn="ctr"/>
            <a:r>
              <a:rPr lang="ru-RU" sz="2400" b="1" dirty="0" smtClean="0">
                <a:solidFill>
                  <a:srgbClr val="005A7A"/>
                </a:solidFill>
                <a:latin typeface="+mj-lt"/>
              </a:rPr>
              <a:t>с целой группой</a:t>
            </a:r>
            <a:endParaRPr lang="ru-RU" sz="2400" b="1" dirty="0">
              <a:solidFill>
                <a:srgbClr val="005A7A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0" y="116632"/>
            <a:ext cx="7848600" cy="136815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a typeface="Calibri"/>
                <a:cs typeface="Times New Roman"/>
              </a:rPr>
              <a:t>Выполнение обучающимися практических работ формирует: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sz="2400" b="1" dirty="0" smtClean="0">
                <a:solidFill>
                  <a:srgbClr val="003964"/>
                </a:solidFill>
                <a:latin typeface="+mj-lt"/>
                <a:ea typeface="Times New Roman"/>
              </a:rPr>
              <a:t>учебно-аналитические умения (обобщение и систематизация теоретических знаний);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sz="2400" b="1" dirty="0" smtClean="0">
                <a:solidFill>
                  <a:srgbClr val="003964"/>
                </a:solidFill>
                <a:latin typeface="+mj-lt"/>
                <a:ea typeface="Times New Roman"/>
              </a:rPr>
              <a:t>углубленные теоретические знания специального цикла;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sz="2400" b="1" dirty="0" smtClean="0">
                <a:solidFill>
                  <a:srgbClr val="003964"/>
                </a:solidFill>
                <a:latin typeface="+mj-lt"/>
                <a:ea typeface="Times New Roman"/>
              </a:rPr>
              <a:t>умения применять профессионально-значимые знания в соответствии с профилем профессии;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sz="2400" b="1" dirty="0" smtClean="0">
                <a:solidFill>
                  <a:srgbClr val="003964"/>
                </a:solidFill>
                <a:latin typeface="+mj-lt"/>
                <a:ea typeface="Times New Roman"/>
              </a:rPr>
              <a:t>креативные умения будущих специалистов (творческие способности - составляющая профессиональной компетенции).</a:t>
            </a:r>
          </a:p>
          <a:p>
            <a:pPr marL="457200">
              <a:spcAft>
                <a:spcPts val="0"/>
              </a:spcAft>
            </a:pPr>
            <a:r>
              <a:rPr lang="ru-RU" sz="2400" b="1" dirty="0" smtClean="0">
                <a:solidFill>
                  <a:srgbClr val="003964"/>
                </a:solidFill>
                <a:latin typeface="+mj-lt"/>
                <a:ea typeface="Times New Roman"/>
              </a:rPr>
              <a:t> </a:t>
            </a:r>
            <a:endParaRPr lang="ru-RU" sz="2400" b="1" dirty="0">
              <a:solidFill>
                <a:srgbClr val="003964"/>
              </a:solidFill>
              <a:latin typeface="+mj-lt"/>
              <a:ea typeface="Times New Roman"/>
            </a:endParaRPr>
          </a:p>
        </p:txBody>
      </p:sp>
      <p:pic>
        <p:nvPicPr>
          <p:cNvPr id="6" name="Рисунок 5" descr="https://ds02.infourok.ru/uploads/ex/0beb/00049fca-a79e28fa/img13.jpg"/>
          <p:cNvPicPr/>
          <p:nvPr/>
        </p:nvPicPr>
        <p:blipFill>
          <a:blip r:embed="rId2" cstate="print"/>
          <a:srcRect t="71267" r="75168" b="2715"/>
          <a:stretch>
            <a:fillRect/>
          </a:stretch>
        </p:blipFill>
        <p:spPr bwMode="auto">
          <a:xfrm>
            <a:off x="6156176" y="4509120"/>
            <a:ext cx="2628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55157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Результативность:</a:t>
            </a:r>
          </a:p>
          <a:p>
            <a:pPr marL="342900" indent="-342900"/>
            <a:endParaRPr lang="ru-RU" sz="1600" b="1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+mj-lt"/>
              </a:rPr>
              <a:t>работать в команде;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+mj-lt"/>
              </a:rPr>
              <a:t>эффективно общаются друг с другом;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+mj-lt"/>
              </a:rPr>
              <a:t>деятельность насыщена взаимодействием </a:t>
            </a:r>
          </a:p>
          <a:p>
            <a:r>
              <a:rPr lang="ru-RU" sz="2400" b="1" dirty="0" smtClean="0">
                <a:latin typeface="+mj-lt"/>
              </a:rPr>
              <a:t>    и взаимопониманием  обучающихся;</a:t>
            </a:r>
          </a:p>
          <a:p>
            <a:endParaRPr lang="ru-RU" sz="1100" b="1" dirty="0" smtClean="0">
              <a:latin typeface="+mj-lt"/>
            </a:endParaRPr>
          </a:p>
          <a:p>
            <a:endParaRPr lang="ru-RU" sz="600" b="1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+mj-lt"/>
              </a:rPr>
              <a:t>повышается: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</a:rPr>
              <a:t> интерес к работе;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</a:rPr>
              <a:t> работоспособность;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</a:rPr>
              <a:t> компетентность </a:t>
            </a:r>
          </a:p>
          <a:p>
            <a:r>
              <a:rPr lang="ru-RU" sz="2400" b="1" dirty="0" smtClean="0">
                <a:latin typeface="+mj-lt"/>
              </a:rPr>
              <a:t>  выполняемых работ.</a:t>
            </a:r>
            <a:endParaRPr lang="ru-RU" sz="2400" b="1" dirty="0"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852936"/>
            <a:ext cx="4608000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4801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310/309340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3800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62800" cy="108012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3200" dirty="0" smtClean="0">
                <a:solidFill>
                  <a:srgbClr val="003964"/>
                </a:solidFill>
              </a:rPr>
              <a:t>Я - не швея, я только учусь</a:t>
            </a:r>
            <a:br>
              <a:rPr lang="ru-RU" sz="3200" dirty="0" smtClean="0">
                <a:solidFill>
                  <a:srgbClr val="003964"/>
                </a:solidFill>
              </a:rPr>
            </a:br>
            <a:r>
              <a:rPr lang="ru-RU" dirty="0" smtClean="0">
                <a:solidFill>
                  <a:srgbClr val="003964"/>
                </a:solidFill>
              </a:rPr>
              <a:t> </a:t>
            </a:r>
            <a:br>
              <a:rPr lang="ru-RU" dirty="0" smtClean="0">
                <a:solidFill>
                  <a:srgbClr val="003964"/>
                </a:solidFill>
              </a:rPr>
            </a:br>
            <a:endParaRPr lang="ru-RU" dirty="0">
              <a:solidFill>
                <a:srgbClr val="003964"/>
              </a:solidFill>
            </a:endParaRPr>
          </a:p>
        </p:txBody>
      </p:sp>
      <p:pic>
        <p:nvPicPr>
          <p:cNvPr id="4" name="Содержимое 3" descr="http://900igr.net/up/datas/251297/011.jpg"/>
          <p:cNvPicPr>
            <a:picLocks noGrp="1"/>
          </p:cNvPicPr>
          <p:nvPr>
            <p:ph idx="1"/>
          </p:nvPr>
        </p:nvPicPr>
        <p:blipFill>
          <a:blip r:embed="rId2" cstate="print"/>
          <a:srcRect l="6093" t="21154" r="51096" b="10043"/>
          <a:stretch>
            <a:fillRect/>
          </a:stretch>
        </p:blipFill>
        <p:spPr bwMode="auto">
          <a:xfrm>
            <a:off x="1187624" y="1196752"/>
            <a:ext cx="3744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1"/>
            <a:ext cx="2257369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12976"/>
            <a:ext cx="1922686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013176"/>
            <a:ext cx="3366100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7200" cy="864096"/>
          </a:xfrm>
        </p:spPr>
        <p:txBody>
          <a:bodyPr/>
          <a:lstStyle/>
          <a:p>
            <a:pPr algn="ctr"/>
            <a:r>
              <a:rPr lang="ru-RU" sz="3200" b="1" i="1" dirty="0" smtClean="0">
                <a:ea typeface="Times New Roman"/>
              </a:rPr>
              <a:t/>
            </a:r>
            <a:br>
              <a:rPr lang="ru-RU" sz="3200" b="1" i="1" dirty="0" smtClean="0">
                <a:ea typeface="Times New Roman"/>
              </a:rPr>
            </a:br>
            <a:r>
              <a:rPr lang="ru-RU" sz="3200" b="1" i="1" dirty="0" smtClean="0">
                <a:ea typeface="Times New Roman"/>
              </a:rPr>
              <a:t>Практическое занятие - это форма организации обучения.</a:t>
            </a:r>
            <a:r>
              <a:rPr lang="ru-RU" sz="3200" dirty="0" smtClean="0">
                <a:ea typeface="Times New Roman"/>
              </a:rPr>
              <a:t/>
            </a:r>
            <a:br>
              <a:rPr lang="ru-RU" sz="3200" dirty="0" smtClean="0">
                <a:ea typeface="Times New Roman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97152"/>
            <a:ext cx="8784976" cy="1512168"/>
          </a:xfrm>
        </p:spPr>
        <p:txBody>
          <a:bodyPr spcCol="180000"/>
          <a:lstStyle/>
          <a:p>
            <a:pPr algn="ctr">
              <a:lnSpc>
                <a:spcPct val="100000"/>
              </a:lnSpc>
              <a:buNone/>
            </a:pPr>
            <a:r>
              <a:rPr lang="ru-RU" sz="2400" b="1" dirty="0" smtClean="0"/>
              <a:t>Общим признаком для всех практических занятий является  соединение знаний обучающихся с их практической деятельностью. </a:t>
            </a:r>
          </a:p>
          <a:p>
            <a:endParaRPr lang="ru-RU" dirty="0"/>
          </a:p>
        </p:txBody>
      </p:sp>
      <p:pic>
        <p:nvPicPr>
          <p:cNvPr id="4" name="Рисунок 3" descr="http://900igr.net/datas/matematika/Matematika-v-shkole/0012-012-Differentsirovannyj-podkhod-k-obucheniju-s-ispolzovaniem-gruppovoj.jpg"/>
          <p:cNvPicPr/>
          <p:nvPr/>
        </p:nvPicPr>
        <p:blipFill>
          <a:blip r:embed="rId2" cstate="print"/>
          <a:srcRect l="10186" t="60750" r="52954" b="3750"/>
          <a:stretch>
            <a:fillRect/>
          </a:stretch>
        </p:blipFill>
        <p:spPr bwMode="auto">
          <a:xfrm>
            <a:off x="251520" y="1412776"/>
            <a:ext cx="4428000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4.infourok.ru/uploads/ex/131f/000235fe-72f5d9fe/img11.jpg"/>
          <p:cNvPicPr/>
          <p:nvPr/>
        </p:nvPicPr>
        <p:blipFill>
          <a:blip r:embed="rId3" cstate="print">
            <a:lum bright="10000" contrast="10000"/>
          </a:blip>
          <a:srcRect l="13308" t="26923" r="12446" b="9402"/>
          <a:stretch>
            <a:fillRect/>
          </a:stretch>
        </p:blipFill>
        <p:spPr bwMode="auto">
          <a:xfrm>
            <a:off x="4788024" y="1412776"/>
            <a:ext cx="4032000" cy="323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72514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4140" indent="-180340" algn="ctr">
              <a:spcAft>
                <a:spcPts val="0"/>
              </a:spcAft>
            </a:pPr>
            <a:r>
              <a:rPr lang="ru-RU" sz="2800" b="1" smtClean="0">
                <a:latin typeface="+mn-lt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000" b="1" dirty="0"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136903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4140" indent="-180340" algn="ctr">
              <a:spcAft>
                <a:spcPts val="0"/>
              </a:spcAft>
            </a:pPr>
            <a:r>
              <a:rPr lang="ru-RU" sz="3200" b="1" i="1" dirty="0" smtClean="0">
                <a:solidFill>
                  <a:srgbClr val="00467A"/>
                </a:solidFill>
                <a:latin typeface="+mj-lt"/>
                <a:ea typeface="Calibri"/>
                <a:cs typeface="Times New Roman"/>
              </a:rPr>
              <a:t>Особенности практического занятия:</a:t>
            </a: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400" i="1" dirty="0" smtClean="0">
              <a:latin typeface="Times New Roman"/>
              <a:ea typeface="Calibri"/>
              <a:cs typeface="Times New Roman"/>
            </a:endParaRPr>
          </a:p>
          <a:p>
            <a:pPr marL="180340" marR="104140" indent="-180340" algn="just">
              <a:spcAft>
                <a:spcPts val="0"/>
              </a:spcAft>
            </a:pP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Wingdings"/>
              <a:buChar char=""/>
            </a:pPr>
            <a:r>
              <a:rPr lang="ru-RU" sz="2400" b="1" dirty="0" smtClean="0">
                <a:solidFill>
                  <a:srgbClr val="003964"/>
                </a:solidFill>
                <a:latin typeface="+mj-lt"/>
                <a:ea typeface="Calibri"/>
              </a:rPr>
              <a:t>высокий процент самостоятельной работы обучающихся, практических заданий - 70 учебного времени;</a:t>
            </a:r>
          </a:p>
        </p:txBody>
      </p:sp>
      <p:pic>
        <p:nvPicPr>
          <p:cNvPr id="8" name="Рисунок 7" descr="http://900igr.net/datai/biologija/Stroenie-rastitelnoj-kletki/0011-009-Laboratornyj-praktik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508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900igr.net/up/datas/212579/005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74594" t="55255" r="12144" b="24853"/>
          <a:stretch>
            <a:fillRect/>
          </a:stretch>
        </p:blipFill>
        <p:spPr bwMode="auto">
          <a:xfrm>
            <a:off x="7884368" y="5661248"/>
            <a:ext cx="256000" cy="2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6531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77200" cy="648072"/>
          </a:xfrm>
        </p:spPr>
        <p:txBody>
          <a:bodyPr/>
          <a:lstStyle/>
          <a:p>
            <a:pPr lvl="1" algn="ctr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5A7A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5A7A"/>
                </a:solidFill>
                <a:latin typeface="+mj-lt"/>
                <a:ea typeface="Calibri" pitchFamily="34" charset="0"/>
                <a:cs typeface="Times New Roman" pitchFamily="18" charset="0"/>
              </a:rPr>
              <a:t>наличие различных видов инструктажа;</a:t>
            </a:r>
            <a:r>
              <a:rPr lang="ru-RU" sz="2800" b="1" dirty="0" smtClean="0">
                <a:solidFill>
                  <a:srgbClr val="005A7A"/>
                </a:solidFill>
                <a:latin typeface="+mj-lt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5A7A"/>
                </a:solidFill>
                <a:latin typeface="+mj-lt"/>
                <a:cs typeface="Arial" pitchFamily="34" charset="0"/>
              </a:rPr>
            </a:br>
            <a:endParaRPr lang="ru-RU" sz="2800" b="1" dirty="0">
              <a:solidFill>
                <a:srgbClr val="005A7A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65696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979712" y="1628800"/>
            <a:ext cx="5688000" cy="417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47667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467A"/>
                </a:solidFill>
                <a:latin typeface="+mj-lt"/>
                <a:ea typeface="Calibri"/>
                <a:cs typeface="Times New Roman"/>
              </a:rPr>
              <a:t>Инструктажи на практических занятиях всегда сопровождаю демонстрацией трудовых приемов;</a:t>
            </a:r>
            <a:endParaRPr lang="ru-RU" sz="2400" b="1" dirty="0">
              <a:solidFill>
                <a:srgbClr val="00467A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865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Wingdings"/>
              <a:buChar char=""/>
            </a:pPr>
            <a:r>
              <a:rPr lang="ru-RU" sz="2400" b="1" dirty="0" smtClean="0">
                <a:solidFill>
                  <a:srgbClr val="003964"/>
                </a:solidFill>
                <a:latin typeface="+mj-lt"/>
                <a:ea typeface="Calibri"/>
              </a:rPr>
              <a:t>Осуществление постоянного контроля за работой обучающихся</a:t>
            </a:r>
            <a:endParaRPr lang="ru-RU" sz="2400" b="1" dirty="0">
              <a:solidFill>
                <a:srgbClr val="003964"/>
              </a:solidFill>
              <a:latin typeface="+mj-lt"/>
              <a:ea typeface="Calibri"/>
            </a:endParaRPr>
          </a:p>
        </p:txBody>
      </p:sp>
      <p:pic>
        <p:nvPicPr>
          <p:cNvPr id="3" name="Рисунок 2" descr="D:\УРОКИ\фото урока распашонка 29.04.2015\DSC_7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7020000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7200" cy="1152128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5A7A"/>
                </a:solidFill>
              </a:rPr>
              <a:t> </a:t>
            </a:r>
            <a:r>
              <a:rPr lang="ru-RU" sz="2400" b="1" dirty="0" smtClean="0">
                <a:solidFill>
                  <a:srgbClr val="005A7A"/>
                </a:solidFill>
              </a:rPr>
              <a:t>Контроль за соблюдением правил </a:t>
            </a:r>
            <a:br>
              <a:rPr lang="ru-RU" sz="2400" b="1" dirty="0" smtClean="0">
                <a:solidFill>
                  <a:srgbClr val="005A7A"/>
                </a:solidFill>
              </a:rPr>
            </a:br>
            <a:r>
              <a:rPr lang="ru-RU" sz="2400" b="1" dirty="0" smtClean="0">
                <a:solidFill>
                  <a:srgbClr val="005A7A"/>
                </a:solidFill>
              </a:rPr>
              <a:t>безопасного труда</a:t>
            </a:r>
            <a:endParaRPr lang="ru-RU" sz="2400" b="1" dirty="0">
              <a:solidFill>
                <a:srgbClr val="005A7A"/>
              </a:solidFill>
            </a:endParaRPr>
          </a:p>
        </p:txBody>
      </p:sp>
      <p:pic>
        <p:nvPicPr>
          <p:cNvPr id="4" name="Содержимое 3" descr="C:\Users\User\Desktop\МОИ ДОКУМЕНТЫ\Материал для уроков\ПЛАНЫ уроков\ФОТО ШВЕИ\швеи 29.04.2015\DSC_70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743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raining seminar presentation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974</TotalTime>
  <Words>180</Words>
  <Application>Microsoft Office PowerPoint</Application>
  <PresentationFormat>Экран (4:3)</PresentationFormat>
  <Paragraphs>58</Paragraphs>
  <Slides>15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Training seminar presentation</vt:lpstr>
      <vt:lpstr>      Организация практических работ с  обучающимися с ОВЗ Профессия «Швея»                                                                                                                       ,                                                                              Мастер производственного обучения                                                                Осокина Галина Михайловна  2019 г.    </vt:lpstr>
      <vt:lpstr>Слайд 2</vt:lpstr>
      <vt:lpstr>  Я - не швея, я только учусь   </vt:lpstr>
      <vt:lpstr> Практическое занятие - это форма организации обучения. </vt:lpstr>
      <vt:lpstr>Слайд 5</vt:lpstr>
      <vt:lpstr> наличие различных видов инструктажа; </vt:lpstr>
      <vt:lpstr>Слайд 7</vt:lpstr>
      <vt:lpstr>Слайд 8</vt:lpstr>
      <vt:lpstr> Контроль за соблюдением правил  безопасного труда</vt:lpstr>
      <vt:lpstr>Слайд 10</vt:lpstr>
      <vt:lpstr>Слайд 11</vt:lpstr>
      <vt:lpstr>Слайд 12</vt:lpstr>
      <vt:lpstr>Слайд 13</vt:lpstr>
      <vt:lpstr>Выполнение обучающимися практических работ формирует: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Алтайского края Управление Алтайского края по образованию и делам молодёжи КГОУ НПО «Профессиональное училище №4»</dc:title>
  <dc:creator>Василий</dc:creator>
  <cp:lastModifiedBy>User</cp:lastModifiedBy>
  <cp:revision>102</cp:revision>
  <cp:lastPrinted>2011-04-02T10:26:27Z</cp:lastPrinted>
  <dcterms:created xsi:type="dcterms:W3CDTF">2011-02-19T15:35:27Z</dcterms:created>
  <dcterms:modified xsi:type="dcterms:W3CDTF">2019-12-28T16:09:58Z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