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8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9" r:id="rId11"/>
    <p:sldId id="281" r:id="rId12"/>
    <p:sldId id="282" r:id="rId13"/>
    <p:sldId id="266" r:id="rId14"/>
    <p:sldId id="267" r:id="rId15"/>
    <p:sldId id="268" r:id="rId16"/>
    <p:sldId id="270" r:id="rId17"/>
    <p:sldId id="271" r:id="rId18"/>
    <p:sldId id="272" r:id="rId19"/>
    <p:sldId id="273" r:id="rId20"/>
    <p:sldId id="274" r:id="rId21"/>
    <p:sldId id="288" r:id="rId22"/>
    <p:sldId id="283" r:id="rId23"/>
    <p:sldId id="289" r:id="rId24"/>
    <p:sldId id="284" r:id="rId25"/>
    <p:sldId id="285" r:id="rId26"/>
    <p:sldId id="290" r:id="rId27"/>
    <p:sldId id="286" r:id="rId28"/>
    <p:sldId id="291" r:id="rId29"/>
    <p:sldId id="292" r:id="rId30"/>
    <p:sldId id="287" r:id="rId31"/>
    <p:sldId id="293" r:id="rId32"/>
    <p:sldId id="275" r:id="rId33"/>
    <p:sldId id="294" r:id="rId34"/>
    <p:sldId id="27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912" autoAdjust="0"/>
    <p:restoredTop sz="94624" autoAdjust="0"/>
  </p:normalViewPr>
  <p:slideViewPr>
    <p:cSldViewPr>
      <p:cViewPr>
        <p:scale>
          <a:sx n="75" d="100"/>
          <a:sy n="75" d="100"/>
        </p:scale>
        <p:origin x="-118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293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1694" y="-91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262B8-1381-486A-B339-D073C9B4F551}" type="datetimeFigureOut">
              <a:rPr lang="ru-RU" smtClean="0"/>
              <a:pPr/>
              <a:t>12.02.2019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6B166-CB03-4BEE-8752-4C64259040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25283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6B166-CB03-4BEE-8752-4C64259040F7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6B166-CB03-4BEE-8752-4C64259040F7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6B166-CB03-4BEE-8752-4C64259040F7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</a:t>
            </a:r>
            <a:r>
              <a:rPr lang="ru-RU" baseline="0" dirty="0" smtClean="0"/>
              <a:t> время Великой Отечественной войны появилась и такая проблема, как обеспечение кучности стрельбы и устойчивости снарядов при полете. Эту сложную математическую задачу решил член-корреспондент АН СССР </a:t>
            </a:r>
            <a:r>
              <a:rPr lang="ru-RU" baseline="0" dirty="0" err="1" smtClean="0"/>
              <a:t>Н.Г.Четаев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6B166-CB03-4BEE-8752-4C64259040F7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6B166-CB03-4BEE-8752-4C64259040F7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3300">
                <a:alpha val="51000"/>
              </a:srgb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edg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slide" Target="slide3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easyengl.ucoz.ru/_ld/115/982376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821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857496"/>
            <a:ext cx="7772400" cy="114300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dirty="0">
                <a:latin typeface="Gagalin" pitchFamily="50" charset="0"/>
              </a:rPr>
              <a:t>Математика в военном деле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3357562"/>
            <a:ext cx="8177562" cy="1995717"/>
          </a:xfrm>
        </p:spPr>
        <p:txBody>
          <a:bodyPr>
            <a:normAutofit/>
          </a:bodyPr>
          <a:lstStyle/>
          <a:p>
            <a:pPr algn="l"/>
            <a:endParaRPr lang="ru-RU" sz="2000" dirty="0" smtClean="0">
              <a:solidFill>
                <a:schemeClr val="tx1"/>
              </a:solidFill>
              <a:latin typeface="Gagalin" pitchFamily="50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928934"/>
            <a:ext cx="8715436" cy="5340369"/>
          </a:xfrm>
        </p:spPr>
        <p:txBody>
          <a:bodyPr>
            <a:normAutofit/>
          </a:bodyPr>
          <a:lstStyle/>
          <a:p>
            <a:pPr marL="0" indent="360363">
              <a:spcBef>
                <a:spcPts val="0"/>
              </a:spcBef>
              <a:buNone/>
            </a:pPr>
            <a:r>
              <a:rPr lang="ru-RU" sz="2400" dirty="0" smtClean="0"/>
              <a:t>Чтобы </a:t>
            </a:r>
            <a:r>
              <a:rPr lang="ru-RU" sz="2400" dirty="0"/>
              <a:t>избежать резонанса при движении крыла в воздушном потоке, М. В. Келдыш предложил соответствующим образом </a:t>
            </a:r>
            <a:r>
              <a:rPr lang="ru-RU" sz="2400" dirty="0" smtClean="0"/>
              <a:t>перераспределить </a:t>
            </a:r>
            <a:r>
              <a:rPr lang="ru-RU" sz="2400" dirty="0"/>
              <a:t>массы вдоль крыла и так расположить упругие элементы, чтобы избежать совпадения собственных частот колебаний крыла с частотами вынуждающих внешних сил</a:t>
            </a:r>
            <a:r>
              <a:rPr lang="ru-RU" sz="2400" dirty="0" smtClean="0"/>
              <a:t>.  Первые </a:t>
            </a:r>
            <a:r>
              <a:rPr lang="ru-RU" sz="2400" dirty="0"/>
              <a:t>же полеты самолетов, усовершенствованных по рекомендациям М. В. Келдыша, дали прекрасные результаты. Итак, математика снова выручила авиацию. </a:t>
            </a:r>
          </a:p>
          <a:p>
            <a:pPr>
              <a:spcBef>
                <a:spcPts val="0"/>
              </a:spcBef>
            </a:pP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15927865-advanced-combat-uniform-acu-camouflage-backgroun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2500306"/>
            <a:ext cx="9144000" cy="357190"/>
          </a:xfrm>
          <a:prstGeom prst="rect">
            <a:avLst/>
          </a:prstGeo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142844" y="6215082"/>
            <a:ext cx="357158" cy="428604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 descr="&amp;Kcy;&amp;acy;&amp;rcy;&amp;tcy;&amp;icy;&amp;ncy;&amp;kcy;&amp;icy; &amp;pcy;&amp;ocy; &amp;zcy;&amp;acy;&amp;pcy;&amp;rcy;&amp;ocy;&amp;scy;&amp;ucy; &amp;acy;&amp;vcy;&amp;icy;&amp;acy;&amp;tscy;&amp;icy;&amp;yacy; &amp;vcy;&amp;ocy;&amp;vcy;"/>
          <p:cNvPicPr>
            <a:picLocks noChangeAspect="1" noChangeArrowheads="1"/>
          </p:cNvPicPr>
          <p:nvPr/>
        </p:nvPicPr>
        <p:blipFill>
          <a:blip r:embed="rId4"/>
          <a:srcRect t="20107" b="23592"/>
          <a:stretch>
            <a:fillRect/>
          </a:stretch>
        </p:blipFill>
        <p:spPr bwMode="auto">
          <a:xfrm>
            <a:off x="1428728" y="357166"/>
            <a:ext cx="5905500" cy="20002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Четаев</a:t>
            </a:r>
            <a:r>
              <a:rPr lang="ru-RU" dirty="0" smtClean="0"/>
              <a:t> Николай </a:t>
            </a:r>
            <a:r>
              <a:rPr lang="ru-RU" dirty="0" err="1" smtClean="0"/>
              <a:t>Гурьевич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(1902-1959)</a:t>
            </a:r>
            <a:endParaRPr lang="ru-RU" dirty="0"/>
          </a:p>
        </p:txBody>
      </p:sp>
      <p:pic>
        <p:nvPicPr>
          <p:cNvPr id="4" name="Содержимое 3" descr="https://85.kai.ru/documents/10181/5871108/%D0%A7%D0%B5%D1%82%D0%B0%D0%B5%D0%B2+%D0%9D%D0%B8%D0%BA%D0%BE%D0%BB%D0%B0%D0%B9+%D0%93%D1%83%D1%80%D1%8C%D0%B5%D0%B2%D0%B8%D1%87.+1930%D0%B3._cr_cr.jpg/92e6c4b7-fd57-414f-8f72-1536b30d5d64?t=1491304749037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429256" y="1643050"/>
            <a:ext cx="342902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14348" y="1643050"/>
            <a:ext cx="4572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Во время Великой Отечественной войны появилась и такая проблема, как обеспечение кучности стрельбы и устойчивости снарядов при полете. Эту сложную математическую задачу решил член-корреспондент АН СССР </a:t>
            </a:r>
            <a:r>
              <a:rPr lang="ru-RU" sz="2800" dirty="0" err="1" smtClean="0"/>
              <a:t>Н.Г.Четаев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Он рассчитал </a:t>
            </a:r>
            <a:r>
              <a:rPr lang="ru-RU" sz="2400" dirty="0" err="1" smtClean="0"/>
              <a:t>наивыгоднейшую</a:t>
            </a:r>
            <a:r>
              <a:rPr lang="ru-RU" sz="2400" dirty="0" smtClean="0"/>
              <a:t> крутизну нарезки стволов орудий, что позволило обеспечить кучность стрельбы и устойчивость снарядов при полете.</a:t>
            </a:r>
            <a:endParaRPr lang="ru-RU" sz="2400" dirty="0"/>
          </a:p>
        </p:txBody>
      </p:sp>
      <p:pic>
        <p:nvPicPr>
          <p:cNvPr id="4" name="Рисунок 3" descr="D:\Вера\Внеклассная работа Веры Алексеевны\23 февраля\февлаль\2212358[1]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928802"/>
            <a:ext cx="392909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928802"/>
            <a:ext cx="3667751" cy="34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4000" dirty="0">
                <a:latin typeface="Gagalin" pitchFamily="50" charset="0"/>
              </a:rPr>
              <a:t>Крылов Алексей Николаевич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57364"/>
            <a:ext cx="525777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	</a:t>
            </a:r>
            <a:r>
              <a:rPr lang="ru-RU" sz="2800" dirty="0"/>
              <a:t>Крылов Алексей Николаевич (1863-1945), российский кораблестроитель, механик и математик, академик Академии Наук СССР, Герой Социалистического Труда. Участник проектирования и постройки первых русских линкоров.</a:t>
            </a:r>
          </a:p>
        </p:txBody>
      </p:sp>
      <p:sp>
        <p:nvSpPr>
          <p:cNvPr id="24578" name="AutoShape 2" descr="&amp;Kcy;&amp;acy;&amp;rcy;&amp;tcy;&amp;icy;&amp;ncy;&amp;kcy;&amp;icy; &amp;pcy;&amp;ocy; &amp;zcy;&amp;acy;&amp;pcy;&amp;rcy;&amp;ocy;&amp;scy;&amp;ucy; &amp;kcy;&amp;rcy;&amp;ycy;&amp;lcy;&amp;ocy;&amp;vcy; &amp;acy;&amp;lcy;&amp;iecy;&amp;kcy;&amp;scy;&amp;iecy;&amp;jcy; &amp;ncy;&amp;icy;&amp;kcy;&amp;ocy;&amp;lcy;&amp;acy;&amp;iecy;&amp;vcy;&amp;icy;&amp;chcy;"/>
          <p:cNvSpPr>
            <a:spLocks noChangeAspect="1" noChangeArrowheads="1"/>
          </p:cNvSpPr>
          <p:nvPr/>
        </p:nvSpPr>
        <p:spPr bwMode="auto">
          <a:xfrm>
            <a:off x="155575" y="-1714500"/>
            <a:ext cx="2543175" cy="35718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79" name="Picture 3" descr="C:\Users\Larionov\Downloads\Alexey_Krylov_1910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1928802"/>
            <a:ext cx="3286148" cy="4612138"/>
          </a:xfrm>
          <a:prstGeom prst="rect">
            <a:avLst/>
          </a:prstGeom>
          <a:noFill/>
        </p:spPr>
      </p:pic>
      <p:pic>
        <p:nvPicPr>
          <p:cNvPr id="8" name="Рисунок 7" descr="15927865-advanced-combat-uniform-acu-camouflage-backgroun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285860"/>
            <a:ext cx="9144000" cy="500066"/>
          </a:xfrm>
          <a:prstGeom prst="rect">
            <a:avLst/>
          </a:prstGeom>
        </p:spPr>
      </p:pic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142844" y="6215082"/>
            <a:ext cx="357158" cy="428604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357165"/>
            <a:ext cx="8572560" cy="271464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	</a:t>
            </a:r>
            <a:r>
              <a:rPr lang="ru-RU" sz="2600" dirty="0"/>
              <a:t>Крылов А.Н. выпустил труды по теории корабля, магнитных и гироскопических компасов, артиллерии, механике, математике, истории науки. Создал ряд корабельных и артиллерийских приборов</a:t>
            </a:r>
            <a:r>
              <a:rPr lang="ru-RU" sz="2600" dirty="0" smtClean="0"/>
              <a:t>.</a:t>
            </a:r>
            <a:endParaRPr lang="ru-RU" sz="2600" dirty="0"/>
          </a:p>
        </p:txBody>
      </p:sp>
      <p:pic>
        <p:nvPicPr>
          <p:cNvPr id="23553" name="Picture 1" descr="C:\Users\Larionov\Downloads\slider-image-4.jpg"/>
          <p:cNvPicPr>
            <a:picLocks noChangeAspect="1" noChangeArrowheads="1"/>
          </p:cNvPicPr>
          <p:nvPr/>
        </p:nvPicPr>
        <p:blipFill>
          <a:blip r:embed="rId2"/>
          <a:srcRect b="7994"/>
          <a:stretch>
            <a:fillRect/>
          </a:stretch>
        </p:blipFill>
        <p:spPr bwMode="auto">
          <a:xfrm>
            <a:off x="642910" y="3000372"/>
            <a:ext cx="7786710" cy="3357586"/>
          </a:xfrm>
          <a:prstGeom prst="rect">
            <a:avLst/>
          </a:prstGeom>
          <a:noFill/>
        </p:spPr>
      </p:pic>
      <p:pic>
        <p:nvPicPr>
          <p:cNvPr id="7" name="Рисунок 6" descr="15927865-advanced-combat-uniform-acu-camouflage-backgroun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214554"/>
            <a:ext cx="9144000" cy="500066"/>
          </a:xfrm>
          <a:prstGeom prst="rect">
            <a:avLst/>
          </a:prstGeom>
        </p:spPr>
      </p:pic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142844" y="6215082"/>
            <a:ext cx="357158" cy="428604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57222" y="285728"/>
            <a:ext cx="6429420" cy="635798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600" dirty="0" smtClean="0"/>
              <a:t>		 </a:t>
            </a:r>
            <a:r>
              <a:rPr lang="ru-RU" sz="2600" dirty="0"/>
              <a:t>Академик Алексей Николаевич Крылов создал таблицу непотопляемости, по которой можно было рассчитать, как повлияет на корабль затопление тех или иных отсеков, какие номера отсеков нужно затопить, чтобы ликвидировать крен и насколько это затопление </a:t>
            </a:r>
            <a:br>
              <a:rPr lang="ru-RU" sz="2600" dirty="0"/>
            </a:br>
            <a:r>
              <a:rPr lang="ru-RU" sz="2600" dirty="0"/>
              <a:t>может улучшить  устойчивость корабля. </a:t>
            </a:r>
            <a:endParaRPr lang="ru-RU" sz="2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2529" name="Picture 1" descr="C:\Users\Larionov\Downloads\i_02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285728"/>
            <a:ext cx="3048000" cy="4008120"/>
          </a:xfrm>
          <a:prstGeom prst="rect">
            <a:avLst/>
          </a:prstGeom>
          <a:noFill/>
        </p:spPr>
      </p:pic>
      <p:pic>
        <p:nvPicPr>
          <p:cNvPr id="22530" name="Picture 2" descr="C:\Users\Larionov\Downloads\pYx8IHNcxe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4710121"/>
            <a:ext cx="5857884" cy="2147879"/>
          </a:xfrm>
          <a:prstGeom prst="rect">
            <a:avLst/>
          </a:prstGeom>
          <a:noFill/>
        </p:spPr>
      </p:pic>
      <p:pic>
        <p:nvPicPr>
          <p:cNvPr id="6" name="Рисунок 5" descr="15927865-advanced-combat-uniform-acu-camouflage-backgroun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4214818"/>
            <a:ext cx="9144000" cy="500066"/>
          </a:xfrm>
          <a:prstGeom prst="rect">
            <a:avLst/>
          </a:prstGeom>
        </p:spPr>
      </p:pic>
      <p:sp>
        <p:nvSpPr>
          <p:cNvPr id="8" name="Управляющая кнопка: домой 7">
            <a:hlinkClick r:id="rId5" action="ppaction://hlinksldjump" highlightClick="1"/>
          </p:cNvPr>
          <p:cNvSpPr/>
          <p:nvPr/>
        </p:nvSpPr>
        <p:spPr>
          <a:xfrm>
            <a:off x="142844" y="6215082"/>
            <a:ext cx="357158" cy="428604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500041"/>
            <a:ext cx="3929090" cy="6357959"/>
          </a:xfrm>
        </p:spPr>
        <p:txBody>
          <a:bodyPr>
            <a:normAutofit/>
          </a:bodyPr>
          <a:lstStyle/>
          <a:p>
            <a:pPr marL="0" indent="360363">
              <a:spcBef>
                <a:spcPts val="0"/>
              </a:spcBef>
              <a:buNone/>
            </a:pPr>
            <a:r>
              <a:rPr lang="ru-RU" sz="2600" dirty="0" smtClean="0"/>
              <a:t>Алексей Николаевич Крылов </a:t>
            </a:r>
            <a:r>
              <a:rPr lang="ru-RU" sz="2600" dirty="0"/>
              <a:t>по праву </a:t>
            </a:r>
            <a:r>
              <a:rPr lang="ru-RU" sz="2600" dirty="0" smtClean="0"/>
              <a:t> считается основоположником  </a:t>
            </a:r>
            <a:r>
              <a:rPr lang="ru-RU" sz="2600" dirty="0"/>
              <a:t>русской научной </a:t>
            </a:r>
            <a:r>
              <a:rPr lang="ru-RU" sz="2600" dirty="0" smtClean="0"/>
              <a:t> школы </a:t>
            </a:r>
            <a:r>
              <a:rPr lang="ru-RU" sz="2600" dirty="0"/>
              <a:t>кораблестроения.</a:t>
            </a:r>
          </a:p>
          <a:p>
            <a:pPr marL="0" indent="360363">
              <a:spcBef>
                <a:spcPts val="0"/>
              </a:spcBef>
              <a:buNone/>
            </a:pPr>
            <a:r>
              <a:rPr lang="ru-RU" sz="2600" dirty="0"/>
              <a:t>Обладая </a:t>
            </a:r>
            <a:r>
              <a:rPr lang="ru-RU" sz="2600" dirty="0" smtClean="0"/>
              <a:t>поистине энциклопедическими знаниями, </a:t>
            </a:r>
            <a:r>
              <a:rPr lang="ru-RU" sz="2600" dirty="0"/>
              <a:t>он </a:t>
            </a:r>
            <a:r>
              <a:rPr lang="ru-RU" sz="2600" dirty="0" smtClean="0"/>
              <a:t>оставил заметный </a:t>
            </a:r>
            <a:r>
              <a:rPr lang="ru-RU" sz="2600" dirty="0"/>
              <a:t>след в </a:t>
            </a:r>
            <a:r>
              <a:rPr lang="ru-RU" sz="2600" dirty="0" smtClean="0"/>
              <a:t>самых различных </a:t>
            </a:r>
            <a:r>
              <a:rPr lang="ru-RU" sz="2600" dirty="0"/>
              <a:t>областях науки и , </a:t>
            </a:r>
            <a:r>
              <a:rPr lang="ru-RU" sz="2600" dirty="0" smtClean="0"/>
              <a:t>прежде </a:t>
            </a:r>
            <a:r>
              <a:rPr lang="ru-RU" sz="2600" dirty="0"/>
              <a:t>всего в </a:t>
            </a:r>
            <a:r>
              <a:rPr lang="ru-RU" sz="2600" dirty="0" smtClean="0"/>
              <a:t> математике</a:t>
            </a:r>
            <a:r>
              <a:rPr lang="ru-RU" sz="2600" dirty="0"/>
              <a:t>.</a:t>
            </a:r>
          </a:p>
        </p:txBody>
      </p:sp>
      <p:pic>
        <p:nvPicPr>
          <p:cNvPr id="20481" name="Picture 1" descr="C:\Users\Larionov\Downloads\000293-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3000372"/>
            <a:ext cx="3357586" cy="3571900"/>
          </a:xfrm>
          <a:prstGeom prst="rect">
            <a:avLst/>
          </a:prstGeom>
          <a:noFill/>
        </p:spPr>
      </p:pic>
      <p:sp>
        <p:nvSpPr>
          <p:cNvPr id="20483" name="AutoShape 3" descr="https://pp.vk.me/c626125/v626125328/37962/YcKoec4h6f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4" name="Picture 4" descr="C:\Users\Larionov\Downloads\YcKoec4h6f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02146"/>
            <a:ext cx="4214842" cy="2655350"/>
          </a:xfrm>
          <a:prstGeom prst="rect">
            <a:avLst/>
          </a:prstGeom>
          <a:noFill/>
        </p:spPr>
      </p:pic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142844" y="6215082"/>
            <a:ext cx="357158" cy="428604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4000" dirty="0">
                <a:latin typeface="Gagalin" pitchFamily="50" charset="0"/>
              </a:rPr>
              <a:t>Андрей Николаевич Колмогоров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85784" y="1643050"/>
            <a:ext cx="5643634" cy="55721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/>
              <a:t>	</a:t>
            </a:r>
            <a:r>
              <a:rPr lang="ru-RU" sz="2600" dirty="0" smtClean="0"/>
              <a:t>Андрей Николаевич Колмогоров (12</a:t>
            </a:r>
            <a:r>
              <a:rPr lang="ru-RU" sz="2600" dirty="0"/>
              <a:t>  апреля 1903, Тамбов — 20 октября 1987, Москва) — русский советский математик, один из крупнейших математиков ХХ века. Профессор </a:t>
            </a:r>
            <a:r>
              <a:rPr lang="ru-RU" sz="2600" dirty="0" smtClean="0"/>
              <a:t>МГУ,  доктор </a:t>
            </a:r>
            <a:r>
              <a:rPr lang="ru-RU" sz="2600" dirty="0"/>
              <a:t>физико-математических наук, академик Академии наук СССР (1939 год). Президент Московского математического общества (ММО) в 1964—1966 и 1974—1985. </a:t>
            </a:r>
          </a:p>
        </p:txBody>
      </p:sp>
      <p:pic>
        <p:nvPicPr>
          <p:cNvPr id="19457" name="Picture 1" descr="C:\Users\Larionov\Downloads\2015.12.16-1450256610.9151_2015-12-16-ulic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928802"/>
            <a:ext cx="3778246" cy="3643338"/>
          </a:xfrm>
          <a:prstGeom prst="rect">
            <a:avLst/>
          </a:prstGeom>
          <a:noFill/>
        </p:spPr>
      </p:pic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142844" y="6215082"/>
            <a:ext cx="357158" cy="428604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15927865-advanced-combat-uniform-acu-camouflage-backgroun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071546"/>
            <a:ext cx="9144000" cy="500066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357166"/>
            <a:ext cx="4714908" cy="6286544"/>
          </a:xfrm>
        </p:spPr>
        <p:txBody>
          <a:bodyPr>
            <a:noAutofit/>
          </a:bodyPr>
          <a:lstStyle/>
          <a:p>
            <a:pPr marL="0" indent="442913">
              <a:buNone/>
            </a:pPr>
            <a:r>
              <a:rPr lang="ru-RU" sz="2600" dirty="0" smtClean="0"/>
              <a:t>Проблему </a:t>
            </a:r>
            <a:r>
              <a:rPr lang="ru-RU" sz="2600" dirty="0"/>
              <a:t>увеличения эффективности огня артиллерии решил академик Андрей Николаевич Колмогоров. </a:t>
            </a:r>
            <a:endParaRPr lang="ru-RU" sz="2600" dirty="0" smtClean="0"/>
          </a:p>
          <a:p>
            <a:pPr marL="0" indent="442913">
              <a:buNone/>
            </a:pPr>
            <a:r>
              <a:rPr lang="ru-RU" sz="2600" dirty="0" smtClean="0"/>
              <a:t>Теория </a:t>
            </a:r>
            <a:r>
              <a:rPr lang="ru-RU" sz="2600" dirty="0"/>
              <a:t>вероятностей использовалась для местонахождения самолётов и подводных лодок противника, для указания путей, позволяющих избежать встречи с подводными лодками врага. </a:t>
            </a:r>
          </a:p>
        </p:txBody>
      </p:sp>
      <p:pic>
        <p:nvPicPr>
          <p:cNvPr id="18433" name="Picture 1" descr="C:\Users\Larionov\Downloads\VmFrEGe5V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78562" y="357166"/>
            <a:ext cx="4028865" cy="4214842"/>
          </a:xfrm>
          <a:prstGeom prst="rect">
            <a:avLst/>
          </a:prstGeom>
          <a:noFill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5072066" y="4857760"/>
            <a:ext cx="3714776" cy="685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sz="2600" i="1" dirty="0" smtClean="0"/>
              <a:t>График эффективности стрельбы</a:t>
            </a:r>
            <a:endParaRPr lang="ru-RU" sz="2600" i="1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142844" y="6215082"/>
            <a:ext cx="357158" cy="428604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4000" dirty="0">
                <a:latin typeface="Gagalin" pitchFamily="50" charset="0"/>
              </a:rPr>
              <a:t>Турбулентность</a:t>
            </a:r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857364"/>
            <a:ext cx="8786842" cy="207170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		</a:t>
            </a:r>
            <a:r>
              <a:rPr lang="ru-RU" sz="3100" dirty="0"/>
              <a:t>Ещё в конце тридцатых годов Колмогорова заинтересовали проблемы турбулентности. В работах 1941—1942 и 1962 годов он разработал теорию так называемой локально-изотропной турбулентности, которая позволила выяснить местную структуру развития турбулентного потока. </a:t>
            </a:r>
          </a:p>
        </p:txBody>
      </p:sp>
      <p:pic>
        <p:nvPicPr>
          <p:cNvPr id="17409" name="Picture 1" descr="C:\Users\Larionov\Downloads\0_54141_f3fcfa4a_L.jpg"/>
          <p:cNvPicPr>
            <a:picLocks noChangeAspect="1" noChangeArrowheads="1"/>
          </p:cNvPicPr>
          <p:nvPr/>
        </p:nvPicPr>
        <p:blipFill>
          <a:blip r:embed="rId2"/>
          <a:srcRect r="9090"/>
          <a:stretch>
            <a:fillRect/>
          </a:stretch>
        </p:blipFill>
        <p:spPr bwMode="auto">
          <a:xfrm>
            <a:off x="642910" y="4000504"/>
            <a:ext cx="4000528" cy="2643206"/>
          </a:xfrm>
          <a:prstGeom prst="rect">
            <a:avLst/>
          </a:prstGeom>
          <a:noFill/>
        </p:spPr>
      </p:pic>
      <p:pic>
        <p:nvPicPr>
          <p:cNvPr id="17410" name="Picture 2" descr="C:\Users\Larionov\Downloads\twin-typhoons2004-tvr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4000504"/>
            <a:ext cx="3857620" cy="2641397"/>
          </a:xfrm>
          <a:prstGeom prst="rect">
            <a:avLst/>
          </a:prstGeom>
          <a:noFill/>
        </p:spPr>
      </p:pic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142844" y="6215082"/>
            <a:ext cx="357158" cy="428604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15927865-advanced-combat-uniform-acu-camouflage-background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071546"/>
            <a:ext cx="9144000" cy="500066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357166"/>
            <a:ext cx="4614866" cy="785818"/>
          </a:xfrm>
          <a:ln>
            <a:noFill/>
          </a:ln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3600" i="1" dirty="0">
                <a:latin typeface="Gagalin" pitchFamily="50" charset="0"/>
              </a:rPr>
              <a:t>Цель </a:t>
            </a:r>
            <a:r>
              <a:rPr lang="ru-RU" sz="3600" i="1" dirty="0" smtClean="0">
                <a:latin typeface="Gagalin" pitchFamily="50" charset="0"/>
              </a:rPr>
              <a:t>классного часа</a:t>
            </a:r>
            <a:endParaRPr lang="ru-RU" sz="3600" i="1" dirty="0">
              <a:latin typeface="Gagalin" pitchFamily="50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14942" y="2000240"/>
            <a:ext cx="3614734" cy="56150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1.Показать роль математики в военном деле</a:t>
            </a:r>
          </a:p>
          <a:p>
            <a:pPr marL="0" indent="0">
              <a:buNone/>
            </a:pPr>
            <a:r>
              <a:rPr lang="ru-RU" sz="2400" dirty="0"/>
              <a:t>2. </a:t>
            </a:r>
            <a:r>
              <a:rPr lang="ru-RU" sz="2400" dirty="0" smtClean="0"/>
              <a:t>Вклад </a:t>
            </a:r>
            <a:r>
              <a:rPr lang="ru-RU" sz="2400" dirty="0"/>
              <a:t>советских математиков во время войны</a:t>
            </a:r>
          </a:p>
          <a:p>
            <a:pPr marL="0" indent="0">
              <a:buNone/>
            </a:pPr>
            <a:r>
              <a:rPr lang="ru-RU" sz="2400" dirty="0"/>
              <a:t>3. Повысить знания о роли математики в военном деле</a:t>
            </a:r>
          </a:p>
        </p:txBody>
      </p:sp>
      <p:pic>
        <p:nvPicPr>
          <p:cNvPr id="8" name="Рисунок 7" descr="15927865-advanced-combat-uniform-acu-camouflage-backgroun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285860"/>
            <a:ext cx="9144000" cy="500066"/>
          </a:xfrm>
          <a:prstGeom prst="rect">
            <a:avLst/>
          </a:prstGeom>
        </p:spPr>
      </p:pic>
      <p:pic>
        <p:nvPicPr>
          <p:cNvPr id="24579" name="Picture 3" descr="http://mil.ru/images/military/military/photo/IMG_4473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143116"/>
            <a:ext cx="4572032" cy="32419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85926"/>
            <a:ext cx="5214942" cy="49291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	</a:t>
            </a:r>
            <a:r>
              <a:rPr lang="ru-RU" sz="2400" dirty="0" smtClean="0"/>
              <a:t>Колмогоров ввёл </a:t>
            </a:r>
            <a:r>
              <a:rPr lang="ru-RU" sz="2400" dirty="0"/>
              <a:t>важное понятие масштаба </a:t>
            </a:r>
            <a:r>
              <a:rPr lang="ru-RU" sz="2400" dirty="0" smtClean="0"/>
              <a:t>турбулентности</a:t>
            </a:r>
            <a:r>
              <a:rPr lang="ru-RU" sz="2400" dirty="0"/>
              <a:t>, использование которого даёт, в частности, возможность оценивать влияние взвешенных частиц и полимерных растворов на развитие турбулентности. В 1946 году Колмогоров организует лабораторию атмосферной турбулентности в Геофизическом институте АН СССР</a:t>
            </a:r>
            <a:endParaRPr lang="ru-RU" sz="2800" dirty="0"/>
          </a:p>
        </p:txBody>
      </p:sp>
      <p:sp>
        <p:nvSpPr>
          <p:cNvPr id="16386" name="AutoShape 2" descr="https://pp.vk.me/c604627/v604627535/29b8d/hc3S7ylzNw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7" name="Picture 3" descr="C:\Users\Larionov\Downloads\hc3S7ylzNw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1714488"/>
            <a:ext cx="2888603" cy="2430876"/>
          </a:xfrm>
          <a:prstGeom prst="rect">
            <a:avLst/>
          </a:prstGeom>
          <a:noFill/>
        </p:spPr>
      </p:pic>
      <p:pic>
        <p:nvPicPr>
          <p:cNvPr id="16388" name="Picture 4" descr="C:\Users\Larionov\Downloads\image01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4286256"/>
            <a:ext cx="2923284" cy="1898589"/>
          </a:xfrm>
          <a:prstGeom prst="rect">
            <a:avLst/>
          </a:prstGeom>
          <a:noFill/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1571604" y="214290"/>
            <a:ext cx="7143800" cy="685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000" dirty="0" smtClean="0">
                <a:latin typeface="Gagalin" pitchFamily="50" charset="0"/>
                <a:ea typeface="+mj-ea"/>
                <a:cs typeface="+mj-cs"/>
              </a:rPr>
              <a:t>Турбулентность </a:t>
            </a:r>
            <a:endParaRPr lang="ru-RU" sz="4000" dirty="0">
              <a:latin typeface="Gagalin" pitchFamily="50" charset="0"/>
              <a:ea typeface="+mj-ea"/>
              <a:cs typeface="+mj-cs"/>
            </a:endParaRPr>
          </a:p>
        </p:txBody>
      </p:sp>
      <p:sp>
        <p:nvSpPr>
          <p:cNvPr id="10" name="Управляющая кнопка: домой 9">
            <a:hlinkClick r:id="rId5" action="ppaction://hlinksldjump" highlightClick="1"/>
          </p:cNvPr>
          <p:cNvSpPr/>
          <p:nvPr/>
        </p:nvSpPr>
        <p:spPr>
          <a:xfrm>
            <a:off x="142844" y="6215082"/>
            <a:ext cx="357158" cy="428604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15927865-advanced-combat-uniform-acu-camouflage-background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1071546"/>
            <a:ext cx="9144000" cy="500066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Математика и современная армия</a:t>
            </a:r>
            <a:endParaRPr lang="ru-RU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9744" y="1600200"/>
            <a:ext cx="698451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 Оружие со временем стало очень сложным, мощным и результативным. Поэтому неизмеримо возросла ответственность за его применение. </a:t>
            </a:r>
            <a:endParaRPr lang="ru-RU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Сейчас на вооружении Военно-Воздушных сил находится множество ракет различного назначения.</a:t>
            </a:r>
            <a:endParaRPr lang="ru-RU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20459" y="1600200"/>
            <a:ext cx="750308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Точность попадания ракеты в цель во многом зависит от качества выполнения необходимых математических расчетов.</a:t>
            </a:r>
            <a:endParaRPr lang="ru-RU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Это усложняет деятельность каждого командира и, в конечном счете, всю задачу управления войсками. Отсюда, чтобы умело руководить войсками, командные кадры должны иметь хорошие знания по математике, уметь широко использовать вычислительные средства.</a:t>
            </a:r>
            <a:endParaRPr lang="ru-RU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857364"/>
            <a:ext cx="6034617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В состав Военно-Морского флота входят новые атомные подводные лодки-ракетоносцы, оснащенные баллистическими ракетами с подводным стартом.</a:t>
            </a:r>
            <a:endParaRPr lang="ru-RU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55807" y="1600200"/>
            <a:ext cx="663238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Теперь многие вопросы управления войсками, ракетным оружием решаются в исключительно сжатые сроки.        </a:t>
            </a:r>
            <a:endParaRPr lang="ru-RU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81125" y="1739106"/>
            <a:ext cx="63817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Современное оружие очень мощное и грозное, от точности его применения зависят жизни многих людей.</a:t>
            </a:r>
            <a:endParaRPr lang="ru-RU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А точность его применения зависит от правильности произведенных расчетов.</a:t>
            </a:r>
            <a:endParaRPr lang="ru-RU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357298"/>
            <a:ext cx="7286676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latin typeface="Gagalin" pitchFamily="50" charset="0"/>
              </a:rPr>
              <a:t>Введение</a:t>
            </a:r>
            <a:endParaRPr lang="ru-RU" sz="3600" i="1" dirty="0">
              <a:latin typeface="Gagalin" pitchFamily="50" charset="0"/>
            </a:endParaRPr>
          </a:p>
        </p:txBody>
      </p:sp>
      <p:pic>
        <p:nvPicPr>
          <p:cNvPr id="8" name="Рисунок 7" descr="15927865-advanced-combat-uniform-acu-camouflage-backgroun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428736"/>
            <a:ext cx="9144000" cy="428628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4197361"/>
          </a:xfrm>
        </p:spPr>
        <p:txBody>
          <a:bodyPr>
            <a:noAutofit/>
          </a:bodyPr>
          <a:lstStyle/>
          <a:p>
            <a:r>
              <a:rPr lang="ru-RU" sz="2400" dirty="0" smtClean="0"/>
              <a:t>Математика применялась в военном деле даже римлянами, относившимися к этой науке, по словам </a:t>
            </a:r>
            <a:r>
              <a:rPr lang="ru-RU" sz="2400" dirty="0" err="1" smtClean="0"/>
              <a:t>Пиперона</a:t>
            </a:r>
            <a:r>
              <a:rPr lang="ru-RU" sz="2400" dirty="0" smtClean="0"/>
              <a:t>, не только без всякого интереса, но даже с пренебрежением. Военные знания в США в 1940-е годы привели к возникновению электронно-вычислительных машин. Многие другие разделы современной математики также получили развитие со стороны военных задач. Такой прикладной раздел, как теория выработки решений, рассматривает приемы построения и анализа математических моделей боевых действий на базе линейного и динамичного программирования, теории игр, теории вероятности, теории статистического решения и теории массового обслуживания.</a:t>
            </a:r>
            <a:endParaRPr lang="ru-RU" sz="24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В современной армии не только командиру, но и солдату, чтобы успешно справляться со своими обязанностями, нужно владеть основами электротехники, радиотехники, хорошо знать математику.</a:t>
            </a:r>
            <a:endParaRPr lang="ru-RU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5405" y="1600200"/>
            <a:ext cx="679319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571480"/>
            <a:ext cx="8301038" cy="4525963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При поступлении в военные вузы придется сдавать ЕГЭ. В большинстве учреждений обязательно нужны </a:t>
            </a:r>
            <a:r>
              <a:rPr lang="ru-RU" b="1" dirty="0" smtClean="0"/>
              <a:t>профильные математика и русский</a:t>
            </a:r>
            <a:r>
              <a:rPr lang="ru-RU" dirty="0" smtClean="0"/>
              <a:t>. </a:t>
            </a:r>
            <a:r>
              <a:rPr lang="ru-RU" b="1" dirty="0" smtClean="0"/>
              <a:t>Третий экзамен</a:t>
            </a:r>
            <a:r>
              <a:rPr lang="ru-RU" dirty="0" smtClean="0"/>
              <a:t> зависит от профиля направления. Например, физику требуют для военно-технических специальностей, обществознание – для юридических и правовых, химию и биологию – для медицинских и т. д.</a:t>
            </a:r>
          </a:p>
          <a:p>
            <a:r>
              <a:rPr lang="ru-RU" dirty="0" smtClean="0"/>
              <a:t>Кроме ЕГЭ обязательно нужно пройти внутренний </a:t>
            </a:r>
            <a:r>
              <a:rPr lang="ru-RU" b="1" dirty="0" smtClean="0"/>
              <a:t>экзамен по физической подготовке</a:t>
            </a:r>
            <a:r>
              <a:rPr lang="ru-RU" dirty="0" smtClean="0"/>
              <a:t>. Он состоит из следующих нормативов:</a:t>
            </a:r>
          </a:p>
          <a:p>
            <a:pPr lvl="0"/>
            <a:r>
              <a:rPr lang="ru-RU" dirty="0" smtClean="0"/>
              <a:t>бег 100 м;</a:t>
            </a:r>
          </a:p>
          <a:p>
            <a:pPr lvl="0"/>
            <a:r>
              <a:rPr lang="ru-RU" dirty="0" smtClean="0"/>
              <a:t>бег 3 км (для девушек – 1км);</a:t>
            </a:r>
          </a:p>
          <a:p>
            <a:pPr lvl="0"/>
            <a:r>
              <a:rPr lang="ru-RU" dirty="0" smtClean="0"/>
              <a:t>подтягивания на перекладине (для девушек – пресс);</a:t>
            </a:r>
          </a:p>
          <a:p>
            <a:pPr lvl="0"/>
            <a:r>
              <a:rPr lang="ru-RU" dirty="0" smtClean="0"/>
              <a:t>плавание 100 м (не во всех вузах).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4429132"/>
            <a:ext cx="7500990" cy="2257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072362" cy="72547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4000" dirty="0" smtClean="0">
                <a:latin typeface="Gagalin" pitchFamily="50" charset="0"/>
              </a:rPr>
              <a:t>ВЫВОД</a:t>
            </a:r>
            <a:r>
              <a:rPr lang="ru-RU" sz="4000" dirty="0">
                <a:latin typeface="Gagalin" pitchFamily="50" charset="0"/>
              </a:rPr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00240"/>
            <a:ext cx="8229600" cy="412592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	</a:t>
            </a:r>
            <a:r>
              <a:rPr lang="ru-RU" sz="2400" dirty="0"/>
              <a:t>Математика- это одна их точных наук , которая никогда не потеряет актуальность.</a:t>
            </a:r>
          </a:p>
          <a:p>
            <a:pPr>
              <a:buNone/>
            </a:pPr>
            <a:r>
              <a:rPr lang="ru-RU" sz="2400" dirty="0"/>
              <a:t>		Проведя исследования мы поняли что математика играет в военной сфере очень большую роль. Именно от точности расчетов ученых в годы войны зависело большинство человеческих жизней . И именно благодаря их открытиям мы смогли одержать победу над достойным врагом , превосходившим нас как численно, так и технически.</a:t>
            </a:r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142844" y="6215082"/>
            <a:ext cx="357158" cy="428604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 descr="15927865-advanced-combat-uniform-acu-camouflage-backgroun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071546"/>
            <a:ext cx="9144000" cy="500066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Поздравляем будущих защитников Отечества с наступающим праздником!</a:t>
            </a:r>
            <a:endParaRPr lang="ru-RU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1229" y="1600200"/>
            <a:ext cx="724154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643182"/>
            <a:ext cx="8229600" cy="11430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4000" dirty="0">
                <a:latin typeface="Gagalin" pitchFamily="50" charset="0"/>
              </a:rPr>
              <a:t>Спасибо за внимание!!!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8501090" y="6286520"/>
            <a:ext cx="642910" cy="757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32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22</a:t>
            </a:r>
            <a:endParaRPr kumimoji="0" lang="ru-RU" sz="3200" b="1" i="0" u="none" strike="noStrike" kern="1200" cap="all" normalizeH="0" baseline="0" noProof="0" dirty="0">
              <a:ln w="0"/>
              <a:solidFill>
                <a:schemeClr val="tx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1" descr="C:\Users\Larionov\Downloads\fBiVHDF9N-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256"/>
            <a:ext cx="3428992" cy="2285995"/>
          </a:xfrm>
          <a:prstGeom prst="rect">
            <a:avLst/>
          </a:prstGeom>
          <a:noFill/>
        </p:spPr>
      </p:pic>
      <p:pic>
        <p:nvPicPr>
          <p:cNvPr id="12289" name="Picture 1" descr="C:\Users\Larionov\Downloads\vov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4214818"/>
            <a:ext cx="3857652" cy="2401389"/>
          </a:xfrm>
          <a:prstGeom prst="rect">
            <a:avLst/>
          </a:prstGeom>
          <a:noFill/>
        </p:spPr>
      </p:pic>
      <p:pic>
        <p:nvPicPr>
          <p:cNvPr id="12290" name="Picture 2" descr="C:\Users\Larionov\Downloads\pro_velikuu_otechestvennuu_vojnu.jpg"/>
          <p:cNvPicPr>
            <a:picLocks noChangeAspect="1" noChangeArrowheads="1"/>
          </p:cNvPicPr>
          <p:nvPr/>
        </p:nvPicPr>
        <p:blipFill>
          <a:blip r:embed="rId4"/>
          <a:srcRect l="6061" r="6383"/>
          <a:stretch>
            <a:fillRect/>
          </a:stretch>
        </p:blipFill>
        <p:spPr bwMode="auto">
          <a:xfrm>
            <a:off x="357158" y="142852"/>
            <a:ext cx="3607092" cy="2677836"/>
          </a:xfrm>
          <a:prstGeom prst="rect">
            <a:avLst/>
          </a:prstGeom>
          <a:noFill/>
        </p:spPr>
      </p:pic>
      <p:pic>
        <p:nvPicPr>
          <p:cNvPr id="12291" name="Picture 3" descr="C:\Users\Larionov\Downloads\hqdefault.jpg"/>
          <p:cNvPicPr>
            <a:picLocks noChangeAspect="1" noChangeArrowheads="1"/>
          </p:cNvPicPr>
          <p:nvPr/>
        </p:nvPicPr>
        <p:blipFill>
          <a:blip r:embed="rId5"/>
          <a:srcRect t="6734" r="14894" b="9090"/>
          <a:stretch>
            <a:fillRect/>
          </a:stretch>
        </p:blipFill>
        <p:spPr bwMode="auto">
          <a:xfrm>
            <a:off x="4714876" y="168366"/>
            <a:ext cx="4071966" cy="2617692"/>
          </a:xfrm>
          <a:prstGeom prst="rect">
            <a:avLst/>
          </a:prstGeom>
          <a:noFill/>
        </p:spPr>
      </p:pic>
      <p:pic>
        <p:nvPicPr>
          <p:cNvPr id="8" name="Рисунок 7" descr="15927865-advanced-combat-uniform-acu-camouflage-background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643314"/>
            <a:ext cx="9144000" cy="500066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5927865-advanced-combat-uniform-acu-camouflage-backgroun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928670"/>
            <a:ext cx="9144000" cy="4286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-142900"/>
            <a:ext cx="8229600" cy="11430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400" i="1" dirty="0" smtClean="0">
                <a:latin typeface="Gagalin" pitchFamily="50" charset="0"/>
              </a:rPr>
              <a:t>Вклад советских математиков в годы Великой Отечественной войны</a:t>
            </a:r>
            <a:endParaRPr lang="ru-RU" sz="2400" i="1" dirty="0">
              <a:latin typeface="Gagalin" pitchFamily="50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736"/>
            <a:ext cx="3714776" cy="4500594"/>
          </a:xfrm>
        </p:spPr>
        <p:txBody>
          <a:bodyPr>
            <a:noAutofit/>
          </a:bodyPr>
          <a:lstStyle/>
          <a:p>
            <a:pPr marL="0" indent="360363">
              <a:buNone/>
            </a:pPr>
            <a:r>
              <a:rPr lang="ru-RU" sz="2400" dirty="0" smtClean="0"/>
              <a:t>Важнейшим фактором, приближавшим победу нашего народа в Великой Отечественной войне, следует считать решения важных прикладных задач, которые осуществили в предвоенные годы и в годы войны советские математики.</a:t>
            </a:r>
            <a:endParaRPr lang="ru-RU" sz="2400" dirty="0"/>
          </a:p>
        </p:txBody>
      </p:sp>
      <p:pic>
        <p:nvPicPr>
          <p:cNvPr id="3074" name="Picture 2" descr="C:\Users\Larionov\Downloads\57d80e542938d6.4760957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571612"/>
            <a:ext cx="4071966" cy="2428893"/>
          </a:xfrm>
          <a:prstGeom prst="rect">
            <a:avLst/>
          </a:prstGeom>
          <a:noFill/>
        </p:spPr>
      </p:pic>
      <p:pic>
        <p:nvPicPr>
          <p:cNvPr id="22530" name="Picture 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3429000"/>
            <a:ext cx="4191000" cy="3114676"/>
          </a:xfrm>
          <a:prstGeom prst="rect">
            <a:avLst/>
          </a:prstGeom>
          <a:noFill/>
        </p:spPr>
      </p:pic>
      <p:sp>
        <p:nvSpPr>
          <p:cNvPr id="10" name="Управляющая кнопка: домой 9">
            <a:hlinkClick r:id="rId6" action="ppaction://hlinksldjump" highlightClick="1"/>
          </p:cNvPr>
          <p:cNvSpPr/>
          <p:nvPr/>
        </p:nvSpPr>
        <p:spPr>
          <a:xfrm>
            <a:off x="142844" y="6215082"/>
            <a:ext cx="357158" cy="428604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4286256"/>
            <a:ext cx="8786874" cy="214311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		</a:t>
            </a:r>
            <a:r>
              <a:rPr lang="ru-RU" sz="2800" dirty="0"/>
              <a:t>Математики и военные инженеры успешно решали важнейшие практические вопросы освоения природных богатств, проблемы, связанные с созданием новой совершенной военной техники, с увеличением выпуском танков, самолетов и другой продукции, в которой так нуждался фронт. </a:t>
            </a: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42844" y="6215082"/>
            <a:ext cx="357158" cy="428604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Larionov\Downloads\voennaya-promshlennos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214290"/>
            <a:ext cx="4786314" cy="3500462"/>
          </a:xfrm>
          <a:prstGeom prst="rect">
            <a:avLst/>
          </a:prstGeom>
          <a:noFill/>
        </p:spPr>
      </p:pic>
      <p:pic>
        <p:nvPicPr>
          <p:cNvPr id="4099" name="Picture 3" descr="C:\Users\Larionov\Downloads\10730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14290"/>
            <a:ext cx="4375544" cy="3500462"/>
          </a:xfrm>
          <a:prstGeom prst="rect">
            <a:avLst/>
          </a:prstGeom>
          <a:noFill/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285720" y="3286124"/>
            <a:ext cx="5786510" cy="642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b="1" i="1" dirty="0" smtClean="0"/>
              <a:t>Ракетная установка  «Катюша»</a:t>
            </a:r>
            <a:endParaRPr lang="ru-RU" b="1" i="1" dirty="0"/>
          </a:p>
        </p:txBody>
      </p:sp>
      <p:pic>
        <p:nvPicPr>
          <p:cNvPr id="8" name="Рисунок 7" descr="15927865-advanced-combat-uniform-acu-camouflage-background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714752"/>
            <a:ext cx="9144000" cy="500066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4000" dirty="0">
                <a:latin typeface="Gagalin" pitchFamily="50" charset="0"/>
              </a:rPr>
              <a:t>Келдыш Мстислав Всеволодович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286116" y="1857364"/>
            <a:ext cx="2786082" cy="4311649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360363">
              <a:buNone/>
            </a:pPr>
            <a:r>
              <a:rPr lang="ru-RU" sz="2400" dirty="0" smtClean="0"/>
              <a:t>Келдыш </a:t>
            </a:r>
            <a:r>
              <a:rPr lang="ru-RU" sz="2400" dirty="0"/>
              <a:t>Мстислав Всеволодович (1911—1978) — российский учёный в области математики и механики, академик Академии Наук СССР.</a:t>
            </a:r>
          </a:p>
        </p:txBody>
      </p:sp>
      <p:pic>
        <p:nvPicPr>
          <p:cNvPr id="5122" name="Picture 2" descr="C:\Users\Larionov\Downloads\7279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3050"/>
            <a:ext cx="3071834" cy="4543726"/>
          </a:xfrm>
          <a:prstGeom prst="rect">
            <a:avLst/>
          </a:prstGeom>
          <a:noFill/>
        </p:spPr>
      </p:pic>
      <p:pic>
        <p:nvPicPr>
          <p:cNvPr id="5124" name="Picture 4" descr="C:\Users\Larionov\Downloads\0008-004-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1714488"/>
            <a:ext cx="2857488" cy="4550106"/>
          </a:xfrm>
          <a:prstGeom prst="rect">
            <a:avLst/>
          </a:prstGeom>
          <a:noFill/>
        </p:spPr>
      </p:pic>
      <p:pic>
        <p:nvPicPr>
          <p:cNvPr id="8" name="Рисунок 7" descr="15927865-advanced-combat-uniform-acu-camouflage-backgroun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285860"/>
            <a:ext cx="9144000" cy="500066"/>
          </a:xfrm>
          <a:prstGeom prst="rect">
            <a:avLst/>
          </a:prstGeom>
        </p:spPr>
      </p:pic>
      <p:sp>
        <p:nvSpPr>
          <p:cNvPr id="10" name="Управляющая кнопка: домой 9">
            <a:hlinkClick r:id="rId5" action="ppaction://hlinksldjump" highlightClick="1"/>
          </p:cNvPr>
          <p:cNvSpPr/>
          <p:nvPr/>
        </p:nvSpPr>
        <p:spPr>
          <a:xfrm>
            <a:off x="142844" y="6215082"/>
            <a:ext cx="357158" cy="428604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52"/>
            <a:ext cx="8715436" cy="2286016"/>
          </a:xfrm>
        </p:spPr>
        <p:txBody>
          <a:bodyPr>
            <a:normAutofit fontScale="25000" lnSpcReduction="20000"/>
          </a:bodyPr>
          <a:lstStyle/>
          <a:p>
            <a:pPr marL="0" indent="442913">
              <a:buNone/>
            </a:pPr>
            <a:r>
              <a:rPr lang="ru-RU" sz="9600" dirty="0" smtClean="0"/>
              <a:t>В </a:t>
            </a:r>
            <a:r>
              <a:rPr lang="ru-RU" sz="9600" dirty="0"/>
              <a:t>начале 40-х годов авиастроители столкнулись со странным и непонятным явлением. </a:t>
            </a:r>
            <a:endParaRPr lang="ru-RU" sz="9600" dirty="0" smtClean="0"/>
          </a:p>
          <a:p>
            <a:pPr marL="0" indent="442913">
              <a:buNone/>
            </a:pPr>
            <a:r>
              <a:rPr lang="ru-RU" sz="9600" dirty="0" smtClean="0"/>
              <a:t>Во </a:t>
            </a:r>
            <a:r>
              <a:rPr lang="ru-RU" sz="9600" dirty="0"/>
              <a:t>время полёта самолёта при достижении им определённой скорости возникали сильные колебания отдельных его частей и через несколько секунд машина разваливалась на куски. </a:t>
            </a:r>
            <a:endParaRPr lang="ru-RU" sz="9600" dirty="0" smtClean="0"/>
          </a:p>
          <a:p>
            <a:pPr marL="0" indent="442913">
              <a:buNone/>
            </a:pPr>
            <a:r>
              <a:rPr lang="ru-RU" sz="9600" dirty="0" smtClean="0"/>
              <a:t>Этими </a:t>
            </a:r>
            <a:r>
              <a:rPr lang="ru-RU" sz="9600" dirty="0"/>
              <a:t>проблемами занялся М.В.Келдыш.</a:t>
            </a:r>
            <a:endParaRPr lang="ru-RU" sz="10400" dirty="0"/>
          </a:p>
          <a:p>
            <a:pPr>
              <a:buNone/>
            </a:pPr>
            <a:endParaRPr lang="ru-RU" sz="12000" dirty="0"/>
          </a:p>
        </p:txBody>
      </p:sp>
      <p:pic>
        <p:nvPicPr>
          <p:cNvPr id="6146" name="Picture 2" descr="C:\Users\Larionov\Downloads\db3_4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3214686"/>
            <a:ext cx="3929090" cy="2786082"/>
          </a:xfrm>
          <a:prstGeom prst="rect">
            <a:avLst/>
          </a:prstGeom>
          <a:noFill/>
        </p:spPr>
      </p:pic>
      <p:pic>
        <p:nvPicPr>
          <p:cNvPr id="8" name="Picture 4" descr="C:\Users\Larionov\Downloads\Q-LIKaUghA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214686"/>
            <a:ext cx="4643438" cy="2857520"/>
          </a:xfrm>
          <a:prstGeom prst="rect">
            <a:avLst/>
          </a:prstGeom>
          <a:noFill/>
        </p:spPr>
      </p:pic>
      <p:pic>
        <p:nvPicPr>
          <p:cNvPr id="9" name="Рисунок 8" descr="15927865-advanced-combat-uniform-acu-camouflage-backgroun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500306"/>
            <a:ext cx="9144000" cy="500066"/>
          </a:xfrm>
          <a:prstGeom prst="rect">
            <a:avLst/>
          </a:prstGeom>
        </p:spPr>
      </p:pic>
      <p:sp>
        <p:nvSpPr>
          <p:cNvPr id="10" name="Управляющая кнопка: домой 9">
            <a:hlinkClick r:id="rId5" action="ppaction://hlinksldjump" highlightClick="1"/>
          </p:cNvPr>
          <p:cNvSpPr/>
          <p:nvPr/>
        </p:nvSpPr>
        <p:spPr>
          <a:xfrm>
            <a:off x="142844" y="6215082"/>
            <a:ext cx="357158" cy="428604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85728"/>
            <a:ext cx="3786214" cy="6126163"/>
          </a:xfrm>
        </p:spPr>
        <p:txBody>
          <a:bodyPr>
            <a:normAutofit/>
          </a:bodyPr>
          <a:lstStyle/>
          <a:p>
            <a:pPr marL="0" indent="360363">
              <a:buNone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400" dirty="0" smtClean="0"/>
              <a:t>М.В</a:t>
            </a:r>
            <a:r>
              <a:rPr lang="ru-RU" sz="2400" dirty="0"/>
              <a:t>. Келдыш и его сотрудники исследовали причины </a:t>
            </a:r>
            <a:r>
              <a:rPr lang="ru-RU" sz="2400" b="1" dirty="0"/>
              <a:t>флаттера</a:t>
            </a:r>
            <a:r>
              <a:rPr lang="ru-RU" sz="2400" dirty="0"/>
              <a:t> и </a:t>
            </a:r>
            <a:r>
              <a:rPr lang="ru-RU" sz="2400" b="1" dirty="0"/>
              <a:t>шимми</a:t>
            </a:r>
            <a:r>
              <a:rPr lang="ru-RU" sz="2400" dirty="0"/>
              <a:t> и создали математическую теорию, которая позволила своевременно защитить от этих явлений конструкции скоростных самолетов. За это открытие учёный в 1942 году был удостоен Государственной премии, которая представлена на этом слайде. </a:t>
            </a:r>
            <a:endParaRPr lang="ru-RU" sz="2800" dirty="0"/>
          </a:p>
          <a:p>
            <a:pPr>
              <a:buNone/>
            </a:pPr>
            <a:endParaRPr lang="ru-RU" sz="3000" b="1" dirty="0"/>
          </a:p>
        </p:txBody>
      </p:sp>
      <p:pic>
        <p:nvPicPr>
          <p:cNvPr id="7170" name="Picture 2" descr="C:\Users\Larionov\Downloads\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142852"/>
            <a:ext cx="4526280" cy="3139440"/>
          </a:xfrm>
          <a:prstGeom prst="rect">
            <a:avLst/>
          </a:prstGeom>
          <a:noFill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8715372" y="6100770"/>
            <a:ext cx="428628" cy="757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1" i="0" u="none" strike="noStrike" kern="1200" cap="all" normalizeH="0" baseline="0" noProof="0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8</a:t>
            </a:r>
            <a:endParaRPr kumimoji="0" lang="ru-RU" sz="3200" b="1" i="0" u="none" strike="noStrike" kern="1200" cap="all" normalizeH="0" baseline="0" noProof="0" dirty="0">
              <a:ln w="0"/>
              <a:solidFill>
                <a:schemeClr val="tx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2" name="Picture 4" descr="C:\Users\Larionov\Downloads\keldysh__0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0D1CC"/>
              </a:clrFrom>
              <a:clrTo>
                <a:srgbClr val="D0D1CC">
                  <a:alpha val="0"/>
                </a:srgbClr>
              </a:clrTo>
            </a:clrChange>
          </a:blip>
          <a:srcRect l="1562" t="3326" r="56250" b="10199"/>
          <a:stretch>
            <a:fillRect/>
          </a:stretch>
        </p:blipFill>
        <p:spPr bwMode="auto">
          <a:xfrm>
            <a:off x="4357686" y="3429000"/>
            <a:ext cx="1928826" cy="185738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286248" y="550070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sz="2000" b="1" i="1" dirty="0" smtClean="0"/>
              <a:t>Золотая медаль имени М.В. Келдыша Российской академии наук</a:t>
            </a:r>
            <a:endParaRPr lang="ru-RU" sz="2000" b="1" i="1" dirty="0"/>
          </a:p>
        </p:txBody>
      </p:sp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142844" y="6215082"/>
            <a:ext cx="357158" cy="428604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C:\Users\Larionov\Downloads\keldysh__0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0D1CC"/>
              </a:clrFrom>
              <a:clrTo>
                <a:srgbClr val="D0D1CC">
                  <a:alpha val="0"/>
                </a:srgbClr>
              </a:clrTo>
            </a:clrChange>
          </a:blip>
          <a:srcRect l="51562" t="3326" r="6250" b="10199"/>
          <a:stretch>
            <a:fillRect/>
          </a:stretch>
        </p:blipFill>
        <p:spPr bwMode="auto">
          <a:xfrm>
            <a:off x="6572264" y="3429000"/>
            <a:ext cx="1928826" cy="18573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85728"/>
            <a:ext cx="4286248" cy="578647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	</a:t>
            </a:r>
            <a:r>
              <a:rPr lang="ru-RU" sz="2800" dirty="0"/>
              <a:t>Келдыш математически показал, что флаттер имеет резонансную природу, т. е. аналогичен эффекту резонанса, наблюдаемому при колебаниях упругой пружины с прикрепленной массой </a:t>
            </a:r>
            <a:r>
              <a:rPr lang="ru-RU" sz="2800" dirty="0" err="1"/>
              <a:t>m</a:t>
            </a:r>
            <a:r>
              <a:rPr lang="ru-RU" sz="2800" dirty="0"/>
              <a:t> и коэффициентом упругости </a:t>
            </a:r>
            <a:r>
              <a:rPr lang="ru-RU" sz="2800" dirty="0" err="1"/>
              <a:t>k</a:t>
            </a:r>
            <a:r>
              <a:rPr lang="ru-RU" sz="2800" dirty="0"/>
              <a:t>.  </a:t>
            </a:r>
          </a:p>
          <a:p>
            <a:endParaRPr lang="ru-RU" dirty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8715372" y="6100770"/>
            <a:ext cx="428628" cy="757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32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9</a:t>
            </a:r>
            <a:endParaRPr kumimoji="0" lang="ru-RU" sz="3200" b="1" i="0" u="none" strike="noStrike" kern="1200" cap="all" normalizeH="0" baseline="0" noProof="0" dirty="0">
              <a:ln w="0"/>
              <a:solidFill>
                <a:schemeClr val="tx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38" name="AutoShape 2" descr="http://msk.edu.ua/ivk/Fizika/Konspekt/mayatnik/image001_2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9" name="Picture 3" descr="C:\Users\Larionov\Downloads\image001_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42852"/>
            <a:ext cx="4245579" cy="4714908"/>
          </a:xfrm>
          <a:prstGeom prst="rect">
            <a:avLst/>
          </a:prstGeom>
          <a:noFill/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4714876" y="5000636"/>
            <a:ext cx="4286280" cy="1328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b="1" i="1" dirty="0" smtClean="0"/>
              <a:t>Колебания пружинного маятника  </a:t>
            </a:r>
            <a:endParaRPr lang="ru-RU" sz="2000" b="1" i="1" dirty="0"/>
          </a:p>
        </p:txBody>
      </p:sp>
      <p:sp>
        <p:nvSpPr>
          <p:cNvPr id="14341" name="AutoShape 5" descr="http://gigabaza.ru/images/22/42399/m74fc27db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2" name="Picture 6" descr="C:\Users\Larionov\Downloads\285957786268309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2132" y="5429264"/>
            <a:ext cx="2714644" cy="1113004"/>
          </a:xfrm>
          <a:prstGeom prst="rect">
            <a:avLst/>
          </a:prstGeom>
          <a:noFill/>
        </p:spPr>
      </p:pic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142844" y="6215082"/>
            <a:ext cx="357158" cy="428604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779</TotalTime>
  <Words>727</Words>
  <Application>Microsoft Office PowerPoint</Application>
  <PresentationFormat>Экран (4:3)</PresentationFormat>
  <Paragraphs>69</Paragraphs>
  <Slides>34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Математика в военном деле</vt:lpstr>
      <vt:lpstr>Цель классного часа</vt:lpstr>
      <vt:lpstr>Введение</vt:lpstr>
      <vt:lpstr>Вклад советских математиков в годы Великой Отечественной войны</vt:lpstr>
      <vt:lpstr>Слайд 5</vt:lpstr>
      <vt:lpstr>Келдыш Мстислав Всеволодович</vt:lpstr>
      <vt:lpstr>Слайд 7</vt:lpstr>
      <vt:lpstr>Слайд 8</vt:lpstr>
      <vt:lpstr>Слайд 9</vt:lpstr>
      <vt:lpstr>Слайд 10</vt:lpstr>
      <vt:lpstr>Четаев Николай Гурьевич  (1902-1959)</vt:lpstr>
      <vt:lpstr>Он рассчитал наивыгоднейшую крутизну нарезки стволов орудий, что позволило обеспечить кучность стрельбы и устойчивость снарядов при полете.</vt:lpstr>
      <vt:lpstr>Крылов Алексей Николаевич</vt:lpstr>
      <vt:lpstr>Слайд 14</vt:lpstr>
      <vt:lpstr>Слайд 15</vt:lpstr>
      <vt:lpstr>Слайд 16</vt:lpstr>
      <vt:lpstr>Андрей Николаевич Колмогоров</vt:lpstr>
      <vt:lpstr>Слайд 18</vt:lpstr>
      <vt:lpstr>Турбулентность </vt:lpstr>
      <vt:lpstr>Слайд 20</vt:lpstr>
      <vt:lpstr>Математика и современная армия</vt:lpstr>
      <vt:lpstr> Оружие со временем стало очень сложным, мощным и результативным. Поэтому неизмеримо возросла ответственность за его применение. </vt:lpstr>
      <vt:lpstr>Сейчас на вооружении Военно-Воздушных сил находится множество ракет различного назначения.</vt:lpstr>
      <vt:lpstr>Точность попадания ракеты в цель во многом зависит от качества выполнения необходимых математических расчетов.</vt:lpstr>
      <vt:lpstr>Это усложняет деятельность каждого командира и, в конечном счете, всю задачу управления войсками. Отсюда, чтобы умело руководить войсками, командные кадры должны иметь хорошие знания по математике, уметь широко использовать вычислительные средства.</vt:lpstr>
      <vt:lpstr>В состав Военно-Морского флота входят новые атомные подводные лодки-ракетоносцы, оснащенные баллистическими ракетами с подводным стартом.</vt:lpstr>
      <vt:lpstr>Теперь многие вопросы управления войсками, ракетным оружием решаются в исключительно сжатые сроки.        </vt:lpstr>
      <vt:lpstr>Современное оружие очень мощное и грозное, от точности его применения зависят жизни многих людей.</vt:lpstr>
      <vt:lpstr>А точность его применения зависит от правильности произведенных расчетов.</vt:lpstr>
      <vt:lpstr>В современной армии не только командиру, но и солдату, чтобы успешно справляться со своими обязанностями, нужно владеть основами электротехники, радиотехники, хорошо знать математику.</vt:lpstr>
      <vt:lpstr>Слайд 31</vt:lpstr>
      <vt:lpstr>ВЫВОД:</vt:lpstr>
      <vt:lpstr>Поздравляем будущих защитников Отечества с наступающим праздником!</vt:lpstr>
      <vt:lpstr>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Математика в военном деле</dc:title>
  <dc:creator>Larionov</dc:creator>
  <cp:lastModifiedBy>Windows User</cp:lastModifiedBy>
  <cp:revision>106</cp:revision>
  <dcterms:created xsi:type="dcterms:W3CDTF">2016-12-08T16:42:45Z</dcterms:created>
  <dcterms:modified xsi:type="dcterms:W3CDTF">2019-02-12T21:14:58Z</dcterms:modified>
</cp:coreProperties>
</file>