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2" r:id="rId4"/>
    <p:sldId id="274" r:id="rId5"/>
    <p:sldId id="264" r:id="rId6"/>
    <p:sldId id="265" r:id="rId7"/>
    <p:sldId id="266" r:id="rId8"/>
    <p:sldId id="273" r:id="rId9"/>
    <p:sldId id="276" r:id="rId10"/>
    <p:sldId id="277" r:id="rId11"/>
    <p:sldId id="279" r:id="rId12"/>
    <p:sldId id="280" r:id="rId13"/>
    <p:sldId id="285" r:id="rId14"/>
    <p:sldId id="284" r:id="rId15"/>
    <p:sldId id="286" r:id="rId16"/>
    <p:sldId id="288" r:id="rId17"/>
    <p:sldId id="289" r:id="rId18"/>
    <p:sldId id="290" r:id="rId19"/>
    <p:sldId id="291" r:id="rId20"/>
    <p:sldId id="296" r:id="rId21"/>
    <p:sldId id="304" r:id="rId22"/>
    <p:sldId id="293" r:id="rId23"/>
    <p:sldId id="307" r:id="rId24"/>
    <p:sldId id="30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782" autoAdjust="0"/>
  </p:normalViewPr>
  <p:slideViewPr>
    <p:cSldViewPr>
      <p:cViewPr>
        <p:scale>
          <a:sx n="70" d="100"/>
          <a:sy n="70" d="100"/>
        </p:scale>
        <p:origin x="-13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6809-3AF8-4635-92A7-A298FC5BA18E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45FDB-A025-4391-BE05-598414F21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45FDB-A025-4391-BE05-598414F214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20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5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52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76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69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9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22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72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37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71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25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7D2A-28EC-4B39-A1F5-29B38BEFDD7B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FB64-35E3-4D4B-936E-A83BC8AE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57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презентации сова\img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47349" y="476672"/>
            <a:ext cx="6360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Муниципальное бюджетное дошкольное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 общеобразовательное учреждение «Детский сад </a:t>
            </a:r>
            <a:r>
              <a:rPr lang="ru-RU" sz="2000" dirty="0" smtClean="0">
                <a:solidFill>
                  <a:schemeClr val="tx2"/>
                </a:solidFill>
              </a:rPr>
              <a:t>№157</a:t>
            </a:r>
            <a:r>
              <a:rPr lang="ru-RU" sz="2000" dirty="0" smtClean="0">
                <a:solidFill>
                  <a:schemeClr val="tx2"/>
                </a:solidFill>
              </a:rPr>
              <a:t>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2804" y="2060848"/>
            <a:ext cx="7905113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Тема: «Оптимизация функциональных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организационных  и содержательных аспектов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коррекционно-педагогической деятельности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учителя-логопеда и  воспитателей 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 современном ДОУ»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6021288"/>
            <a:ext cx="41632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Новокузнецкий городской округ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6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60648"/>
            <a:ext cx="3528392" cy="45002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5690" y="4869160"/>
            <a:ext cx="602081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solidFill>
                  <a:schemeClr val="tx2"/>
                </a:solidFill>
              </a:rPr>
              <a:t>Крупенчук</a:t>
            </a:r>
            <a:r>
              <a:rPr lang="ru-RU" sz="2000" b="1" dirty="0" smtClean="0">
                <a:solidFill>
                  <a:schemeClr val="tx2"/>
                </a:solidFill>
              </a:rPr>
              <a:t> О. И.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Тетрадь взаимодействия логопеда и воспитателя: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Старшая и подготовительная группы.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— СПб.: Издательский  Дом «Литера»,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2013. — 64 с. — (Серия «В помощь логопеду»).</a:t>
            </a:r>
            <a:endParaRPr lang="ru-RU" sz="20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6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39144" y="3326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Февраль, 2-я неделя                                                                 « — » февраля 20 г.</a:t>
            </a:r>
          </a:p>
          <a:p>
            <a:r>
              <a:rPr lang="ru-RU" sz="1400" b="1" dirty="0" smtClean="0"/>
              <a:t> Тема: ПРОФЕССИИ. СТРОИТЕЛЬСТВО</a:t>
            </a:r>
            <a:endParaRPr lang="ru-RU" sz="1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6202370"/>
              </p:ext>
            </p:extLst>
          </p:nvPr>
        </p:nvGraphicFramePr>
        <p:xfrm>
          <a:off x="1259632" y="980728"/>
          <a:ext cx="7501930" cy="371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2592288"/>
                <a:gridCol w="3541490"/>
              </a:tblGrid>
              <a:tr h="44782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Старшая группа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Подготовительная группа</a:t>
                      </a:r>
                      <a:endParaRPr lang="ru-RU" sz="1600" dirty="0"/>
                    </a:p>
                  </a:txBody>
                  <a:tcPr/>
                </a:tc>
              </a:tr>
              <a:tr h="31786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Групповые задания</a:t>
                      </a:r>
                      <a:endParaRPr lang="ru-RU" sz="12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Мелкая моторика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«Тренируем пальчики — развиваем речь! 5+», с. 38.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Научите меня говорить правильно!», с. 120, упражнение 18. </a:t>
                      </a:r>
                      <a:endParaRPr lang="ru-RU" sz="1400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Лексика, грамматический строй, связная речь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«Научите меня говорить правильно!», с. 125—126, контрольные задания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«Научите меня говорить правильно!», с. 125—126, контрольные задания.</a:t>
                      </a:r>
                      <a:endParaRPr lang="ru-RU" sz="1400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Фонематические представления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«Тренируем пальчики — развиваем речь! 6+», с. 38—39: задания «Составь слово из первых слогов слов», «Составь слово из первых звуков слов», «Напиши слова буквами волшебного алфавита», «Назови все звуки в слове по порядку», «Выполни звуковой разбор слов», «Какие слова — родственники выделенному, а какие — нет?».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444535"/>
              </p:ext>
            </p:extLst>
          </p:nvPr>
        </p:nvGraphicFramePr>
        <p:xfrm>
          <a:off x="1259632" y="4672661"/>
          <a:ext cx="7560841" cy="2122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2664296"/>
                <a:gridCol w="3528393"/>
              </a:tblGrid>
              <a:tr h="6711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Обучение грамоте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«Учим буквы», с. 38—39.</a:t>
                      </a:r>
                      <a:endParaRPr lang="ru-RU" sz="1200" dirty="0"/>
                    </a:p>
                  </a:txBody>
                  <a:tcPr/>
                </a:tc>
              </a:tr>
              <a:tr h="3258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Индивидуальные задания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Графические навыки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«Тренируем пальчики — развиваем речь! 5+», с. 39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«Тренируем пальчики — развиваем речь! 6+», с. 38—39: задания «Раскрась только…», «Выполни штриховку», «Срисуй по клеточкам», «Дорисуй половинку», «Продолжи ряд».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80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7667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/>
                </a:solidFill>
              </a:rPr>
              <a:t>Ссылки на задания даются по следующим книгам: </a:t>
            </a:r>
          </a:p>
          <a:p>
            <a:pPr algn="ctr"/>
            <a:endParaRPr lang="ru-RU" sz="2400" b="1" u="sng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Крупенчук</a:t>
            </a:r>
            <a:r>
              <a:rPr lang="ru-RU" sz="2400" i="1" dirty="0" smtClean="0"/>
              <a:t> О. И.</a:t>
            </a:r>
            <a:r>
              <a:rPr lang="ru-RU" sz="2400" dirty="0" smtClean="0"/>
              <a:t> Научите меня говорить правильно! Комплексная методика подготовки ребёнка к школе. — СПб.: Издательский Дом «Литера», 2010.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Крупенчук</a:t>
            </a:r>
            <a:r>
              <a:rPr lang="ru-RU" sz="2400" i="1" dirty="0" smtClean="0"/>
              <a:t> О. И</a:t>
            </a:r>
            <a:r>
              <a:rPr lang="ru-RU" sz="2400" dirty="0" smtClean="0"/>
              <a:t>. Тренируем пальчики — развиваем речь! Старшая группа детского сада. — СПб.: Издательский Дом «Литера», 2011.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2400" dirty="0" err="1" smtClean="0"/>
              <a:t>Крупенчук</a:t>
            </a:r>
            <a:r>
              <a:rPr lang="ru-RU" sz="2400" dirty="0" smtClean="0"/>
              <a:t> О. И. Тренируем пальчики — развиваем речь! Подготовительная группа детского сада. — СПб.: Издательский Дом «Литера», 2011.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Крупенчук</a:t>
            </a:r>
            <a:r>
              <a:rPr lang="ru-RU" sz="2400" i="1" dirty="0" smtClean="0"/>
              <a:t> </a:t>
            </a:r>
            <a:r>
              <a:rPr lang="ru-RU" sz="2400" dirty="0" smtClean="0"/>
              <a:t>О. И. Учим буквы. — СПб.: Издательский Дом «Литера», 2011.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66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6064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Образец заполнения таблицы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«Задания логопеда для работы с каждым ребёнком»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9374202"/>
              </p:ext>
            </p:extLst>
          </p:nvPr>
        </p:nvGraphicFramePr>
        <p:xfrm>
          <a:off x="1187624" y="1412776"/>
          <a:ext cx="7704851" cy="5686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525"/>
                <a:gridCol w="996318"/>
                <a:gridCol w="2723266"/>
                <a:gridCol w="863476"/>
                <a:gridCol w="730631"/>
                <a:gridCol w="797054"/>
                <a:gridCol w="597790"/>
                <a:gridCol w="597791"/>
              </a:tblGrid>
              <a:tr h="682083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Фамилия, имя ребёнка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Индивидуальное </a:t>
                      </a:r>
                    </a:p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Отметки воспитателя о выполнении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061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Вася П.</a:t>
                      </a:r>
                      <a:endParaRPr lang="ru-RU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Чередование «Чашечка» — «Улыбочка» — «Трубочка», </a:t>
                      </a:r>
                      <a:r>
                        <a:rPr lang="ru-RU" sz="2000" dirty="0" err="1" smtClean="0"/>
                        <a:t>отхлопывание</a:t>
                      </a:r>
                      <a:r>
                        <a:rPr lang="ru-RU" sz="2000" dirty="0" smtClean="0"/>
                        <a:t> слогов</a:t>
                      </a:r>
                    </a:p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</a:t>
                      </a:r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160698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Петя М.</a:t>
                      </a:r>
                      <a:endParaRPr lang="ru-RU" sz="20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«Заводить моторчик», С//Ш, делить слова на слоги, лексика по теме, согласование с числительными</a:t>
                      </a:r>
                    </a:p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56846"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48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271855"/>
            <a:ext cx="7272808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endParaRPr lang="ru-RU" sz="2400" b="1" cap="all" dirty="0" smtClean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закрепление материала изучаемого на фронтальных занятиях </a:t>
            </a:r>
            <a:r>
              <a:rPr lang="en-US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лексико-грамматического строя речи, языкового анализа и синтеза,  обучению грамоте);</a:t>
            </a:r>
          </a:p>
          <a:p>
            <a:pPr algn="just">
              <a:lnSpc>
                <a:spcPct val="150000"/>
              </a:lnSpc>
            </a:pPr>
            <a:endParaRPr lang="en-US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совершенствование навыков фонетико-фонематической стороны речи,  отрабатываемых на индивидуальных логопедических занятиях (подготовка артикуляционного аппарата к постановке звуков, автоматизация, дифференциация фонем и т.д.)</a:t>
            </a:r>
            <a:endParaRPr lang="en-US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en-US" b="1" cap="all" dirty="0" smtClean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Основные задачи, которые решаются по средствам ведения журнала взаимосвязи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66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28662" y="500042"/>
            <a:ext cx="5357850" cy="9734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solidFill>
                  <a:schemeClr val="tx2"/>
                </a:solidFill>
                <a:uLnTx/>
                <a:uFillTx/>
                <a:ea typeface="+mj-ea"/>
                <a:cs typeface="+mj-cs"/>
              </a:rPr>
              <a:t>Тетради взаимосвязи учителя-логопеда с воспитателями </a:t>
            </a:r>
            <a:endParaRPr kumimoji="0" lang="ru-RU" sz="2800" b="1" i="0" u="none" strike="noStrike" kern="1200" normalizeH="0" baseline="0" noProof="0" dirty="0">
              <a:solidFill>
                <a:schemeClr val="tx2"/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60" r="30758"/>
          <a:stretch/>
        </p:blipFill>
        <p:spPr>
          <a:xfrm>
            <a:off x="305746" y="3162033"/>
            <a:ext cx="2462713" cy="3386231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70" r="22582"/>
          <a:stretch/>
        </p:blipFill>
        <p:spPr>
          <a:xfrm>
            <a:off x="2339752" y="1700808"/>
            <a:ext cx="2507674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4" r="31515"/>
          <a:stretch/>
        </p:blipFill>
        <p:spPr>
          <a:xfrm>
            <a:off x="4427984" y="3140968"/>
            <a:ext cx="2409989" cy="3408412"/>
          </a:xfrm>
          <a:prstGeom prst="rect">
            <a:avLst/>
          </a:prstGeom>
        </p:spPr>
      </p:pic>
      <p:pic>
        <p:nvPicPr>
          <p:cNvPr id="8" name="Picture 2" descr="C:\Users\pc\Desktop\МО 2019 год\uk5735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60648"/>
            <a:ext cx="2678698" cy="3882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6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548680"/>
          <a:ext cx="7776863" cy="5692096"/>
        </p:xfrm>
        <a:graphic>
          <a:graphicData uri="http://schemas.openxmlformats.org/drawingml/2006/table">
            <a:tbl>
              <a:tblPr/>
              <a:tblGrid>
                <a:gridCol w="1080120"/>
                <a:gridCol w="942460"/>
                <a:gridCol w="1387440"/>
                <a:gridCol w="1109953"/>
                <a:gridCol w="1109953"/>
                <a:gridCol w="1109953"/>
                <a:gridCol w="1036984"/>
              </a:tblGrid>
              <a:tr h="801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«Овощи. Огород».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ЛЕКСИКА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ГРАММАТИКА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СВЯЗНАЯ РЕЧЬ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ФОНЕТИКО-ФОНЕМАТИЧЕСКАЯ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СТОРОНА РЕЧИ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ДЫХАНИЕ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МОТОРИКА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(общая,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мелкая)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Учитель – логопед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Инстр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по физ. культуре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142852"/>
            <a:ext cx="80724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800" b="1" i="0" u="none" strike="noStrike" normalizeH="0" baseline="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Координированный план специалистов ДОУ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1484788"/>
          <a:ext cx="7128792" cy="4752522"/>
        </p:xfrm>
        <a:graphic>
          <a:graphicData uri="http://schemas.openxmlformats.org/drawingml/2006/table">
            <a:tbl>
              <a:tblPr/>
              <a:tblGrid>
                <a:gridCol w="1152128"/>
                <a:gridCol w="1779439"/>
                <a:gridCol w="1179117"/>
                <a:gridCol w="3018108"/>
              </a:tblGrid>
              <a:tr h="1059857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/>
                        <a:t>Дата проведения</a:t>
                      </a:r>
                      <a:endParaRPr lang="ru-RU" sz="1500" dirty="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/>
                        <a:t>Ф.И.О. педагога</a:t>
                      </a:r>
                      <a:endParaRPr lang="ru-RU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/>
                        <a:t>Специалист</a:t>
                      </a:r>
                      <a:endParaRPr lang="ru-RU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/>
                        <a:t>Консультации и рекомендации</a:t>
                      </a:r>
                      <a:endParaRPr lang="ru-RU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88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1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57239" marR="57239" marT="57239" marB="5723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57290" y="33265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Консультации и рекомендации с узкими специалистами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692696"/>
            <a:ext cx="7416824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Организация и оптимизация речевых уголков в группе. Распределение дидактического и игрового материала по разделам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75656" y="1124744"/>
            <a:ext cx="7272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Речевое дыхание</a:t>
            </a:r>
            <a:endParaRPr kumimoji="0" lang="en-US" sz="2800" b="1" i="0" u="none" strike="noStrike" normalizeH="0" baseline="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Фонематический слух и фонематическое восприятие</a:t>
            </a:r>
            <a:endParaRPr kumimoji="0" lang="en-US" sz="2800" b="1" i="0" u="none" strike="noStrike" normalizeH="0" baseline="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Артикуляционная моторика</a:t>
            </a:r>
            <a:endParaRPr kumimoji="0" lang="en-US" sz="2800" b="1" i="0" u="none" strike="noStrike" normalizeH="0" baseline="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Мелкая моторика</a:t>
            </a:r>
            <a:endParaRPr kumimoji="0" lang="en-US" sz="2800" b="1" i="0" u="none" strike="noStrike" normalizeH="0" baseline="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Автоматизация звуков</a:t>
            </a:r>
            <a:endParaRPr kumimoji="0" lang="en-US" sz="2800" b="1" i="0" u="none" strike="noStrike" normalizeH="0" baseline="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Лексика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 Г</a:t>
            </a: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рамматический строй речи</a:t>
            </a:r>
            <a:endParaRPr kumimoji="0" lang="en-US" sz="2800" b="1" i="0" u="none" strike="noStrike" normalizeH="0" baseline="0" dirty="0" smtClean="0"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normalizeH="0" baseline="0" dirty="0" smtClean="0">
                <a:ea typeface="Times New Roman" pitchFamily="18" charset="0"/>
                <a:cs typeface="Arial" pitchFamily="34" charset="0"/>
              </a:rPr>
              <a:t>Связная речь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Обучение грамоте (звуковой анализ и синтез)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normalizeH="0" baseline="0" dirty="0" smtClean="0">
                <a:ea typeface="Calibri" pitchFamily="34" charset="0"/>
                <a:cs typeface="Times New Roman" pitchFamily="18" charset="0"/>
              </a:rPr>
              <a:t>Психические процессы</a:t>
            </a:r>
            <a:r>
              <a:rPr kumimoji="0" lang="en-US" sz="2800" b="1" i="0" u="none" strike="noStrike" normalizeH="0" baseline="0" dirty="0" smtClean="0">
                <a:cs typeface="Arial" pitchFamily="34" charset="0"/>
              </a:rPr>
              <a:t> </a:t>
            </a:r>
            <a:endParaRPr kumimoji="0" lang="en-US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4" y="476672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solidFill>
                  <a:schemeClr val="tx2"/>
                </a:solidFill>
                <a:cs typeface="Arial" pitchFamily="34" charset="0"/>
              </a:rPr>
              <a:t>РАЗДЕЛЫ</a:t>
            </a:r>
            <a:r>
              <a:rPr kumimoji="0" lang="ru-RU" sz="2400" b="1" i="0" u="none" strike="noStrike" normalizeH="0" dirty="0" smtClean="0">
                <a:solidFill>
                  <a:schemeClr val="tx2"/>
                </a:solidFill>
                <a:cs typeface="Arial" pitchFamily="34" charset="0"/>
              </a:rPr>
              <a:t> ЛОГОПЕДИЧЕСКОГО УГОЛКА  В ГРУППЕ:</a:t>
            </a:r>
            <a:endParaRPr kumimoji="0" lang="ru-RU" sz="2400" b="1" i="0" u="none" strike="noStrike" normalizeH="0" baseline="0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презентации сова\img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285860"/>
            <a:ext cx="821537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Современные аспекты в оформлении  документации  по взаимосвязи в работе учителя-логопеда 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и специалистов  МБ ДОУ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6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214290"/>
            <a:ext cx="7812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Проблемы</a:t>
            </a:r>
            <a:r>
              <a:rPr kumimoji="0" lang="ru-RU" sz="24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в оформлении логопедического уголка в группе:</a:t>
            </a:r>
            <a:endParaRPr kumimoji="0" lang="ru-RU" sz="2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648" y="1418294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331640" y="2689176"/>
            <a:ext cx="75608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normalizeH="0" baseline="0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В речевом уголке достаточно игр, картотек, пособий и другого наглядно-дидактического материала, но он не систематизирован, поэтому воспитатель не имеет возможности рационально его использовать для закрепления речевых навыков. </a:t>
            </a:r>
            <a:endParaRPr kumimoji="0" lang="en-US" sz="2200" b="1" i="0" u="none" strike="noStrike" normalizeH="0" baseline="0" dirty="0" smtClean="0">
              <a:solidFill>
                <a:srgbClr val="C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214950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Arial" pitchFamily="34" charset="0"/>
              </a:rPr>
              <a:t>Материал систематизирован, но его количество не является достаточным, что затрудняет работу по коррекции речи воспитанников.</a:t>
            </a:r>
            <a:endParaRPr lang="en-US" sz="2200" b="1" dirty="0" smtClean="0">
              <a:solidFill>
                <a:schemeClr val="tx2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64704"/>
            <a:ext cx="7534620" cy="14157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Материал в достаточном количестве, правильно систематизирован, но воспитатель не в полной мере владеет методикой коррекционной работы.</a:t>
            </a:r>
            <a:endParaRPr lang="en-US" sz="2200" b="1" dirty="0" smtClean="0">
              <a:ln w="11430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916832"/>
            <a:ext cx="7704856" cy="14157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n w="38100">
                <a:solidFill>
                  <a:srgbClr val="006600"/>
                </a:solidFill>
              </a:ln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6600"/>
                </a:solidFill>
                <a:latin typeface="+mj-lt"/>
                <a:ea typeface="Times New Roman" pitchFamily="18" charset="0"/>
                <a:cs typeface="Arial" pitchFamily="34" charset="0"/>
              </a:rPr>
              <a:t>Материала мало, воспитатель является молодым специалистом, либо человеком, не имеющим опыта работы в логопедической группе.</a:t>
            </a:r>
            <a:endParaRPr lang="ru-RU" sz="2200" b="1" dirty="0" smtClean="0">
              <a:solidFill>
                <a:srgbClr val="0066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844824"/>
            <a:ext cx="759735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Варианты оформления речевых уголков в приёмных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OU13-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267139" cy="3024336"/>
          </a:xfrm>
          <a:prstGeom prst="rect">
            <a:avLst/>
          </a:prstGeom>
        </p:spPr>
      </p:pic>
      <p:pic>
        <p:nvPicPr>
          <p:cNvPr id="9218" name="Picture 2" descr="http://www.stendi-viveski-tablichki.ru/CTEND/DETSAD/DOU13SOVETI/DOU13-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456384" cy="3168352"/>
          </a:xfrm>
          <a:prstGeom prst="rect">
            <a:avLst/>
          </a:prstGeom>
          <a:noFill/>
        </p:spPr>
      </p:pic>
      <p:pic>
        <p:nvPicPr>
          <p:cNvPr id="9220" name="Picture 4" descr="http://www.classk.ru/upload/iblock/784/78456ccd40b244f84acd3eaae6e6575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56992"/>
            <a:ext cx="2947510" cy="2358009"/>
          </a:xfrm>
          <a:prstGeom prst="rect">
            <a:avLst/>
          </a:prstGeom>
          <a:noFill/>
        </p:spPr>
      </p:pic>
      <p:pic>
        <p:nvPicPr>
          <p:cNvPr id="9223" name="Picture 7" descr="C:\Users\pc\Desktop\08edf23e18147d98520c5e5a262e7eb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8640"/>
            <a:ext cx="4414440" cy="3240360"/>
          </a:xfrm>
          <a:prstGeom prst="rect">
            <a:avLst/>
          </a:prstGeom>
          <a:noFill/>
        </p:spPr>
      </p:pic>
      <p:pic>
        <p:nvPicPr>
          <p:cNvPr id="9225" name="Picture 9" descr="http://samosvetiki.ru/wp-content/uploads/2012/10/%D0%A3%D0%B3%D0%BE%D0%BB%D0%BE%D0%BA-%D0%BB%D0%BE%D0%B3%D0%BE%D0%BF%D0%B5%D0%B4%D0%B0-%D0%A0%D0%B0%D0%B7%D0%BC%D0%B5%D1%80-78-%D1%85-45-%D1%81%D0%B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501008"/>
            <a:ext cx="4896544" cy="292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G:\Стенды\6.8.91 1,2х1,0-1500x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95" y="142852"/>
            <a:ext cx="3926743" cy="3429024"/>
          </a:xfrm>
          <a:prstGeom prst="rect">
            <a:avLst/>
          </a:prstGeom>
          <a:noFill/>
        </p:spPr>
      </p:pic>
      <p:pic>
        <p:nvPicPr>
          <p:cNvPr id="1028" name="Picture 4" descr="G:\Стенды\2603.75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4013827" cy="4714908"/>
          </a:xfrm>
          <a:prstGeom prst="rect">
            <a:avLst/>
          </a:prstGeom>
          <a:noFill/>
        </p:spPr>
      </p:pic>
      <p:pic>
        <p:nvPicPr>
          <p:cNvPr id="1029" name="Picture 5" descr="G:\Стенды\logop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4071966" cy="3012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презентации сова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презентации сова\img1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1916832"/>
            <a:ext cx="727280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  <a:tabLst>
                <a:tab pos="109538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Тетрадь взаимосвязи (взаимодействия);</a:t>
            </a:r>
          </a:p>
          <a:p>
            <a:pPr marL="742950" indent="-742950">
              <a:buAutoNum type="arabicPeriod"/>
              <a:tabLst>
                <a:tab pos="109538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Координационный план;</a:t>
            </a:r>
          </a:p>
          <a:p>
            <a:pPr marL="742950" indent="-742950">
              <a:buAutoNum type="arabicPeriod"/>
              <a:tabLst>
                <a:tab pos="109538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Журнал консультаций со специалистами ДОУ.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57166"/>
            <a:ext cx="78781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Документация взаимосвязи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учителя-логопеда и специалистов в ДОУ 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презентации сова\img1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Тетрадь взаимосвязи (взаимодействия)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1315">
            <a:off x="6134572" y="1195544"/>
            <a:ext cx="2333289" cy="3231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9225">
            <a:off x="918771" y="1116876"/>
            <a:ext cx="2448272" cy="3476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93" r="20207"/>
          <a:stretch/>
        </p:blipFill>
        <p:spPr>
          <a:xfrm>
            <a:off x="3635896" y="867938"/>
            <a:ext cx="2376264" cy="33003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4941168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Гомзяк</a:t>
            </a:r>
            <a:r>
              <a:rPr lang="ru-RU" sz="2000" b="1" dirty="0"/>
              <a:t> О.С. </a:t>
            </a:r>
            <a:r>
              <a:rPr lang="ru-RU" sz="2000" b="1" dirty="0" smtClean="0"/>
              <a:t>Говорим </a:t>
            </a:r>
            <a:r>
              <a:rPr lang="ru-RU" sz="2000" b="1" dirty="0"/>
              <a:t>правильно. </a:t>
            </a:r>
            <a:r>
              <a:rPr lang="ru-RU" sz="2000" b="1" dirty="0" smtClean="0"/>
              <a:t>Тетради </a:t>
            </a:r>
            <a:r>
              <a:rPr lang="ru-RU" sz="2000" b="1" dirty="0"/>
              <a:t>взаимосвязи работы логопеда и </a:t>
            </a:r>
            <a:r>
              <a:rPr lang="ru-RU" sz="2000" b="1" dirty="0" smtClean="0"/>
              <a:t>воспитателя </a:t>
            </a:r>
            <a:r>
              <a:rPr lang="ru-RU" sz="2000" b="1" dirty="0"/>
              <a:t>в подготовительной к школе </a:t>
            </a:r>
            <a:r>
              <a:rPr lang="ru-RU" sz="2000" b="1" dirty="0" err="1"/>
              <a:t>логогруппе</a:t>
            </a:r>
            <a:r>
              <a:rPr lang="ru-RU" sz="2000" b="1" dirty="0"/>
              <a:t> / О.С. </a:t>
            </a:r>
            <a:r>
              <a:rPr lang="ru-RU" sz="2000" b="1" dirty="0" err="1"/>
              <a:t>Гомзяк</a:t>
            </a:r>
            <a:r>
              <a:rPr lang="ru-RU" sz="2000" b="1" dirty="0"/>
              <a:t>. — М.: Издательство ГНОМ и Д, 2008. — 24 с. — (Учебно-методический комплект «Комплексный </a:t>
            </a:r>
            <a:r>
              <a:rPr lang="ru-RU" sz="2000" b="1" dirty="0" smtClean="0"/>
              <a:t>подход </a:t>
            </a:r>
            <a:r>
              <a:rPr lang="ru-RU" sz="2000" b="1" dirty="0"/>
              <a:t>к преодолению ОНР у детей»).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8755324"/>
              </p:ext>
            </p:extLst>
          </p:nvPr>
        </p:nvGraphicFramePr>
        <p:xfrm>
          <a:off x="1439145" y="764704"/>
          <a:ext cx="7309319" cy="57361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30714"/>
                <a:gridCol w="3878605"/>
              </a:tblGrid>
              <a:tr h="701307">
                <a:tc gridSpan="2">
                  <a:txBody>
                    <a:bodyPr/>
                    <a:lstStyle/>
                    <a:p>
                      <a:pPr marL="481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Инструкция воспитателя                                   Выполняемые движения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6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 Развитие </a:t>
                      </a:r>
                      <a:r>
                        <a:rPr lang="ru-RU" sz="1800" b="1" dirty="0">
                          <a:effectLst/>
                        </a:rPr>
                        <a:t>общей моторики</a:t>
                      </a:r>
                      <a:endParaRPr lang="ru-RU" sz="18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159">
                <a:tc>
                  <a:txBody>
                    <a:bodyPr/>
                    <a:lstStyle/>
                    <a:p>
                      <a:pPr marL="24130" marR="987425" indent="8890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Рано утром на полянке Веселятся две снежинки Левой ножкой: топ, топ! Правой ножкой: топ, топ! Руки вверх, вверх, вверх! Кто поднимет выше всех?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действий по тексту.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4605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2. Развитие мелкой моторики. «Снежок»</a:t>
                      </a:r>
                      <a:endParaRPr lang="ru-RU" sz="18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031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Раз, два, три, четыре,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25" dirty="0">
                          <a:effectLst/>
                        </a:rPr>
                        <a:t>Загибают пальчики, начиная с большого.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460537">
                <a:tc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Мы, с тобой снежок слепили.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Лепят, меняя положение ладоней.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21330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>
                          <a:effectLst/>
                        </a:rPr>
                        <a:t>Круглый, крепкий, очень гладкий.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130" marR="15240" indent="317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</a:rPr>
                        <a:t>Показывают круг, сжимают ладони вместе, гла­</a:t>
                      </a:r>
                      <a:r>
                        <a:rPr lang="ru-RU" sz="1800" dirty="0">
                          <a:effectLst/>
                        </a:rPr>
                        <a:t>дят одной ладонью другую.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460537">
                <a:tc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 совсем-совсем не сладкий.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Грозят пальчиком.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310099"/>
            <a:ext cx="7848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175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ДЕКАБРЬ. 1 неделя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2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3258325"/>
              </p:ext>
            </p:extLst>
          </p:nvPr>
        </p:nvGraphicFramePr>
        <p:xfrm>
          <a:off x="1331640" y="332656"/>
          <a:ext cx="7560840" cy="25466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66589"/>
                <a:gridCol w="4194251"/>
              </a:tblGrid>
              <a:tr h="281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3. Развитие артикуляционной моторики</a:t>
                      </a:r>
                      <a:endParaRPr lang="ru-RU" sz="18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596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Упражнения для губ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Улыбнулись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505043">
                <a:tc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Упражнения для языка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065" marR="24130" indent="317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«Почистить» нижние зубки; высунуть язык «лопа­точкой» и сдуть снежинки со своего стола.</a:t>
                      </a:r>
                      <a:endParaRPr lang="ru-RU" sz="18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281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4. Развитие мимических мышц</a:t>
                      </a:r>
                      <a:endParaRPr lang="ru-RU" sz="1800" b="1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458">
                <a:tc>
                  <a:txBody>
                    <a:bodyPr/>
                    <a:lstStyle/>
                    <a:p>
                      <a:pPr marL="36830" marR="119761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Мы умеем улыбаться, Мы умеем удивляться, Мы умеем сердиться, Мы умеем огорчаться.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действий по тексту.</a:t>
                      </a:r>
                      <a:endParaRPr lang="ru-RU" sz="18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2852936"/>
            <a:ext cx="76328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Развитие фонетико-фонематических процессов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Подобрать слова, в которых звук 3 находится в середине слова.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Подобрать слова, в которых звук С находится в конце слова.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 «Хлопай — топай». На слова со звуком С — хлопаем, со звуком 3 — топаем.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Звуковой анализ слов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сани, зонт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выкладыванием схемы из цветных фишек.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Повторение слоговых рядов: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-со-су-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-за-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Развитие лексико-грамматических процессов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Знать название времени года, зимние месяцы, признаки зимы.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Вспомнить, в какие игры можно играть на улице зимой.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Составить краткий рассказ о характерных признаках зимы и зимних забавах.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7. Развитие связной речи (предварительная работа)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Чтение литературных текстов с обсуждением: И.С. Никитин «Встреча зимы», Е. Трутнева «Пер­вый снег», Г.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Скребицкий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«Зима».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 «Подбери родственные слова». К словам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зима, снег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3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презентации сова\img1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8085966"/>
              </p:ext>
            </p:extLst>
          </p:nvPr>
        </p:nvGraphicFramePr>
        <p:xfrm>
          <a:off x="1403648" y="887802"/>
          <a:ext cx="7344816" cy="3092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61710"/>
                <a:gridCol w="3683106"/>
              </a:tblGrid>
              <a:tr h="386555">
                <a:tc>
                  <a:txBody>
                    <a:bodyPr/>
                    <a:lstStyle/>
                    <a:p>
                      <a:pPr marL="6705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Фамилия, </a:t>
                      </a:r>
                      <a:r>
                        <a:rPr lang="ru-RU" sz="1800" b="0" dirty="0" smtClean="0">
                          <a:effectLst/>
                        </a:rPr>
                        <a:t>имя </a:t>
                      </a:r>
                      <a:r>
                        <a:rPr lang="ru-RU" sz="1800" b="0" dirty="0">
                          <a:effectLst/>
                        </a:rPr>
                        <a:t>ребенка</a:t>
                      </a:r>
                      <a:r>
                        <a:rPr lang="ru-RU" sz="1800" b="0" baseline="30000" dirty="0">
                          <a:effectLst/>
                        </a:rPr>
                        <a:t>1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039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Примечания</a:t>
                      </a:r>
                      <a:r>
                        <a:rPr lang="ru-RU" sz="1800" b="0" baseline="30000">
                          <a:effectLst/>
                        </a:rPr>
                        <a:t>2</a:t>
                      </a:r>
                      <a:endParaRPr lang="ru-RU" sz="1800" b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865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Понедельник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555"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1.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86555">
                <a:tc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2.</a:t>
                      </a:r>
                      <a:endParaRPr lang="ru-RU" sz="1800" b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86555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3.</a:t>
                      </a:r>
                      <a:endParaRPr lang="ru-RU" sz="1800" b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 </a:t>
                      </a:r>
                      <a:endParaRPr lang="ru-RU" sz="1800" b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86555">
                <a:tc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4.</a:t>
                      </a:r>
                      <a:endParaRPr lang="ru-RU" sz="1800" b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86555">
                <a:tc>
                  <a:txBody>
                    <a:bodyPr/>
                    <a:lstStyle/>
                    <a:p>
                      <a:pPr marL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5.</a:t>
                      </a:r>
                      <a:endParaRPr lang="ru-RU" sz="1800" b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865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Вторник</a:t>
                      </a:r>
                      <a:endParaRPr lang="ru-RU" sz="1800" b="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294184"/>
            <a:ext cx="5032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Индивидуальная работа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36510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' Заполняет логопед.</a:t>
            </a:r>
          </a:p>
          <a:p>
            <a:r>
              <a:rPr lang="ru-RU" baseline="30000" dirty="0"/>
              <a:t>2</a:t>
            </a:r>
            <a:r>
              <a:rPr lang="ru-RU" dirty="0"/>
              <a:t> Заполняет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28798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презентации сова\img1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pc\Desktop\МО 2019 год\504x504-_upl57dc34dbed6c78.85386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33060"/>
            <a:ext cx="3384376" cy="4732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60648"/>
            <a:ext cx="69294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В.В.Морозова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Взаимодействие учителя-логопеда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 воспитателями дошкольных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образовательных организаций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презентации сова\img1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57001906"/>
              </p:ext>
            </p:extLst>
          </p:nvPr>
        </p:nvGraphicFramePr>
        <p:xfrm>
          <a:off x="1331640" y="91440"/>
          <a:ext cx="7560840" cy="6766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1368152"/>
                <a:gridCol w="2088232"/>
                <a:gridCol w="1872208"/>
              </a:tblGrid>
              <a:tr h="24813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Сентябрь, 3-я неделя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1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заданий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1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Подгрупповая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1148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«Осень», «Звук [а], буква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А»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Задания на развитие лексического компонента речи.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и т.д.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 2-6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повторения выбираются задания из 1-го и 3-го столбцов таблицы, которые хуже всего были усвоены данной подгруппой детей.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 2-6 детей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т.п.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 ребенка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1.Совершенстование общих речевых навыков (дыхательные, голосовые, артикуляционные упр.)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Произнесение слогов, слов, фраз, текстов для автоматизации звуков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Воспроизведение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звукослоговой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структуры слов, фраз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Диф-ия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поставленного звука со смешиваемыми фонемами на слух и в произношении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  <a:p>
                      <a:pPr marL="0" indent="0" algn="just">
                        <a:buNone/>
                      </a:pP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произвольной форме воспитателем отмечается качество проведения коррекционной работы с детьми. Прописываются задания,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которые требуют повторения и закрепления.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 дети, нуждающиеся в дублировании материала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9316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совершенствование грамматического строя речи (процессов словообразования, словоизменения, синтаксической структуры предложений).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03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Задания на совершенствование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связной речи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И т.п.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98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Ознакомление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характеристикой звука и соответствующей буквой, «печатание» буквы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4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Задания на развитие фонематических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процессов, а также языкового  анализа и синтеза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1404</Words>
  <Application>Microsoft Office PowerPoint</Application>
  <PresentationFormat>Экран (4:3)</PresentationFormat>
  <Paragraphs>228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159</cp:revision>
  <dcterms:created xsi:type="dcterms:W3CDTF">2019-01-19T10:54:46Z</dcterms:created>
  <dcterms:modified xsi:type="dcterms:W3CDTF">2019-12-22T12:47:51Z</dcterms:modified>
</cp:coreProperties>
</file>