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76" r:id="rId3"/>
    <p:sldId id="277" r:id="rId4"/>
    <p:sldId id="258" r:id="rId5"/>
    <p:sldId id="267" r:id="rId6"/>
    <p:sldId id="259" r:id="rId7"/>
    <p:sldId id="261" r:id="rId8"/>
    <p:sldId id="269" r:id="rId9"/>
    <p:sldId id="268" r:id="rId10"/>
    <p:sldId id="270" r:id="rId11"/>
    <p:sldId id="260" r:id="rId12"/>
    <p:sldId id="262" r:id="rId13"/>
    <p:sldId id="271" r:id="rId14"/>
    <p:sldId id="272" r:id="rId15"/>
    <p:sldId id="273" r:id="rId16"/>
    <p:sldId id="274" r:id="rId17"/>
    <p:sldId id="275" r:id="rId18"/>
    <p:sldId id="26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102" d="100"/>
          <a:sy n="102" d="100"/>
        </p:scale>
        <p:origin x="264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525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86605-8376-438F-AD62-5564A9A4E465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01803-59B6-4C9A-A8F8-DB2E297490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FCA-332C-4469-AD2E-4A4404394EF7}" type="datetime1">
              <a:rPr lang="ru-RU" smtClean="0"/>
              <a:pPr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465D7-C81F-4FD8-AD6D-68A795DF3B25}" type="datetime1">
              <a:rPr lang="ru-RU" smtClean="0"/>
              <a:pPr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3B9E5-018B-4909-A7FF-51C566E0028E}" type="datetime1">
              <a:rPr lang="ru-RU" smtClean="0"/>
              <a:pPr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E4A4C-9CC9-48B6-B410-3DA5ED4A1F46}" type="datetime1">
              <a:rPr lang="ru-RU" smtClean="0"/>
              <a:pPr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A593D-D2DD-4D34-B376-DFA302402C76}" type="datetime1">
              <a:rPr lang="ru-RU" smtClean="0"/>
              <a:pPr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6234-4D5B-4605-9988-6C7D2408D775}" type="datetime1">
              <a:rPr lang="ru-RU" smtClean="0"/>
              <a:pPr/>
              <a:t>22.11.2019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B2320-B369-48FD-AE59-F1ECAC06D4C8}" type="datetime1">
              <a:rPr lang="ru-RU" smtClean="0"/>
              <a:pPr/>
              <a:t>22.11.2019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A9803-1762-40AC-8802-E5F9B64AC76F}" type="datetime1">
              <a:rPr lang="ru-RU" smtClean="0"/>
              <a:pPr/>
              <a:t>22.11.2019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C828-5B4B-434F-9338-CD2AAF63F999}" type="datetime1">
              <a:rPr lang="ru-RU" smtClean="0"/>
              <a:pPr/>
              <a:t>22.11.2019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3F6BF-A1E7-4CB0-8792-A4B378C80035}" type="datetime1">
              <a:rPr lang="ru-RU" smtClean="0"/>
              <a:pPr/>
              <a:t>22.11.2019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02F2-2D41-4F30-B9E3-C328A25520FE}" type="datetime1">
              <a:rPr lang="ru-RU" smtClean="0"/>
              <a:pPr/>
              <a:t>22.11.2019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alpha val="43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5B7B9-CD7A-4B19-9D03-401B1D0337E0}" type="datetime1">
              <a:rPr lang="ru-RU" smtClean="0"/>
              <a:pPr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4.xml"/><Relationship Id="rId7" Type="http://schemas.openxmlformats.org/officeDocument/2006/relationships/slide" Target="slide1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9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mchs.rutp.ru/pluginfile.php/117/mod_page/content/4/bvod-13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57430"/>
            <a:ext cx="5429256" cy="450057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2671780"/>
          </a:xfrm>
        </p:spPr>
        <p:txBody>
          <a:bodyPr>
            <a:noAutofit/>
          </a:bodyPr>
          <a:lstStyle/>
          <a:p>
            <a:r>
              <a:rPr lang="ru-RU" b="1" dirty="0" smtClean="0"/>
              <a:t>Правила поведения на водоемах во время ледостава. </a:t>
            </a:r>
            <a:br>
              <a:rPr lang="ru-RU" b="1" dirty="0" smtClean="0"/>
            </a:br>
            <a:r>
              <a:rPr lang="ru-RU" b="1" dirty="0" smtClean="0"/>
              <a:t>Меры предосторожности на льду в зимнее время.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5008" y="4643446"/>
            <a:ext cx="3214710" cy="1323972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Подготовила преподаватель-организатор ОБЖ </a:t>
            </a:r>
          </a:p>
          <a:p>
            <a:r>
              <a:rPr lang="ru-RU" dirty="0" smtClean="0"/>
              <a:t>ГБОУ АО </a:t>
            </a:r>
            <a:r>
              <a:rPr lang="ru-RU" dirty="0" smtClean="0"/>
              <a:t>«</a:t>
            </a:r>
            <a:r>
              <a:rPr lang="ru-RU" dirty="0" smtClean="0"/>
              <a:t>Архангельский морской кадетский корпус»</a:t>
            </a:r>
          </a:p>
          <a:p>
            <a:r>
              <a:rPr lang="ru-RU" dirty="0" err="1" smtClean="0"/>
              <a:t>Кейдалюк</a:t>
            </a:r>
            <a:r>
              <a:rPr lang="ru-RU" dirty="0" smtClean="0"/>
              <a:t> Марина Игоревна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/>
              <a:t>Правила поведения на замерзшем водоеме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/>
            <a:r>
              <a:rPr lang="ru-RU" dirty="0" smtClean="0"/>
              <a:t>Детям не следует находиться на льду без присмотра. </a:t>
            </a:r>
            <a:endParaRPr lang="ru-RU" dirty="0"/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2" cstate="print">
            <a:lum contrast="42000"/>
          </a:blip>
          <a:srcRect l="2351" t="3647" r="2873" b="4457"/>
          <a:stretch>
            <a:fillRect/>
          </a:stretch>
        </p:blipFill>
        <p:spPr bwMode="auto">
          <a:xfrm>
            <a:off x="0" y="3186405"/>
            <a:ext cx="6195367" cy="3671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smtClean="0"/>
              <a:pPr/>
              <a:t>10</a:t>
            </a:fld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16" y="6357958"/>
            <a:ext cx="1500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hlinkClick r:id="rId3" action="ppaction://hlinksldjump"/>
              </a:rPr>
              <a:t>Содержание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БЕЗОПАСНОСТЬ НА ЛЬД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27268"/>
            <a:ext cx="7364760" cy="6530732"/>
          </a:xfrm>
          <a:prstGeom prst="rect">
            <a:avLst/>
          </a:prstGeom>
          <a:noFill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smtClean="0"/>
              <a:pPr/>
              <a:t>11</a:t>
            </a:fld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858016" y="6357958"/>
            <a:ext cx="1500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hlinkClick r:id="rId3" action="ppaction://hlinksldjump"/>
              </a:rPr>
              <a:t>Содержание</a:t>
            </a:r>
            <a:endParaRPr lang="ru-RU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Если Вы провалились под лед: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buNone/>
            </a:pPr>
            <a:r>
              <a:rPr lang="ru-RU" b="1" dirty="0" smtClean="0"/>
              <a:t>Если лед под вами проломился и поблизости никого нет</a:t>
            </a:r>
            <a:r>
              <a:rPr lang="ru-RU" dirty="0" smtClean="0"/>
              <a:t> – не впадайте в панику, наползайте на лед, широко раскинув руки в стороны, забрасывайте ногу на лед и откатывайтесь от полыньи. Проползите 2-3 м в ту сторону, откуда пришли.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/>
              <a:t>Запомните! </a:t>
            </a:r>
          </a:p>
          <a:p>
            <a:pPr lvl="0">
              <a:spcBef>
                <a:spcPts val="0"/>
              </a:spcBef>
            </a:pPr>
            <a:r>
              <a:rPr lang="ru-RU" dirty="0" smtClean="0"/>
              <a:t>Старайтесь не погружаться в воду с головой.</a:t>
            </a:r>
          </a:p>
          <a:p>
            <a:pPr lvl="0">
              <a:spcBef>
                <a:spcPts val="0"/>
              </a:spcBef>
            </a:pPr>
            <a:r>
              <a:rPr lang="ru-RU" dirty="0" smtClean="0"/>
              <a:t>Нельзя снимать одежду.</a:t>
            </a:r>
          </a:p>
          <a:p>
            <a:pPr lvl="0">
              <a:spcBef>
                <a:spcPts val="0"/>
              </a:spcBef>
            </a:pPr>
            <a:r>
              <a:rPr lang="ru-RU" dirty="0" smtClean="0"/>
              <a:t>Не отдыхая, бегите к ближайшему жилью.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smtClean="0"/>
              <a:pPr/>
              <a:t>12</a:t>
            </a:fld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858016" y="6357958"/>
            <a:ext cx="1500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hlinkClick r:id="rId2" action="ppaction://hlinksldjump"/>
              </a:rPr>
              <a:t>Содержание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70871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/>
              <a:t>Если провалился человек: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ru-RU" sz="2500" dirty="0" smtClean="0"/>
              <a:t>Не паниковать, сообщить человеку, что идете на помощь;</a:t>
            </a:r>
          </a:p>
          <a:p>
            <a:pPr marL="514350" indent="-514350"/>
            <a:r>
              <a:rPr lang="ru-RU" sz="2500" dirty="0" smtClean="0"/>
              <a:t>Ползком, широко расставляя при этом руки </a:t>
            </a:r>
            <a:r>
              <a:rPr lang="ru-RU" sz="2500" smtClean="0"/>
              <a:t>и ноги, </a:t>
            </a:r>
            <a:r>
              <a:rPr lang="ru-RU" sz="2500" dirty="0" smtClean="0"/>
              <a:t>осторожно двигаться по направлению к полынье, толкая перед собою спасательные средства;</a:t>
            </a:r>
          </a:p>
        </p:txBody>
      </p:sp>
      <p:pic>
        <p:nvPicPr>
          <p:cNvPr id="1028" name="Picture 4" descr="https://pp.vk.me/c626327/v626327382/4b3f1/51hG30a2vq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786190"/>
            <a:ext cx="8532440" cy="2649306"/>
          </a:xfrm>
          <a:prstGeom prst="rect">
            <a:avLst/>
          </a:prstGeom>
          <a:noFill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smtClean="0"/>
              <a:pPr/>
              <a:t>13</a:t>
            </a:fld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858016" y="6357958"/>
            <a:ext cx="1500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hlinkClick r:id="rId3" action="ppaction://hlinksldjump"/>
              </a:rPr>
              <a:t>Содержание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/>
              <a:t>Если провалился человек: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ru-RU" sz="2800" dirty="0" smtClean="0"/>
              <a:t>Подав пострадавшему подручное средство, вытаскивайте его на лед и ползком двигайтесь от опасной зоны;</a:t>
            </a:r>
          </a:p>
          <a:p>
            <a:pPr marL="514350" indent="-514350"/>
            <a:r>
              <a:rPr lang="ru-RU" sz="2800" dirty="0" smtClean="0"/>
              <a:t>Дать пострадавшему сухую одежду, доставить в теплое место, оказать помощь.</a:t>
            </a:r>
            <a:endParaRPr lang="ru-RU" sz="2800" dirty="0"/>
          </a:p>
        </p:txBody>
      </p:sp>
      <p:pic>
        <p:nvPicPr>
          <p:cNvPr id="24578" name="Picture 2" descr="https://pp.vk.me/c626327/v626327382/4b3f9/PjZH9s1Qfb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000504"/>
            <a:ext cx="8444402" cy="2248272"/>
          </a:xfrm>
          <a:prstGeom prst="rect">
            <a:avLst/>
          </a:prstGeom>
          <a:noFill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smtClean="0"/>
              <a:pPr/>
              <a:t>14</a:t>
            </a:fld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858016" y="6357958"/>
            <a:ext cx="1500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hlinkClick r:id="rId3" action="ppaction://hlinksldjump"/>
              </a:rPr>
              <a:t>Содержание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/>
              <a:t>Памятка рыбакам:</a:t>
            </a:r>
            <a:endParaRPr lang="ru-RU" sz="40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В целях безопасности: </a:t>
            </a:r>
          </a:p>
          <a:p>
            <a:r>
              <a:rPr lang="ru-RU" sz="2400" dirty="0" smtClean="0"/>
              <a:t>лунки необходимо сверлить не ближе 5-6 м друг от друга; </a:t>
            </a:r>
          </a:p>
          <a:p>
            <a:r>
              <a:rPr lang="ru-RU" sz="2400" dirty="0" smtClean="0"/>
              <a:t>отправляясь на водоем необходимо брать с собой простые спасательные средства;</a:t>
            </a:r>
          </a:p>
          <a:p>
            <a:r>
              <a:rPr lang="ru-RU" sz="2400" dirty="0" smtClean="0"/>
              <a:t>во время ловли рыбы их нужно держать под рукой.</a:t>
            </a:r>
            <a:endParaRPr lang="ru-RU" sz="2400" dirty="0"/>
          </a:p>
        </p:txBody>
      </p:sp>
      <p:pic>
        <p:nvPicPr>
          <p:cNvPr id="6" name="Picture 6" descr="https://pp.vk.me/c626327/v626327382/4b47b/TWMTOehKG6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429000"/>
            <a:ext cx="8407529" cy="3429000"/>
          </a:xfrm>
          <a:prstGeom prst="rect">
            <a:avLst/>
          </a:prstGeom>
          <a:noFill/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smtClean="0"/>
              <a:pPr/>
              <a:t>15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16" y="6357958"/>
            <a:ext cx="1500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hlinkClick r:id="rId3" action="ppaction://hlinksldjump"/>
              </a:rPr>
              <a:t>Содержание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/>
              <a:t>Памятка рыбакам:</a:t>
            </a:r>
            <a:endParaRPr lang="ru-RU" sz="40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s://pp.vk.me/c626327/v626327382/4b473/wxEZWoUjWr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332" y="1700808"/>
            <a:ext cx="8560138" cy="4176464"/>
          </a:xfrm>
          <a:prstGeom prst="rect">
            <a:avLst/>
          </a:prstGeom>
          <a:noFill/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smtClean="0"/>
              <a:pPr/>
              <a:t>16</a:t>
            </a:fld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16" y="6357958"/>
            <a:ext cx="1500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hlinkClick r:id="rId3" action="ppaction://hlinksldjump"/>
              </a:rPr>
              <a:t>Содержание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/>
              <a:t>Памятка рыбакам:</a:t>
            </a:r>
            <a:endParaRPr lang="ru-RU" sz="40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s://pp.vk.me/c626327/v626327382/4b483/3p4H-zaKSy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473" y="1700808"/>
            <a:ext cx="8436573" cy="4166592"/>
          </a:xfrm>
          <a:prstGeom prst="rect">
            <a:avLst/>
          </a:prstGeom>
          <a:noFill/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smtClean="0"/>
              <a:pPr/>
              <a:t>17</a:t>
            </a:fld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16" y="6357958"/>
            <a:ext cx="1500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hlinkClick r:id="rId3" action="ppaction://hlinksldjump"/>
              </a:rPr>
              <a:t>Содержание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ii1.photocentra.ru/images/main54/549598_main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По прогнозам Архангельского </a:t>
            </a:r>
            <a:r>
              <a:rPr lang="ru-RU" b="1" dirty="0" err="1" smtClean="0"/>
              <a:t>гидрометеоцентра</a:t>
            </a:r>
            <a:r>
              <a:rPr lang="ru-RU" b="1" dirty="0" smtClean="0"/>
              <a:t>, ледовый покров на Северной Двине станет в третьей декаде ноября.</a:t>
            </a:r>
            <a:endParaRPr lang="ru-RU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29256" y="3214686"/>
            <a:ext cx="3500462" cy="278608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572132" y="3357562"/>
            <a:ext cx="321471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Экстренные телефоны:</a:t>
            </a:r>
          </a:p>
          <a:p>
            <a:r>
              <a:rPr lang="ru-RU" dirty="0" smtClean="0"/>
              <a:t>Единый телефон спасателей – 112</a:t>
            </a:r>
          </a:p>
          <a:p>
            <a:r>
              <a:rPr lang="ru-RU" dirty="0" smtClean="0"/>
              <a:t>Оперативный дежурный ГУ МЧС России по Архангельской области -(8182) 65-17-07 </a:t>
            </a:r>
          </a:p>
          <a:p>
            <a:r>
              <a:rPr lang="ru-RU" dirty="0" smtClean="0"/>
              <a:t>Архангельская областная служба спасения - (8182) 22-99-92</a:t>
            </a:r>
          </a:p>
          <a:p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00034" y="5072074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Будьте осторожны во время ледостава!</a:t>
            </a:r>
          </a:p>
          <a:p>
            <a:r>
              <a:rPr lang="ru-RU" b="1" dirty="0" smtClean="0"/>
              <a:t>Не подвергайте свою жизнь опасности!</a:t>
            </a:r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600" smtClean="0"/>
              <a:pPr/>
              <a:t>18</a:t>
            </a:fld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858016" y="6357958"/>
            <a:ext cx="1500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hlinkClick r:id="rId3" action="ppaction://hlinksldjump"/>
              </a:rPr>
              <a:t>Содержание</a:t>
            </a:r>
            <a:endParaRPr lang="ru-RU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Содержание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hlinkClick r:id="rId2" action="ppaction://hlinksldjump"/>
              </a:rPr>
              <a:t>Движение по льду</a:t>
            </a:r>
            <a:endParaRPr lang="ru-RU" dirty="0" smtClean="0">
              <a:hlinkClick r:id="rId3" action="ppaction://hlinksldjump"/>
            </a:endParaRPr>
          </a:p>
          <a:p>
            <a:pPr>
              <a:buNone/>
            </a:pPr>
            <a:r>
              <a:rPr lang="ru-RU" dirty="0" smtClean="0">
                <a:hlinkClick r:id="rId3" action="ppaction://hlinksldjump"/>
              </a:rPr>
              <a:t>Безопасность на замерзших водоемах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hlinkClick r:id="rId4" action="ppaction://hlinksldjump"/>
              </a:rPr>
              <a:t>Прочность льда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hlinkClick r:id="rId5" action="ppaction://hlinksldjump"/>
              </a:rPr>
              <a:t>Безопасная толщина льда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hlinkClick r:id="rId6" action="ppaction://hlinksldjump"/>
              </a:rPr>
              <a:t>Правила поведения на замершем водоеме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hlinkClick r:id="rId7" action="ppaction://hlinksldjump"/>
              </a:rPr>
              <a:t>Если Вы провалились под лед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hlinkClick r:id="rId8" action="ppaction://hlinksldjump"/>
              </a:rPr>
              <a:t>Если провалился человек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hlinkClick r:id="rId9" action="ppaction://hlinksldjump"/>
              </a:rPr>
              <a:t>Памятка рыбакам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Движение по льду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Во время движения палкой ударяют по льду впереди и по обе стороны от себя по несколько раз в одно и то же место. Если после 2-3 ударов вода на льду не показалась, значит, лед надежен. Если с первого удара лед пробивается или на нем появляется вода, нужно немедленно повернуть назад, идя не торопясь и не отрывая ступни ног ото льда (скользящим шагом). </a:t>
            </a:r>
          </a:p>
          <a:p>
            <a:pPr>
              <a:buNone/>
            </a:pPr>
            <a:r>
              <a:rPr lang="ru-RU" dirty="0" smtClean="0"/>
              <a:t>Категорически запрещается испытывать прочность льда ударом ноги или прыжками. В этом случае можно сразу провалиться под лед. Не выходить на лед в одиночку и в темное время суток.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smtClean="0"/>
              <a:pPr/>
              <a:t>3</a:t>
            </a:fld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858016" y="6357958"/>
            <a:ext cx="1500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hlinkClick r:id="rId2" action="ppaction://hlinksldjump"/>
              </a:rPr>
              <a:t>Содержание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Безопасность на замерзших водоемах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Прочность льда можно определить </a:t>
            </a:r>
            <a:r>
              <a:rPr lang="ru-RU" u="sng" dirty="0" smtClean="0"/>
              <a:t>по ряду признаков:</a:t>
            </a:r>
          </a:p>
          <a:p>
            <a:r>
              <a:rPr lang="ru-RU" dirty="0" smtClean="0">
                <a:hlinkClick r:id="rId2" action="ppaction://hlinksldjump"/>
              </a:rPr>
              <a:t>Цвет льда. </a:t>
            </a:r>
            <a:r>
              <a:rPr lang="ru-RU" dirty="0" smtClean="0"/>
              <a:t>наиболее прочен чистый прозрачный лед, мутный лед ненадежен.</a:t>
            </a:r>
          </a:p>
        </p:txBody>
      </p:sp>
      <p:pic>
        <p:nvPicPr>
          <p:cNvPr id="4" name="Picture 2" descr="http://wyksa-r.ru/media/wyksarru/90_17907/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4752"/>
            <a:ext cx="9168558" cy="2419723"/>
          </a:xfrm>
          <a:prstGeom prst="rect">
            <a:avLst/>
          </a:prstGeom>
          <a:noFill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smtClean="0"/>
              <a:pPr/>
              <a:t>4</a:t>
            </a:fld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858016" y="6357958"/>
            <a:ext cx="1500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hlinkClick r:id="rId4" action="ppaction://hlinksldjump"/>
              </a:rPr>
              <a:t>Содержание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Прочность льда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183880" cy="4187952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Лед </a:t>
            </a: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голубого</a:t>
            </a:r>
            <a:r>
              <a:rPr lang="ru-RU" dirty="0" smtClean="0"/>
              <a:t> цвета - прочный</a:t>
            </a:r>
          </a:p>
          <a:p>
            <a:pPr marL="514350" indent="-514350">
              <a:buAutoNum type="arabicPeriod"/>
            </a:pPr>
            <a:r>
              <a:rPr lang="ru-RU" dirty="0" smtClean="0"/>
              <a:t>Лед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белого</a:t>
            </a:r>
            <a:r>
              <a:rPr lang="ru-RU" dirty="0" smtClean="0"/>
              <a:t> цвета – прочность в 2 раза меньше</a:t>
            </a:r>
          </a:p>
          <a:p>
            <a:pPr marL="514350" indent="-514350">
              <a:buAutoNum type="arabicPeriod"/>
            </a:pPr>
            <a:r>
              <a:rPr lang="ru-RU" dirty="0" smtClean="0"/>
              <a:t>Лед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серый</a:t>
            </a:r>
            <a:r>
              <a:rPr lang="ru-RU" dirty="0" smtClean="0"/>
              <a:t> или с </a:t>
            </a:r>
            <a:r>
              <a:rPr lang="ru-RU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желтоватым</a:t>
            </a:r>
            <a:r>
              <a:rPr lang="ru-RU" dirty="0" smtClean="0"/>
              <a:t> оттенком – опасен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None/>
            </a:pPr>
            <a:r>
              <a:rPr lang="ru-RU" dirty="0" smtClean="0"/>
              <a:t>Не рекомендуется передвигаться по льду при плохой видимости (в туман, метель, сильный снегопад).</a:t>
            </a:r>
          </a:p>
          <a:p>
            <a:pPr marL="514350" indent="-514350">
              <a:buNone/>
            </a:pP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smtClean="0"/>
              <a:pPr/>
              <a:t>5</a:t>
            </a:fld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858016" y="6357958"/>
            <a:ext cx="1500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hlinkClick r:id="rId2" action="ppaction://hlinksldjump"/>
              </a:rPr>
              <a:t>Содержание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Безопасная толщина льда:</a:t>
            </a:r>
            <a:endParaRPr lang="ru-RU" b="1" dirty="0"/>
          </a:p>
        </p:txBody>
      </p:sp>
      <p:pic>
        <p:nvPicPr>
          <p:cNvPr id="4" name="Содержимое 3" descr="http://tepka.ru/OBZh_6/11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785926"/>
            <a:ext cx="6438928" cy="390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smtClean="0"/>
              <a:pPr/>
              <a:t>6</a:t>
            </a:fld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858016" y="6357958"/>
            <a:ext cx="1500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hlinkClick r:id="rId3" action="ppaction://hlinksldjump"/>
              </a:rPr>
              <a:t>Содержание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Правила поведения на замерзшем водоеме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При переходе через реку пользуйтесь ледовыми переправами;</a:t>
            </a:r>
          </a:p>
          <a:p>
            <a:r>
              <a:rPr lang="ru-RU" sz="2400" dirty="0" smtClean="0"/>
              <a:t>При вынужденном переходе водоема безопаснее всего придерживаться проторенных троп или идти по уже проложенной лыжне. Но если их нет, надо перед тем, как спуститься на лед, очень внимательно осмотреться и наметить предстоящий маршрут.</a:t>
            </a:r>
          </a:p>
          <a:p>
            <a:endParaRPr lang="ru-RU" b="1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 cstate="print">
            <a:lum contrast="48000"/>
          </a:blip>
          <a:srcRect l="2403" t="3648" r="2821" b="2855"/>
          <a:stretch>
            <a:fillRect/>
          </a:stretch>
        </p:blipFill>
        <p:spPr bwMode="auto">
          <a:xfrm>
            <a:off x="0" y="4264051"/>
            <a:ext cx="4357686" cy="259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smtClean="0"/>
              <a:pPr/>
              <a:t>7</a:t>
            </a:fld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16" y="6357958"/>
            <a:ext cx="1500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hlinkClick r:id="rId3" action="ppaction://hlinksldjump"/>
              </a:rPr>
              <a:t>Содержание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Правила поведения на замерзшем водоеме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При переходе водоема группой необходимо соблюдать расстояние друг от друга (5-6 м)</a:t>
            </a:r>
          </a:p>
          <a:p>
            <a:endParaRPr lang="ru-RU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>
            <a:lum contrast="24000"/>
          </a:blip>
          <a:srcRect l="1105" t="36012" r="53229" b="1639"/>
          <a:stretch>
            <a:fillRect/>
          </a:stretch>
        </p:blipFill>
        <p:spPr bwMode="auto">
          <a:xfrm>
            <a:off x="0" y="3167864"/>
            <a:ext cx="6051823" cy="369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smtClean="0"/>
              <a:pPr/>
              <a:t>8</a:t>
            </a:fld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858016" y="6357958"/>
            <a:ext cx="1500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hlinkClick r:id="rId3" action="ppaction://hlinksldjump"/>
              </a:rPr>
              <a:t>Содержание</a:t>
            </a:r>
            <a:endParaRPr lang="ru-RU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/>
              <a:t>Правила поведения на замерзшем водоеме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400" dirty="0" smtClean="0"/>
              <a:t>Замерзшую реку (озеро) лучше перейти на лыжах, при этом: крепления лыж расстегните, чтобы при необходимости быстро их сбросить; лыжные палки держите в руках, не накидывая петли на кисти рук;</a:t>
            </a:r>
          </a:p>
          <a:p>
            <a:pPr lvl="0"/>
            <a:r>
              <a:rPr lang="ru-RU" sz="2400" dirty="0" smtClean="0"/>
              <a:t>Если есть рюкзак, повесьте его на одно плечо.</a:t>
            </a:r>
          </a:p>
          <a:p>
            <a:pPr lvl="0"/>
            <a:endParaRPr lang="ru-RU" sz="1800" dirty="0" smtClean="0"/>
          </a:p>
          <a:p>
            <a:pPr marL="514350" indent="-514350"/>
            <a:endParaRPr lang="ru-RU" sz="1800" dirty="0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>
            <a:lum contrast="36000"/>
          </a:blip>
          <a:srcRect l="2335" t="3609" r="1193" b="1845"/>
          <a:stretch>
            <a:fillRect/>
          </a:stretch>
        </p:blipFill>
        <p:spPr bwMode="auto">
          <a:xfrm>
            <a:off x="0" y="3643315"/>
            <a:ext cx="5295118" cy="3214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smtClean="0"/>
              <a:pPr/>
              <a:t>9</a:t>
            </a:fld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16" y="6357958"/>
            <a:ext cx="1500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hlinkClick r:id="rId3" action="ppaction://hlinksldjump"/>
              </a:rPr>
              <a:t>Содержание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571</Words>
  <Application>Microsoft Office PowerPoint</Application>
  <PresentationFormat>Экран (4:3)</PresentationFormat>
  <Paragraphs>96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Calibri</vt:lpstr>
      <vt:lpstr>Тема Office</vt:lpstr>
      <vt:lpstr>Правила поведения на водоемах во время ледостава.  Меры предосторожности на льду в зимнее время.</vt:lpstr>
      <vt:lpstr>Содержание</vt:lpstr>
      <vt:lpstr>Движение по льду</vt:lpstr>
      <vt:lpstr>Безопасность на замерзших водоемах</vt:lpstr>
      <vt:lpstr>Прочность льда</vt:lpstr>
      <vt:lpstr>Безопасная толщина льда:</vt:lpstr>
      <vt:lpstr>Правила поведения на замерзшем водоеме</vt:lpstr>
      <vt:lpstr>Правила поведения на замерзшем водоеме</vt:lpstr>
      <vt:lpstr>Правила поведения на замерзшем водоеме</vt:lpstr>
      <vt:lpstr>Правила поведения на замерзшем водоеме</vt:lpstr>
      <vt:lpstr>Презентация PowerPoint</vt:lpstr>
      <vt:lpstr>Если Вы провалились под лед:</vt:lpstr>
      <vt:lpstr>Если провалился человек:</vt:lpstr>
      <vt:lpstr>Если провалился человек:</vt:lpstr>
      <vt:lpstr>Памятка рыбакам:</vt:lpstr>
      <vt:lpstr>Памятка рыбакам:</vt:lpstr>
      <vt:lpstr>Памятка рыбакам: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безопасного поведения на льду.  Оказание первой помощи провалившемуся под лёд</dc:title>
  <dc:creator>User</dc:creator>
  <cp:lastModifiedBy>Director</cp:lastModifiedBy>
  <cp:revision>22</cp:revision>
  <dcterms:created xsi:type="dcterms:W3CDTF">2018-11-08T08:47:10Z</dcterms:created>
  <dcterms:modified xsi:type="dcterms:W3CDTF">2019-11-22T06:46:00Z</dcterms:modified>
</cp:coreProperties>
</file>