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86" r:id="rId10"/>
    <p:sldId id="264" r:id="rId11"/>
    <p:sldId id="289" r:id="rId12"/>
    <p:sldId id="265" r:id="rId13"/>
    <p:sldId id="266" r:id="rId14"/>
    <p:sldId id="267" r:id="rId15"/>
    <p:sldId id="268" r:id="rId16"/>
    <p:sldId id="290" r:id="rId17"/>
    <p:sldId id="269" r:id="rId18"/>
    <p:sldId id="270" r:id="rId19"/>
    <p:sldId id="271" r:id="rId20"/>
    <p:sldId id="272" r:id="rId21"/>
    <p:sldId id="288" r:id="rId22"/>
    <p:sldId id="273" r:id="rId23"/>
    <p:sldId id="274" r:id="rId24"/>
    <p:sldId id="275" r:id="rId25"/>
    <p:sldId id="276" r:id="rId26"/>
    <p:sldId id="277" r:id="rId27"/>
    <p:sldId id="278" r:id="rId28"/>
    <p:sldId id="279" r:id="rId29"/>
    <p:sldId id="291" r:id="rId30"/>
    <p:sldId id="280" r:id="rId31"/>
    <p:sldId id="281" r:id="rId32"/>
    <p:sldId id="282" r:id="rId33"/>
    <p:sldId id="292" r:id="rId34"/>
    <p:sldId id="283" r:id="rId35"/>
    <p:sldId id="284" r:id="rId36"/>
    <p:sldId id="285" r:id="rId37"/>
    <p:sldId id="287"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p:cViewPr varScale="1">
        <p:scale>
          <a:sx n="110" d="100"/>
          <a:sy n="110" d="100"/>
        </p:scale>
        <p:origin x="-166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8" name="Номер слайда 7"/>
          <p:cNvSpPr>
            <a:spLocks noGrp="1"/>
          </p:cNvSpPr>
          <p:nvPr>
            <p:ph type="sldNum" sz="quarter" idx="11"/>
          </p:nvPr>
        </p:nvSpPr>
        <p:spPr/>
        <p:txBody>
          <a:bodyPr/>
          <a:lstStyle/>
          <a:p>
            <a:fld id="{82266B80-25AF-41C5-827B-4D16113AC90E}"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A963F2-77B8-4049-B4D1-8220C1BD877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82266B80-25AF-41C5-827B-4D16113AC9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EAA963F2-77B8-4049-B4D1-8220C1BD877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266B80-25AF-41C5-827B-4D16113AC9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AA963F2-77B8-4049-B4D1-8220C1BD8779}" type="datetimeFigureOut">
              <a:rPr lang="ru-RU" smtClean="0"/>
              <a:pPr/>
              <a:t>16.12.2019</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2266B80-25AF-41C5-827B-4D16113AC9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1484784"/>
            <a:ext cx="6480048" cy="2088232"/>
          </a:xfrm>
        </p:spPr>
        <p:txBody>
          <a:bodyPr>
            <a:normAutofit/>
          </a:bodyPr>
          <a:lstStyle/>
          <a:p>
            <a:pPr algn="l"/>
            <a:r>
              <a:rPr lang="ru-RU" dirty="0" smtClean="0"/>
              <a:t>Комплекс ГТО – </a:t>
            </a:r>
            <a:r>
              <a:rPr lang="ru-RU" dirty="0" smtClean="0"/>
              <a:t>				  что </a:t>
            </a:r>
            <a:r>
              <a:rPr lang="ru-RU" dirty="0" smtClean="0"/>
              <a:t>это?</a:t>
            </a:r>
            <a:endParaRPr lang="ru-RU" dirty="0"/>
          </a:p>
        </p:txBody>
      </p:sp>
      <p:sp>
        <p:nvSpPr>
          <p:cNvPr id="3" name="Подзаголовок 2"/>
          <p:cNvSpPr>
            <a:spLocks noGrp="1"/>
          </p:cNvSpPr>
          <p:nvPr>
            <p:ph type="subTitle" idx="1"/>
          </p:nvPr>
        </p:nvSpPr>
        <p:spPr>
          <a:xfrm rot="10800000" flipV="1">
            <a:off x="452183" y="3059584"/>
            <a:ext cx="6480048" cy="2531195"/>
          </a:xfrm>
        </p:spPr>
        <p:txBody>
          <a:bodyPr>
            <a:normAutofit/>
          </a:bodyPr>
          <a:lstStyle/>
          <a:p>
            <a:r>
              <a:rPr lang="ru-RU" dirty="0" smtClean="0"/>
              <a:t> </a:t>
            </a:r>
            <a:endParaRPr lang="ru-RU" dirty="0" smtClean="0"/>
          </a:p>
          <a:p>
            <a:pPr algn="l"/>
            <a:r>
              <a:rPr lang="ru-RU" dirty="0" smtClean="0"/>
              <a:t>ГБПОУ «Златоустовский медицинский техникум» 	 Дисциплина</a:t>
            </a:r>
            <a:r>
              <a:rPr lang="ru-RU" dirty="0" smtClean="0"/>
              <a:t>:«</a:t>
            </a:r>
            <a:r>
              <a:rPr lang="ru-RU" dirty="0" smtClean="0"/>
              <a:t>Физическая культура»</a:t>
            </a:r>
          </a:p>
          <a:p>
            <a:pPr algn="l"/>
            <a:r>
              <a:rPr lang="ru-RU" dirty="0" smtClean="0"/>
              <a:t>              Преподаватель</a:t>
            </a:r>
            <a:r>
              <a:rPr lang="ru-RU" dirty="0" smtClean="0"/>
              <a:t>: Князькова Е.А.</a:t>
            </a:r>
            <a:endParaRPr lang="ru-RU" dirty="0"/>
          </a:p>
        </p:txBody>
      </p:sp>
    </p:spTree>
    <p:extLst>
      <p:ext uri="{BB962C8B-B14F-4D97-AF65-F5344CB8AC3E}">
        <p14:creationId xmlns="" xmlns:p14="http://schemas.microsoft.com/office/powerpoint/2010/main" val="298446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Физические качества.</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Скорость (быстрота) движений. При характеристики движений  применяется:</a:t>
            </a:r>
          </a:p>
          <a:p>
            <a:pPr marL="514350" indent="-514350">
              <a:buAutoNum type="arabicPeriod"/>
            </a:pPr>
            <a:r>
              <a:rPr lang="ru-RU" dirty="0" smtClean="0"/>
              <a:t>Для оценки быстроты осуществления движения вообще;</a:t>
            </a:r>
          </a:p>
          <a:p>
            <a:pPr marL="514350" indent="-514350">
              <a:buAutoNum type="arabicPeriod"/>
            </a:pPr>
            <a:r>
              <a:rPr lang="ru-RU" dirty="0" smtClean="0"/>
              <a:t>Для оценки скрытого периода реакции при внезапном раздражении или усложнении обстановки;</a:t>
            </a:r>
          </a:p>
          <a:p>
            <a:pPr marL="514350" indent="-514350">
              <a:buAutoNum type="arabicPeriod"/>
            </a:pPr>
            <a:r>
              <a:rPr lang="ru-RU" dirty="0" smtClean="0"/>
              <a:t>Для определения темпа мышечных сокращений и быстроты перемещения в пространстве.</a:t>
            </a:r>
            <a:endParaRPr lang="ru-RU" dirty="0"/>
          </a:p>
        </p:txBody>
      </p:sp>
    </p:spTree>
    <p:extLst>
      <p:ext uri="{BB962C8B-B14F-4D97-AF65-F5344CB8AC3E}">
        <p14:creationId xmlns="" xmlns:p14="http://schemas.microsoft.com/office/powerpoint/2010/main" val="163564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Быстрота</a:t>
            </a:r>
            <a:endParaRPr lang="ru-RU" dirty="0"/>
          </a:p>
        </p:txBody>
      </p:sp>
      <p:pic>
        <p:nvPicPr>
          <p:cNvPr id="4" name="Содержимое 3" descr="devushka-beg-cvet.jpg"/>
          <p:cNvPicPr>
            <a:picLocks noGrp="1" noChangeAspect="1"/>
          </p:cNvPicPr>
          <p:nvPr>
            <p:ph idx="1"/>
          </p:nvPr>
        </p:nvPicPr>
        <p:blipFill>
          <a:blip r:embed="rId2" cstate="print"/>
          <a:stretch>
            <a:fillRect/>
          </a:stretch>
        </p:blipFill>
        <p:spPr>
          <a:xfrm>
            <a:off x="457200" y="1763944"/>
            <a:ext cx="7467600" cy="41984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Для чего человеку быстрота?</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Важнейшим физиологическим фактором, обуславливающим скорость движений, является подвижность нервных процессов. При высокой степени подвижности нервных процессов в корковых и других центрах возбуждение и торможение могут быстро чередоваться друг с другом. Это создаёт возможность быстрой смены сокращения и расслабления мышц.</a:t>
            </a:r>
            <a:endParaRPr lang="ru-RU" dirty="0"/>
          </a:p>
        </p:txBody>
      </p:sp>
    </p:spTree>
    <p:extLst>
      <p:ext uri="{BB962C8B-B14F-4D97-AF65-F5344CB8AC3E}">
        <p14:creationId xmlns="" xmlns:p14="http://schemas.microsoft.com/office/powerpoint/2010/main" val="153055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fontScale="92500"/>
          </a:bodyPr>
          <a:lstStyle/>
          <a:p>
            <a:pPr marL="0" indent="0" algn="ctr">
              <a:buNone/>
            </a:pPr>
            <a:r>
              <a:rPr lang="ru-RU" dirty="0" smtClean="0"/>
              <a:t>Таким образом быстрота (скорость) человеку нужна:</a:t>
            </a:r>
          </a:p>
          <a:p>
            <a:pPr marL="514350" indent="-514350">
              <a:buAutoNum type="arabicPeriod"/>
            </a:pPr>
            <a:r>
              <a:rPr lang="ru-RU" dirty="0" smtClean="0"/>
              <a:t>Для быстрой обработки поступившей информации. (Человек – тормоз? Это о вас?)</a:t>
            </a:r>
          </a:p>
          <a:p>
            <a:pPr marL="514350" indent="-514350">
              <a:buAutoNum type="arabicPeriod"/>
            </a:pPr>
            <a:r>
              <a:rPr lang="ru-RU" dirty="0" smtClean="0"/>
              <a:t>Для умения контролировать своё эмоциональное состояние. (Долго злитесь? Придумывает план мести? Кругом враги? – это о вас?)</a:t>
            </a:r>
          </a:p>
          <a:p>
            <a:pPr marL="514350" indent="-514350">
              <a:buAutoNum type="arabicPeriod"/>
            </a:pPr>
            <a:r>
              <a:rPr lang="ru-RU" dirty="0" smtClean="0"/>
              <a:t>Умения расслаблять напряжённые мышцы, </a:t>
            </a:r>
            <a:r>
              <a:rPr lang="ru-RU" dirty="0" err="1" smtClean="0"/>
              <a:t>т.е</a:t>
            </a:r>
            <a:r>
              <a:rPr lang="ru-RU" dirty="0" smtClean="0"/>
              <a:t>  уметь справлять со стрессовым состоянием. ( «Каменные» мышцы шеи и верхнего плечевого пояса – это о вас?)</a:t>
            </a:r>
            <a:endParaRPr lang="ru-RU" dirty="0"/>
          </a:p>
        </p:txBody>
      </p:sp>
    </p:spTree>
    <p:extLst>
      <p:ext uri="{BB962C8B-B14F-4D97-AF65-F5344CB8AC3E}">
        <p14:creationId xmlns="" xmlns:p14="http://schemas.microsoft.com/office/powerpoint/2010/main" val="157744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Тренируем быстроту (скорость)</a:t>
            </a:r>
            <a:endParaRPr lang="ru-RU" dirty="0"/>
          </a:p>
        </p:txBody>
      </p:sp>
      <p:sp>
        <p:nvSpPr>
          <p:cNvPr id="3" name="Объект 2"/>
          <p:cNvSpPr>
            <a:spLocks noGrp="1"/>
          </p:cNvSpPr>
          <p:nvPr>
            <p:ph idx="1"/>
          </p:nvPr>
        </p:nvSpPr>
        <p:spPr/>
        <p:txBody>
          <a:bodyPr>
            <a:normAutofit/>
          </a:bodyPr>
          <a:lstStyle/>
          <a:p>
            <a:pPr marL="514350" indent="-514350">
              <a:buAutoNum type="arabicPeriod"/>
            </a:pPr>
            <a:r>
              <a:rPr lang="ru-RU" dirty="0" smtClean="0"/>
              <a:t>Метания предметов, удар в боксе.</a:t>
            </a:r>
          </a:p>
          <a:p>
            <a:pPr marL="514350" indent="-514350">
              <a:buAutoNum type="arabicPeriod"/>
            </a:pPr>
            <a:r>
              <a:rPr lang="ru-RU" dirty="0" smtClean="0"/>
              <a:t>Спортивные игры, прыжок в длину.</a:t>
            </a:r>
          </a:p>
          <a:p>
            <a:pPr marL="0" indent="0">
              <a:buNone/>
            </a:pPr>
            <a:r>
              <a:rPr lang="ru-RU" dirty="0" smtClean="0"/>
              <a:t>3. Бег на короткие дистанции.</a:t>
            </a:r>
          </a:p>
          <a:p>
            <a:pPr marL="0" indent="0">
              <a:buNone/>
            </a:pPr>
            <a:r>
              <a:rPr lang="ru-RU" dirty="0" smtClean="0"/>
              <a:t>Контроль: – бег на 100метров;</a:t>
            </a:r>
          </a:p>
          <a:p>
            <a:pPr marL="0" indent="0">
              <a:buNone/>
            </a:pPr>
            <a:r>
              <a:rPr lang="ru-RU" dirty="0" smtClean="0"/>
              <a:t>-Прыжок в длину с места;</a:t>
            </a:r>
          </a:p>
          <a:p>
            <a:pPr>
              <a:buFontTx/>
              <a:buChar char="-"/>
            </a:pPr>
            <a:r>
              <a:rPr lang="ru-RU" dirty="0" smtClean="0"/>
              <a:t>Метание снарядов;</a:t>
            </a:r>
          </a:p>
          <a:p>
            <a:pPr>
              <a:buFontTx/>
              <a:buChar char="-"/>
            </a:pPr>
            <a:r>
              <a:rPr lang="ru-RU" dirty="0" smtClean="0"/>
              <a:t>Прыжки через скакалку за 1мин.</a:t>
            </a:r>
          </a:p>
          <a:p>
            <a:pPr>
              <a:buFontTx/>
              <a:buChar char="-"/>
            </a:pPr>
            <a:r>
              <a:rPr lang="ru-RU" dirty="0" smtClean="0"/>
              <a:t>Пресс за 1мин.</a:t>
            </a:r>
          </a:p>
          <a:p>
            <a:pPr marL="0" indent="0">
              <a:buNone/>
            </a:pPr>
            <a:endParaRPr lang="ru-RU" dirty="0" smtClean="0"/>
          </a:p>
          <a:p>
            <a:pPr marL="514350" indent="-514350">
              <a:buAutoNum type="arabicPeriod"/>
            </a:pPr>
            <a:endParaRPr lang="ru-RU" dirty="0"/>
          </a:p>
        </p:txBody>
      </p:sp>
    </p:spTree>
    <p:extLst>
      <p:ext uri="{BB962C8B-B14F-4D97-AF65-F5344CB8AC3E}">
        <p14:creationId xmlns="" xmlns:p14="http://schemas.microsoft.com/office/powerpoint/2010/main" val="22286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Для чего человеку сила?</a:t>
            </a:r>
            <a:endParaRPr lang="ru-RU" dirty="0"/>
          </a:p>
        </p:txBody>
      </p:sp>
      <p:sp>
        <p:nvSpPr>
          <p:cNvPr id="3" name="Объект 2"/>
          <p:cNvSpPr>
            <a:spLocks noGrp="1"/>
          </p:cNvSpPr>
          <p:nvPr>
            <p:ph idx="1"/>
          </p:nvPr>
        </p:nvSpPr>
        <p:spPr>
          <a:xfrm>
            <a:off x="457200" y="1412776"/>
            <a:ext cx="8229600" cy="4968552"/>
          </a:xfrm>
        </p:spPr>
        <p:txBody>
          <a:bodyPr>
            <a:normAutofit fontScale="92500" lnSpcReduction="20000"/>
          </a:bodyPr>
          <a:lstStyle/>
          <a:p>
            <a:pPr marL="0" indent="0">
              <a:buNone/>
            </a:pPr>
            <a:r>
              <a:rPr lang="ru-RU" dirty="0" smtClean="0"/>
              <a:t>При двигательной деятельности человека сила характеризуется степенью напряжения, развиваемого мышцами. Благодаря наличию </a:t>
            </a:r>
            <a:r>
              <a:rPr lang="ru-RU" dirty="0" err="1" smtClean="0"/>
              <a:t>высококоординированной</a:t>
            </a:r>
            <a:r>
              <a:rPr lang="ru-RU" dirty="0" smtClean="0"/>
              <a:t> нервной регуляции одни и те же мышечные группы могут развивать напряжение, варьирующее от нескольких граммов до десятков килограммов.  При этом точность силового усилия может быть весьма большой, что имеет важное значение для регулирования степени усилий при точно координированных движениях, например бросках мяча баскетболистами, ударах теннисиста и др.</a:t>
            </a:r>
            <a:endParaRPr lang="ru-RU" dirty="0"/>
          </a:p>
        </p:txBody>
      </p:sp>
    </p:spTree>
    <p:extLst>
      <p:ext uri="{BB962C8B-B14F-4D97-AF65-F5344CB8AC3E}">
        <p14:creationId xmlns="" xmlns:p14="http://schemas.microsoft.com/office/powerpoint/2010/main" val="38253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Сила</a:t>
            </a:r>
            <a:endParaRPr lang="ru-RU" dirty="0"/>
          </a:p>
        </p:txBody>
      </p:sp>
      <p:pic>
        <p:nvPicPr>
          <p:cNvPr id="4" name="Содержимое 3" descr="5d446eda086a2.jpeg"/>
          <p:cNvPicPr>
            <a:picLocks noGrp="1" noChangeAspect="1"/>
          </p:cNvPicPr>
          <p:nvPr>
            <p:ph idx="1"/>
          </p:nvPr>
        </p:nvPicPr>
        <p:blipFill>
          <a:blip r:embed="rId2" cstate="print"/>
          <a:stretch>
            <a:fillRect/>
          </a:stretch>
        </p:blipFill>
        <p:spPr>
          <a:xfrm>
            <a:off x="1259632" y="1412776"/>
            <a:ext cx="6408711" cy="468052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92500" lnSpcReduction="10000"/>
          </a:bodyPr>
          <a:lstStyle/>
          <a:p>
            <a:pPr marL="0" indent="0" algn="ctr">
              <a:buNone/>
            </a:pPr>
            <a:r>
              <a:rPr lang="ru-RU" dirty="0" smtClean="0"/>
              <a:t>Таким образом сила человеку нужна:</a:t>
            </a:r>
          </a:p>
          <a:p>
            <a:pPr marL="514350" indent="-514350">
              <a:buAutoNum type="arabicPeriod"/>
            </a:pPr>
            <a:r>
              <a:rPr lang="ru-RU" dirty="0" smtClean="0"/>
              <a:t>Для укрепления костного, мышечного, </a:t>
            </a:r>
            <a:r>
              <a:rPr lang="ru-RU" dirty="0" err="1" smtClean="0"/>
              <a:t>связочно</a:t>
            </a:r>
            <a:r>
              <a:rPr lang="ru-RU" dirty="0" smtClean="0"/>
              <a:t>-суставного аппарата. (Часто ломаешь кости?, Щёлкают суставы, болят суставы? При надавливании пальцем на мышцу, палец проваливается до костей проходит через них и выходит с другой стороны? Ветер сдувает? – это о тебе? </a:t>
            </a:r>
          </a:p>
          <a:p>
            <a:pPr marL="514350" indent="-514350">
              <a:buFont typeface="Arial" pitchFamily="34" charset="0"/>
              <a:buAutoNum type="arabicPeriod"/>
            </a:pPr>
            <a:r>
              <a:rPr lang="ru-RU" dirty="0" smtClean="0"/>
              <a:t>Для лучшего использование АТФ как источник энергии. (Постоянная вялость – это о тебе?) </a:t>
            </a:r>
          </a:p>
          <a:p>
            <a:pPr marL="514350" indent="-514350">
              <a:buFont typeface="Arial" pitchFamily="34" charset="0"/>
              <a:buAutoNum type="arabicPeriod"/>
            </a:pPr>
            <a:r>
              <a:rPr lang="ru-RU" dirty="0" smtClean="0"/>
              <a:t>Для повышения возможности концентрации внимания. (Невозможность сосредоточиться и выполнять работу – это о тебе?)</a:t>
            </a:r>
          </a:p>
          <a:p>
            <a:pPr marL="514350" indent="-514350">
              <a:buAutoNum type="arabicPeriod"/>
            </a:pPr>
            <a:endParaRPr lang="ru-RU" dirty="0" smtClean="0"/>
          </a:p>
          <a:p>
            <a:pPr marL="514350" indent="-514350">
              <a:buAutoNum type="arabicPeriod"/>
            </a:pPr>
            <a:endParaRPr lang="ru-RU" dirty="0"/>
          </a:p>
        </p:txBody>
      </p:sp>
    </p:spTree>
    <p:extLst>
      <p:ext uri="{BB962C8B-B14F-4D97-AF65-F5344CB8AC3E}">
        <p14:creationId xmlns="" xmlns:p14="http://schemas.microsoft.com/office/powerpoint/2010/main" val="425981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99104"/>
            <a:ext cx="8229600" cy="6298248"/>
          </a:xfrm>
        </p:spPr>
        <p:txBody>
          <a:bodyPr/>
          <a:lstStyle/>
          <a:p>
            <a:pPr marL="0" indent="0">
              <a:buNone/>
            </a:pPr>
            <a:r>
              <a:rPr lang="ru-RU" dirty="0"/>
              <a:t>4</a:t>
            </a:r>
            <a:r>
              <a:rPr lang="ru-RU" dirty="0" smtClean="0"/>
              <a:t>.Усилить обменные процессы в организме. (При надавливании пальцем на тело ты не можешь пробиться сквозь толстый слой жира?  Жирная гусеница твой </a:t>
            </a:r>
            <a:r>
              <a:rPr lang="ru-RU" dirty="0" err="1" smtClean="0"/>
              <a:t>аватар</a:t>
            </a:r>
            <a:r>
              <a:rPr lang="ru-RU" dirty="0" smtClean="0"/>
              <a:t>? – это о тебе?) </a:t>
            </a:r>
          </a:p>
          <a:p>
            <a:pPr marL="0" indent="0">
              <a:buNone/>
            </a:pPr>
            <a:r>
              <a:rPr lang="ru-RU" dirty="0"/>
              <a:t>5</a:t>
            </a:r>
            <a:r>
              <a:rPr lang="ru-RU" dirty="0" smtClean="0"/>
              <a:t>. Для улучшения согласованной работы ЦНС и вегетативной нервной системы. (Дезорганизация жизненного пространства, Бесцельность  жизни? – это о тебе?)</a:t>
            </a:r>
          </a:p>
          <a:p>
            <a:pPr marL="0" indent="0">
              <a:buNone/>
            </a:pPr>
            <a:r>
              <a:rPr lang="ru-RU" dirty="0"/>
              <a:t>6</a:t>
            </a:r>
            <a:r>
              <a:rPr lang="ru-RU" dirty="0" smtClean="0"/>
              <a:t>. Для активизации работы ЖВС. (Ты парень, но по тебе это не скажешь?  Это  о тебе?)</a:t>
            </a:r>
          </a:p>
          <a:p>
            <a:pPr marL="0" indent="0">
              <a:buNone/>
            </a:pPr>
            <a:endParaRPr lang="ru-RU" dirty="0"/>
          </a:p>
        </p:txBody>
      </p:sp>
    </p:spTree>
    <p:extLst>
      <p:ext uri="{BB962C8B-B14F-4D97-AF65-F5344CB8AC3E}">
        <p14:creationId xmlns="" xmlns:p14="http://schemas.microsoft.com/office/powerpoint/2010/main" val="188996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pPr algn="ctr"/>
            <a:r>
              <a:rPr lang="ru-RU" dirty="0" smtClean="0"/>
              <a:t>Тренируем силу.</a:t>
            </a:r>
            <a:endParaRPr lang="ru-RU" dirty="0"/>
          </a:p>
        </p:txBody>
      </p:sp>
      <p:sp>
        <p:nvSpPr>
          <p:cNvPr id="3" name="Объект 2"/>
          <p:cNvSpPr>
            <a:spLocks noGrp="1"/>
          </p:cNvSpPr>
          <p:nvPr>
            <p:ph idx="1"/>
          </p:nvPr>
        </p:nvSpPr>
        <p:spPr>
          <a:xfrm>
            <a:off x="457200" y="1196752"/>
            <a:ext cx="8229600" cy="5256584"/>
          </a:xfrm>
        </p:spPr>
        <p:txBody>
          <a:bodyPr>
            <a:normAutofit fontScale="92500" lnSpcReduction="10000"/>
          </a:bodyPr>
          <a:lstStyle/>
          <a:p>
            <a:pPr marL="514350" indent="-514350">
              <a:buAutoNum type="arabicPeriod"/>
            </a:pPr>
            <a:r>
              <a:rPr lang="ru-RU" dirty="0" smtClean="0"/>
              <a:t>Пресс.</a:t>
            </a:r>
          </a:p>
          <a:p>
            <a:pPr marL="514350" indent="-514350">
              <a:buAutoNum type="arabicPeriod"/>
            </a:pPr>
            <a:r>
              <a:rPr lang="ru-RU" dirty="0" smtClean="0"/>
              <a:t>Отжимания, подтягивания.</a:t>
            </a:r>
          </a:p>
          <a:p>
            <a:pPr marL="514350" indent="-514350">
              <a:buAutoNum type="arabicPeriod"/>
            </a:pPr>
            <a:r>
              <a:rPr lang="ru-RU" dirty="0" smtClean="0"/>
              <a:t>Приседания и др. Упражнения с собственным весом для нижних конечностей.</a:t>
            </a:r>
          </a:p>
          <a:p>
            <a:pPr marL="514350" indent="-514350">
              <a:buAutoNum type="arabicPeriod"/>
            </a:pPr>
            <a:r>
              <a:rPr lang="ru-RU" dirty="0" smtClean="0"/>
              <a:t>Подъём тяжестей: гиря, гантели, штанга. Также приседания, прыжки, тяги, жимы и др. упражнения с отягощением.</a:t>
            </a:r>
          </a:p>
          <a:p>
            <a:pPr marL="514350" indent="-514350">
              <a:buAutoNum type="arabicPeriod"/>
            </a:pPr>
            <a:r>
              <a:rPr lang="ru-RU" dirty="0" smtClean="0"/>
              <a:t>Прыжки в длину, метания.</a:t>
            </a:r>
          </a:p>
          <a:p>
            <a:pPr marL="514350" indent="-514350">
              <a:buAutoNum type="arabicPeriod"/>
            </a:pPr>
            <a:r>
              <a:rPr lang="ru-RU" dirty="0" smtClean="0"/>
              <a:t>Циклические упражнения на короткие дистанции в быстром темпе (бег, лыжи, плавание и др.)</a:t>
            </a:r>
          </a:p>
          <a:p>
            <a:pPr marL="0" indent="0">
              <a:buNone/>
            </a:pPr>
            <a:endParaRPr lang="ru-RU" dirty="0"/>
          </a:p>
        </p:txBody>
      </p:sp>
    </p:spTree>
    <p:extLst>
      <p:ext uri="{BB962C8B-B14F-4D97-AF65-F5344CB8AC3E}">
        <p14:creationId xmlns="" xmlns:p14="http://schemas.microsoft.com/office/powerpoint/2010/main" val="12544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296144"/>
          </a:xfrm>
        </p:spPr>
        <p:txBody>
          <a:bodyPr>
            <a:noAutofit/>
          </a:bodyPr>
          <a:lstStyle/>
          <a:p>
            <a:r>
              <a:rPr lang="ru-RU" sz="2400" b="1" dirty="0"/>
              <a:t>Указ Президента Российской Федерации от 24 марта 2014 г. N 172 "О Всероссийском физкультурно-спортивном комплексе "Готов к труду и обороне" (ГТО)"</a:t>
            </a:r>
            <a:br>
              <a:rPr lang="ru-RU" sz="2400" b="1" dirty="0"/>
            </a:br>
            <a:endParaRPr lang="ru-RU" sz="2400" dirty="0"/>
          </a:p>
        </p:txBody>
      </p:sp>
      <p:sp>
        <p:nvSpPr>
          <p:cNvPr id="3" name="Объект 2"/>
          <p:cNvSpPr>
            <a:spLocks noGrp="1"/>
          </p:cNvSpPr>
          <p:nvPr>
            <p:ph idx="1"/>
          </p:nvPr>
        </p:nvSpPr>
        <p:spPr>
          <a:xfrm>
            <a:off x="179512" y="1484784"/>
            <a:ext cx="8640960" cy="5040560"/>
          </a:xfrm>
        </p:spPr>
        <p:txBody>
          <a:bodyPr>
            <a:normAutofit fontScale="40000" lnSpcReduction="20000"/>
          </a:bodyPr>
          <a:lstStyle/>
          <a:p>
            <a:r>
              <a:rPr lang="ru-RU" dirty="0"/>
              <a:t>Дата подписания: 24.03.2014</a:t>
            </a:r>
          </a:p>
          <a:p>
            <a:r>
              <a:rPr lang="ru-RU" dirty="0"/>
              <a:t>Дата публикации: 26.03.2014 00:00</a:t>
            </a:r>
          </a:p>
          <a:p>
            <a:r>
              <a:rPr lang="ru-RU" dirty="0"/>
              <a:t>В целях дальнейшего совершенствования государственной политики в области физической культуры и спорта, создания эффективной системы физического воспитания, направленной на развитие человеческого потенциала и укрепление здоровья населения, </a:t>
            </a:r>
            <a:r>
              <a:rPr lang="ru-RU" b="1" dirty="0"/>
              <a:t>постановляю:</a:t>
            </a:r>
            <a:endParaRPr lang="ru-RU" dirty="0"/>
          </a:p>
          <a:p>
            <a:r>
              <a:rPr lang="ru-RU" dirty="0"/>
              <a:t>1. Ввести в действие с 1 сентября 2014 г. в Российской Федерации Всероссийский физкультурно-спортивный комплекс "Готов к труду и обороне" (ГТО) - программную и нормативную основу физического воспитания населения.</a:t>
            </a:r>
          </a:p>
          <a:p>
            <a:r>
              <a:rPr lang="ru-RU" dirty="0"/>
              <a:t>2. Правительству Российской Федерации:</a:t>
            </a:r>
          </a:p>
          <a:p>
            <a:r>
              <a:rPr lang="ru-RU" dirty="0"/>
              <a:t>а) утвердить до 15 июня 2014 г. положение о Всероссийском физкультурно-спортивном комплексе "Готов к труду и обороне" (ГТО);</a:t>
            </a:r>
          </a:p>
          <a:p>
            <a:r>
              <a:rPr lang="ru-RU" dirty="0"/>
              <a:t>б) начиная с 2015 года представлять Президенту Российской Федерации ежегодно, до 1 мая, доклад о состоянии физической подготовленности населения.</a:t>
            </a:r>
          </a:p>
          <a:p>
            <a:r>
              <a:rPr lang="ru-RU" dirty="0"/>
              <a:t>3. Правительству Российской Федерации совместно с органами исполнительной власти субъектов Российской Федерации:</a:t>
            </a:r>
          </a:p>
          <a:p>
            <a:r>
              <a:rPr lang="ru-RU" dirty="0"/>
              <a:t>а) разработать и утвердить до 30 июня 2014 г. план мероприятий по поэтапному внедрению Всероссийского физкультурно-спортивного комплекса "Готов к труду и обороне" (ГТО), а также принять меры по стимулированию различных возрастных групп населения к выполнению нормативов и требований Всероссийского физкультурно-спортивного комплекса "Готов к труду и обороне" (ГТО);</a:t>
            </a:r>
          </a:p>
          <a:p>
            <a:r>
              <a:rPr lang="ru-RU" dirty="0"/>
              <a:t>б) обеспечить до 1 августа 2014 г. разработку и принятие нормативных правовых актов, направленных на реализацию мероприятий по поэтапному внедрению Всероссийского физкультурно-спортивного комплекса "Готов к труду и обороне" (ГТО) на федеральном, региональном и местном уровнях.</a:t>
            </a:r>
          </a:p>
          <a:p>
            <a:r>
              <a:rPr lang="ru-RU" dirty="0"/>
              <a:t>4. Установить, что реализация мероприятий по поэтапному внедрению Всероссийского физкультурно-спортивного комплекса "Готов к труду и обороне" (ГТО) осуществляется федеральными органами исполнительной власти и органами исполнительной власти субъектов Российской Федерации в пределах бюджетных ассигнований, предусматриваемых указанным органам соответственно в федеральном бюджете и в бюджетах субъектов Российской Федерации.</a:t>
            </a:r>
          </a:p>
          <a:p>
            <a:pPr marL="0" indent="0">
              <a:buNone/>
            </a:pPr>
            <a:endParaRPr lang="ru-RU" dirty="0"/>
          </a:p>
        </p:txBody>
      </p:sp>
    </p:spTree>
    <p:extLst>
      <p:ext uri="{BB962C8B-B14F-4D97-AF65-F5344CB8AC3E}">
        <p14:creationId xmlns="" xmlns:p14="http://schemas.microsoft.com/office/powerpoint/2010/main" val="1517446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ctr"/>
            <a:r>
              <a:rPr lang="ru-RU" sz="3600" dirty="0" smtClean="0"/>
              <a:t>Для чего человеку выносливость?</a:t>
            </a:r>
            <a:endParaRPr lang="ru-RU" sz="3600" dirty="0"/>
          </a:p>
        </p:txBody>
      </p:sp>
      <p:sp>
        <p:nvSpPr>
          <p:cNvPr id="3" name="Объект 2"/>
          <p:cNvSpPr>
            <a:spLocks noGrp="1"/>
          </p:cNvSpPr>
          <p:nvPr>
            <p:ph idx="1"/>
          </p:nvPr>
        </p:nvSpPr>
        <p:spPr>
          <a:xfrm>
            <a:off x="457200" y="1196752"/>
            <a:ext cx="8229600" cy="5256584"/>
          </a:xfrm>
        </p:spPr>
        <p:txBody>
          <a:bodyPr>
            <a:normAutofit/>
          </a:bodyPr>
          <a:lstStyle/>
          <a:p>
            <a:pPr marL="0" indent="0">
              <a:buNone/>
            </a:pPr>
            <a:r>
              <a:rPr lang="ru-RU" dirty="0" smtClean="0"/>
              <a:t>При мышечной работе выносливость характеризуется удлинением времени сохранения человеком работоспособности и повышенной сопротивляемостью организма утомлению. Развитие выносливости благодаря улучшению регуляции функций организма способствует более длительному сохранению работоспособности, а при наступлении явлений утомления отдаляет момент резкого снижения работоспособности.</a:t>
            </a:r>
            <a:endParaRPr lang="ru-RU" dirty="0"/>
          </a:p>
        </p:txBody>
      </p:sp>
    </p:spTree>
    <p:extLst>
      <p:ext uri="{BB962C8B-B14F-4D97-AF65-F5344CB8AC3E}">
        <p14:creationId xmlns="" xmlns:p14="http://schemas.microsoft.com/office/powerpoint/2010/main" val="63699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Выносливость</a:t>
            </a:r>
            <a:endParaRPr lang="ru-RU" dirty="0"/>
          </a:p>
        </p:txBody>
      </p:sp>
      <p:pic>
        <p:nvPicPr>
          <p:cNvPr id="4" name="Содержимое 3" descr="beg-pri-prostatite.jpg"/>
          <p:cNvPicPr>
            <a:picLocks noGrp="1" noChangeAspect="1"/>
          </p:cNvPicPr>
          <p:nvPr>
            <p:ph idx="1"/>
          </p:nvPr>
        </p:nvPicPr>
        <p:blipFill>
          <a:blip r:embed="rId2" cstate="print"/>
          <a:stretch>
            <a:fillRect/>
          </a:stretch>
        </p:blipFill>
        <p:spPr>
          <a:xfrm>
            <a:off x="798224" y="1600200"/>
            <a:ext cx="6785552"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lstStyle/>
          <a:p>
            <a:pPr marL="0" indent="0">
              <a:buNone/>
            </a:pPr>
            <a:r>
              <a:rPr lang="ru-RU" dirty="0" smtClean="0"/>
              <a:t>Выносливость является понятием, имеющим отношения к различным проявлениям жизнедеятельности организма. Термин «выносливость» широко используется как при мышечной или умственной работе, так и при характеристике действия на организм различных других факторов внешней и внутренней среды: пониженного атмосферного давления, ускорений, тепла, холода, болевых раздражений, различных ядов и т.д.</a:t>
            </a:r>
            <a:endParaRPr lang="ru-RU" dirty="0"/>
          </a:p>
        </p:txBody>
      </p:sp>
    </p:spTree>
    <p:extLst>
      <p:ext uri="{BB962C8B-B14F-4D97-AF65-F5344CB8AC3E}">
        <p14:creationId xmlns="" xmlns:p14="http://schemas.microsoft.com/office/powerpoint/2010/main" val="4449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lstStyle/>
          <a:p>
            <a:pPr marL="0" indent="0">
              <a:buNone/>
            </a:pPr>
            <a:r>
              <a:rPr lang="ru-RU" dirty="0" smtClean="0"/>
              <a:t>В развитии выносливости, как и при утомлении, представляющем собой как бы другую сторону выносливости важнейшими  определяющими факторами являются процессы, протекающие в нервной системе. В результате улучшения деятельности нервных центров и нервной регуляции движений и всех вегетативных функций – кровообращения, дыхания, обмена веществ, выделительных процессов и т.д. – работоспособность организма значительно возрастает.</a:t>
            </a:r>
            <a:endParaRPr lang="ru-RU" dirty="0"/>
          </a:p>
        </p:txBody>
      </p:sp>
    </p:spTree>
    <p:extLst>
      <p:ext uri="{BB962C8B-B14F-4D97-AF65-F5344CB8AC3E}">
        <p14:creationId xmlns="" xmlns:p14="http://schemas.microsoft.com/office/powerpoint/2010/main" val="14163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Таким образом выносливость человеку нужна:</a:t>
            </a:r>
            <a:endParaRPr lang="ru-RU" dirty="0"/>
          </a:p>
        </p:txBody>
      </p:sp>
      <p:sp>
        <p:nvSpPr>
          <p:cNvPr id="3" name="Объект 2"/>
          <p:cNvSpPr>
            <a:spLocks noGrp="1"/>
          </p:cNvSpPr>
          <p:nvPr>
            <p:ph idx="1"/>
          </p:nvPr>
        </p:nvSpPr>
        <p:spPr>
          <a:xfrm>
            <a:off x="457200" y="1600200"/>
            <a:ext cx="8229600" cy="4853136"/>
          </a:xfrm>
        </p:spPr>
        <p:txBody>
          <a:bodyPr/>
          <a:lstStyle/>
          <a:p>
            <a:pPr marL="514350" indent="-514350">
              <a:buAutoNum type="arabicPeriod"/>
            </a:pPr>
            <a:r>
              <a:rPr lang="ru-RU" dirty="0" smtClean="0"/>
              <a:t>Для повышения работоспособности в целом. ( Нет сил, хочется спать? Часто болеешь?  - это о тебе?)</a:t>
            </a:r>
          </a:p>
          <a:p>
            <a:pPr marL="514350" indent="-514350">
              <a:buAutoNum type="arabicPeriod"/>
            </a:pPr>
            <a:r>
              <a:rPr lang="ru-RU" dirty="0" smtClean="0"/>
              <a:t>Для усиления обменных процессов в организме. (Пара лишних килограммов – это о тебе?)</a:t>
            </a:r>
          </a:p>
          <a:p>
            <a:pPr marL="514350" indent="-514350">
              <a:buAutoNum type="arabicPeriod"/>
            </a:pPr>
            <a:r>
              <a:rPr lang="ru-RU" dirty="0" smtClean="0"/>
              <a:t>Для нормализации работы вегетативной нервной системы. ( ВСД ?  Ты чувствуешь все магнитные бури? – это о тебе?)</a:t>
            </a:r>
            <a:endParaRPr lang="ru-RU" dirty="0"/>
          </a:p>
        </p:txBody>
      </p:sp>
    </p:spTree>
    <p:extLst>
      <p:ext uri="{BB962C8B-B14F-4D97-AF65-F5344CB8AC3E}">
        <p14:creationId xmlns="" xmlns:p14="http://schemas.microsoft.com/office/powerpoint/2010/main" val="324052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lstStyle/>
          <a:p>
            <a:pPr marL="0" indent="0">
              <a:buNone/>
            </a:pPr>
            <a:r>
              <a:rPr lang="ru-RU" dirty="0" smtClean="0">
                <a:solidFill>
                  <a:schemeClr val="accent1"/>
                </a:solidFill>
              </a:rPr>
              <a:t>4</a:t>
            </a:r>
            <a:r>
              <a:rPr lang="ru-RU" dirty="0" smtClean="0"/>
              <a:t>. Для усиления вывода токсинов из организма с потом. (Длительный стресс, плохое настроение, слабость, вялость – это о тебе?)</a:t>
            </a:r>
          </a:p>
          <a:p>
            <a:pPr marL="0" indent="0">
              <a:buNone/>
            </a:pPr>
            <a:r>
              <a:rPr lang="ru-RU" dirty="0" smtClean="0">
                <a:solidFill>
                  <a:schemeClr val="accent1"/>
                </a:solidFill>
              </a:rPr>
              <a:t>5</a:t>
            </a:r>
            <a:r>
              <a:rPr lang="ru-RU" dirty="0" smtClean="0"/>
              <a:t>. Для нормализации функций дыхания, кровообращения и др. (Ешь много сладкого, куришь? – это о тебе?)</a:t>
            </a:r>
            <a:endParaRPr lang="ru-RU" dirty="0"/>
          </a:p>
        </p:txBody>
      </p:sp>
    </p:spTree>
    <p:extLst>
      <p:ext uri="{BB962C8B-B14F-4D97-AF65-F5344CB8AC3E}">
        <p14:creationId xmlns="" xmlns:p14="http://schemas.microsoft.com/office/powerpoint/2010/main" val="265196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Тренируем выносливость. </a:t>
            </a:r>
            <a:endParaRPr lang="ru-RU" dirty="0"/>
          </a:p>
        </p:txBody>
      </p:sp>
      <p:sp>
        <p:nvSpPr>
          <p:cNvPr id="3" name="Объект 2"/>
          <p:cNvSpPr>
            <a:spLocks noGrp="1"/>
          </p:cNvSpPr>
          <p:nvPr>
            <p:ph idx="1"/>
          </p:nvPr>
        </p:nvSpPr>
        <p:spPr>
          <a:xfrm>
            <a:off x="457200" y="1340768"/>
            <a:ext cx="8229600" cy="5112568"/>
          </a:xfrm>
        </p:spPr>
        <p:txBody>
          <a:bodyPr/>
          <a:lstStyle/>
          <a:p>
            <a:pPr marL="514350" indent="-514350">
              <a:buAutoNum type="arabicPeriod"/>
            </a:pPr>
            <a:r>
              <a:rPr lang="ru-RU" dirty="0" smtClean="0"/>
              <a:t>Бег на средние, длинные дистанции 2000м, 3000м, кроссовый бег.</a:t>
            </a:r>
          </a:p>
          <a:p>
            <a:pPr marL="514350" indent="-514350">
              <a:buAutoNum type="arabicPeriod"/>
            </a:pPr>
            <a:r>
              <a:rPr lang="ru-RU" dirty="0" smtClean="0"/>
              <a:t>Бег на лыжах 2000м, 3000м, 5000м и более.</a:t>
            </a:r>
          </a:p>
          <a:p>
            <a:pPr marL="514350" indent="-514350">
              <a:buAutoNum type="arabicPeriod"/>
            </a:pPr>
            <a:r>
              <a:rPr lang="ru-RU" dirty="0" smtClean="0"/>
              <a:t>Плавание без остановки 50метров (для нетренированных) и более.</a:t>
            </a:r>
          </a:p>
          <a:p>
            <a:pPr marL="514350" indent="-514350">
              <a:buAutoNum type="arabicPeriod"/>
            </a:pPr>
            <a:r>
              <a:rPr lang="ru-RU" dirty="0" smtClean="0"/>
              <a:t>Ходьба быстрая 1час и более. Походы.</a:t>
            </a:r>
          </a:p>
          <a:p>
            <a:pPr marL="514350" indent="-514350">
              <a:buAutoNum type="arabicPeriod"/>
            </a:pPr>
            <a:r>
              <a:rPr lang="ru-RU" dirty="0" smtClean="0"/>
              <a:t>Велоезда, гребля.</a:t>
            </a:r>
          </a:p>
          <a:p>
            <a:pPr marL="0" indent="0">
              <a:buNone/>
            </a:pPr>
            <a:endParaRPr lang="ru-RU" dirty="0" smtClean="0"/>
          </a:p>
        </p:txBody>
      </p:sp>
    </p:spTree>
    <p:extLst>
      <p:ext uri="{BB962C8B-B14F-4D97-AF65-F5344CB8AC3E}">
        <p14:creationId xmlns="" xmlns:p14="http://schemas.microsoft.com/office/powerpoint/2010/main" val="340965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Для чего человеку ловкость?</a:t>
            </a:r>
            <a:endParaRPr lang="ru-RU" dirty="0"/>
          </a:p>
        </p:txBody>
      </p:sp>
      <p:sp>
        <p:nvSpPr>
          <p:cNvPr id="3" name="Объект 2"/>
          <p:cNvSpPr>
            <a:spLocks noGrp="1"/>
          </p:cNvSpPr>
          <p:nvPr>
            <p:ph idx="1"/>
          </p:nvPr>
        </p:nvSpPr>
        <p:spPr>
          <a:xfrm>
            <a:off x="457200" y="1340768"/>
            <a:ext cx="8229600" cy="4968552"/>
          </a:xfrm>
        </p:spPr>
        <p:txBody>
          <a:bodyPr/>
          <a:lstStyle/>
          <a:p>
            <a:pPr marL="0" indent="0">
              <a:buNone/>
            </a:pPr>
            <a:r>
              <a:rPr lang="ru-RU" dirty="0" smtClean="0"/>
              <a:t>Ловкость в отношении двигательной деятельности характеризует способность человека к осуществлению сложных в координационном  отношении двигательных актов, способность  переключаться от одних точно координированных движений к другим и способность быстро создавать новые двигательные акты в соответствии с внезапно возникшими в связи с изменившейся обстановкой задачами.</a:t>
            </a:r>
            <a:endParaRPr lang="ru-RU" dirty="0"/>
          </a:p>
        </p:txBody>
      </p:sp>
    </p:spTree>
    <p:extLst>
      <p:ext uri="{BB962C8B-B14F-4D97-AF65-F5344CB8AC3E}">
        <p14:creationId xmlns="" xmlns:p14="http://schemas.microsoft.com/office/powerpoint/2010/main" val="74065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20680"/>
          </a:xfrm>
        </p:spPr>
        <p:txBody>
          <a:bodyPr/>
          <a:lstStyle/>
          <a:p>
            <a:pPr marL="0" indent="0">
              <a:buNone/>
            </a:pPr>
            <a:r>
              <a:rPr lang="ru-RU" dirty="0" smtClean="0"/>
              <a:t>Ловкость, таким образом, с физиологической точки зрения – это проявление условно рефлекторной деятельности, проявление высокой пластичности нервных процессов, обусловливающих быстрое переключение с одних реакций на другие и создание новых временных связей.</a:t>
            </a:r>
            <a:endParaRPr lang="ru-RU" dirty="0"/>
          </a:p>
        </p:txBody>
      </p:sp>
    </p:spTree>
    <p:extLst>
      <p:ext uri="{BB962C8B-B14F-4D97-AF65-F5344CB8AC3E}">
        <p14:creationId xmlns="" xmlns:p14="http://schemas.microsoft.com/office/powerpoint/2010/main" val="412630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Ловкость</a:t>
            </a:r>
            <a:endParaRPr lang="ru-RU" dirty="0"/>
          </a:p>
        </p:txBody>
      </p:sp>
      <p:pic>
        <p:nvPicPr>
          <p:cNvPr id="4" name="Содержимое 3" descr="0020-020-Fizicheskoe-vospitanie.jpg"/>
          <p:cNvPicPr>
            <a:picLocks noGrp="1" noChangeAspect="1"/>
          </p:cNvPicPr>
          <p:nvPr>
            <p:ph idx="1"/>
          </p:nvPr>
        </p:nvPicPr>
        <p:blipFill>
          <a:blip r:embed="rId2" cstate="print"/>
          <a:stretch>
            <a:fillRect/>
          </a:stretch>
        </p:blipFill>
        <p:spPr>
          <a:xfrm>
            <a:off x="1173691" y="1484784"/>
            <a:ext cx="6206621" cy="464137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Можно ли укрепить здоровье при помощи сдачи норм ГТО?</a:t>
            </a:r>
            <a:endParaRPr lang="ru-RU" dirty="0"/>
          </a:p>
        </p:txBody>
      </p:sp>
      <p:sp>
        <p:nvSpPr>
          <p:cNvPr id="3" name="Объект 2"/>
          <p:cNvSpPr>
            <a:spLocks noGrp="1"/>
          </p:cNvSpPr>
          <p:nvPr>
            <p:ph idx="1"/>
          </p:nvPr>
        </p:nvSpPr>
        <p:spPr/>
        <p:txBody>
          <a:bodyPr/>
          <a:lstStyle/>
          <a:p>
            <a:pPr marL="0" indent="0">
              <a:buNone/>
            </a:pPr>
            <a:r>
              <a:rPr lang="ru-RU" dirty="0" smtClean="0"/>
              <a:t>Сдача норм ГТО характеризует в первую очередь состояние физических качеств человека, таких как:</a:t>
            </a:r>
          </a:p>
          <a:p>
            <a:pPr marL="514350" indent="-514350">
              <a:buAutoNum type="arabicPeriod"/>
            </a:pPr>
            <a:r>
              <a:rPr lang="ru-RU" dirty="0"/>
              <a:t>Б</a:t>
            </a:r>
            <a:r>
              <a:rPr lang="ru-RU" dirty="0" smtClean="0"/>
              <a:t>ыстрота; </a:t>
            </a:r>
          </a:p>
          <a:p>
            <a:pPr marL="514350" indent="-514350">
              <a:buAutoNum type="arabicPeriod"/>
            </a:pPr>
            <a:r>
              <a:rPr lang="ru-RU" dirty="0" smtClean="0"/>
              <a:t>Сила</a:t>
            </a:r>
            <a:r>
              <a:rPr lang="ru-RU" dirty="0"/>
              <a:t>;</a:t>
            </a:r>
            <a:r>
              <a:rPr lang="ru-RU" dirty="0" smtClean="0"/>
              <a:t> </a:t>
            </a:r>
          </a:p>
          <a:p>
            <a:pPr marL="514350" indent="-514350">
              <a:buAutoNum type="arabicPeriod"/>
            </a:pPr>
            <a:r>
              <a:rPr lang="ru-RU" dirty="0" smtClean="0"/>
              <a:t>Выносливость; </a:t>
            </a:r>
          </a:p>
          <a:p>
            <a:pPr marL="514350" indent="-514350">
              <a:buAutoNum type="arabicPeriod"/>
            </a:pPr>
            <a:r>
              <a:rPr lang="ru-RU" dirty="0" smtClean="0"/>
              <a:t>Гибкость;</a:t>
            </a:r>
          </a:p>
          <a:p>
            <a:pPr marL="514350" indent="-514350">
              <a:buAutoNum type="arabicPeriod"/>
            </a:pPr>
            <a:r>
              <a:rPr lang="ru-RU" dirty="0" smtClean="0"/>
              <a:t>Ловкость.</a:t>
            </a:r>
            <a:endParaRPr lang="ru-RU" dirty="0"/>
          </a:p>
        </p:txBody>
      </p:sp>
    </p:spTree>
    <p:extLst>
      <p:ext uri="{BB962C8B-B14F-4D97-AF65-F5344CB8AC3E}">
        <p14:creationId xmlns="" xmlns:p14="http://schemas.microsoft.com/office/powerpoint/2010/main" val="384702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Таким образом человеку ловкость нужна:</a:t>
            </a:r>
            <a:endParaRPr lang="ru-RU" sz="3600" dirty="0"/>
          </a:p>
        </p:txBody>
      </p:sp>
      <p:sp>
        <p:nvSpPr>
          <p:cNvPr id="3" name="Объект 2"/>
          <p:cNvSpPr>
            <a:spLocks noGrp="1"/>
          </p:cNvSpPr>
          <p:nvPr>
            <p:ph idx="1"/>
          </p:nvPr>
        </p:nvSpPr>
        <p:spPr>
          <a:xfrm>
            <a:off x="457200" y="1340768"/>
            <a:ext cx="8229600" cy="5040560"/>
          </a:xfrm>
        </p:spPr>
        <p:txBody>
          <a:bodyPr>
            <a:normAutofit lnSpcReduction="10000"/>
          </a:bodyPr>
          <a:lstStyle/>
          <a:p>
            <a:pPr marL="514350" indent="-514350">
              <a:buAutoNum type="arabicPeriod"/>
            </a:pPr>
            <a:r>
              <a:rPr lang="ru-RU" dirty="0" smtClean="0"/>
              <a:t>Для быстрого переключения с одного вида деятельности на другой. (Путаешь газ- тормоз? – это о тебе?</a:t>
            </a:r>
            <a:endParaRPr lang="ru-RU" dirty="0"/>
          </a:p>
          <a:p>
            <a:pPr marL="514350" indent="-514350">
              <a:buAutoNum type="arabicPeriod"/>
            </a:pPr>
            <a:r>
              <a:rPr lang="ru-RU" dirty="0" smtClean="0"/>
              <a:t>Для быстрого усвоения новых навыков. (Долго ищешь препарат в аптеке?  - это о тебе?)</a:t>
            </a:r>
          </a:p>
          <a:p>
            <a:pPr marL="514350" indent="-514350">
              <a:buAutoNum type="arabicPeriod"/>
            </a:pPr>
            <a:r>
              <a:rPr lang="ru-RU" dirty="0" smtClean="0"/>
              <a:t>Для лучшей адаптации к окружающей среде. (Тебе напугали пыльным мешком и ты до сих пор его боишься? Это о тебе?)</a:t>
            </a:r>
          </a:p>
          <a:p>
            <a:pPr marL="514350" indent="-514350">
              <a:buAutoNum type="arabicPeriod"/>
            </a:pPr>
            <a:r>
              <a:rPr lang="ru-RU" dirty="0" smtClean="0"/>
              <a:t>Для координации времени. (Ничего не успеваешь? – это о тебе?)</a:t>
            </a:r>
          </a:p>
          <a:p>
            <a:pPr marL="514350" indent="-514350">
              <a:buAutoNum type="arabicPeriod"/>
            </a:pPr>
            <a:endParaRPr lang="ru-RU" dirty="0"/>
          </a:p>
        </p:txBody>
      </p:sp>
    </p:spTree>
    <p:extLst>
      <p:ext uri="{BB962C8B-B14F-4D97-AF65-F5344CB8AC3E}">
        <p14:creationId xmlns="" xmlns:p14="http://schemas.microsoft.com/office/powerpoint/2010/main" val="337642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t>Тренируем ловкость </a:t>
            </a:r>
            <a:endParaRPr lang="ru-RU" dirty="0"/>
          </a:p>
        </p:txBody>
      </p:sp>
      <p:sp>
        <p:nvSpPr>
          <p:cNvPr id="3" name="Объект 2"/>
          <p:cNvSpPr>
            <a:spLocks noGrp="1"/>
          </p:cNvSpPr>
          <p:nvPr>
            <p:ph idx="1"/>
          </p:nvPr>
        </p:nvSpPr>
        <p:spPr>
          <a:xfrm>
            <a:off x="457200" y="1196752"/>
            <a:ext cx="8229600" cy="5184576"/>
          </a:xfrm>
        </p:spPr>
        <p:txBody>
          <a:bodyPr/>
          <a:lstStyle/>
          <a:p>
            <a:pPr marL="514350" indent="-514350">
              <a:buAutoNum type="arabicPeriod"/>
            </a:pPr>
            <a:r>
              <a:rPr lang="ru-RU" dirty="0" smtClean="0"/>
              <a:t>Метание предметов.</a:t>
            </a:r>
          </a:p>
          <a:p>
            <a:pPr marL="514350" indent="-514350">
              <a:buAutoNum type="arabicPeriod"/>
            </a:pPr>
            <a:r>
              <a:rPr lang="ru-RU" dirty="0" smtClean="0"/>
              <a:t>Спортивные игры.</a:t>
            </a:r>
          </a:p>
          <a:p>
            <a:pPr marL="514350" indent="-514350">
              <a:buAutoNum type="arabicPeriod"/>
            </a:pPr>
            <a:r>
              <a:rPr lang="ru-RU" dirty="0" smtClean="0"/>
              <a:t>Прыжки разные виды.</a:t>
            </a:r>
          </a:p>
          <a:p>
            <a:pPr marL="514350" indent="-514350">
              <a:buAutoNum type="arabicPeriod"/>
            </a:pPr>
            <a:r>
              <a:rPr lang="ru-RU" dirty="0" smtClean="0"/>
              <a:t>Сноуборд, горные лыжи, коньки, велосипед, гимнастика и др.</a:t>
            </a:r>
          </a:p>
          <a:p>
            <a:pPr marL="514350" indent="-514350">
              <a:buAutoNum type="arabicPeriod"/>
            </a:pPr>
            <a:r>
              <a:rPr lang="ru-RU" dirty="0" smtClean="0"/>
              <a:t>Танцевальные движения.</a:t>
            </a:r>
            <a:endParaRPr lang="ru-RU" dirty="0"/>
          </a:p>
        </p:txBody>
      </p:sp>
    </p:spTree>
    <p:extLst>
      <p:ext uri="{BB962C8B-B14F-4D97-AF65-F5344CB8AC3E}">
        <p14:creationId xmlns="" xmlns:p14="http://schemas.microsoft.com/office/powerpoint/2010/main" val="190040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dirty="0" smtClean="0"/>
              <a:t>Для чего человеку гибкость?</a:t>
            </a:r>
            <a:endParaRPr lang="ru-RU" dirty="0"/>
          </a:p>
        </p:txBody>
      </p:sp>
      <p:sp>
        <p:nvSpPr>
          <p:cNvPr id="3" name="Объект 2"/>
          <p:cNvSpPr>
            <a:spLocks noGrp="1"/>
          </p:cNvSpPr>
          <p:nvPr>
            <p:ph idx="1"/>
          </p:nvPr>
        </p:nvSpPr>
        <p:spPr>
          <a:xfrm>
            <a:off x="457200" y="1196752"/>
            <a:ext cx="8229600" cy="5112568"/>
          </a:xfrm>
        </p:spPr>
        <p:txBody>
          <a:bodyPr/>
          <a:lstStyle/>
          <a:p>
            <a:pPr marL="0" indent="0">
              <a:buNone/>
            </a:pPr>
            <a:r>
              <a:rPr lang="ru-RU" dirty="0" smtClean="0"/>
              <a:t>Гибкость – это способность человека выполнять движения с большой амплитудой. Определяется это качество уровнем подвижности в суставах.</a:t>
            </a:r>
            <a:endParaRPr lang="ru-RU" dirty="0"/>
          </a:p>
        </p:txBody>
      </p:sp>
    </p:spTree>
    <p:extLst>
      <p:ext uri="{BB962C8B-B14F-4D97-AF65-F5344CB8AC3E}">
        <p14:creationId xmlns="" xmlns:p14="http://schemas.microsoft.com/office/powerpoint/2010/main" val="97539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Гибкость</a:t>
            </a:r>
            <a:endParaRPr lang="ru-RU" dirty="0"/>
          </a:p>
        </p:txBody>
      </p:sp>
      <p:pic>
        <p:nvPicPr>
          <p:cNvPr id="4" name="Содержимое 3" descr="891be33f8b10de2448b46f086f3c3028-650.jpg"/>
          <p:cNvPicPr>
            <a:picLocks noGrp="1" noChangeAspect="1"/>
          </p:cNvPicPr>
          <p:nvPr>
            <p:ph idx="1"/>
          </p:nvPr>
        </p:nvPicPr>
        <p:blipFill>
          <a:blip r:embed="rId2" cstate="print"/>
          <a:stretch>
            <a:fillRect/>
          </a:stretch>
        </p:blipFill>
        <p:spPr>
          <a:xfrm>
            <a:off x="1691680" y="1600200"/>
            <a:ext cx="5472608"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Таким образом человеку гибкость нужна:</a:t>
            </a:r>
            <a:endParaRPr lang="ru-RU" dirty="0"/>
          </a:p>
        </p:txBody>
      </p:sp>
      <p:sp>
        <p:nvSpPr>
          <p:cNvPr id="3" name="Объект 2"/>
          <p:cNvSpPr>
            <a:spLocks noGrp="1"/>
          </p:cNvSpPr>
          <p:nvPr>
            <p:ph idx="1"/>
          </p:nvPr>
        </p:nvSpPr>
        <p:spPr>
          <a:xfrm>
            <a:off x="457200" y="1412776"/>
            <a:ext cx="8229600" cy="4968552"/>
          </a:xfrm>
        </p:spPr>
        <p:txBody>
          <a:bodyPr>
            <a:normAutofit fontScale="85000" lnSpcReduction="20000"/>
          </a:bodyPr>
          <a:lstStyle/>
          <a:p>
            <a:pPr marL="514350" indent="-514350">
              <a:buAutoNum type="arabicPeriod"/>
            </a:pPr>
            <a:r>
              <a:rPr lang="ru-RU" dirty="0" smtClean="0"/>
              <a:t>Для снятия напряжения с мышц. (Боли в мышца? – это о тебе?)</a:t>
            </a:r>
          </a:p>
          <a:p>
            <a:pPr marL="514350" indent="-514350">
              <a:buAutoNum type="arabicPeriod"/>
            </a:pPr>
            <a:r>
              <a:rPr lang="ru-RU" dirty="0" smtClean="0"/>
              <a:t>Для снижения бытового и спортивного травматизма. (Профессионал всегда разминается и делает заминку? – это о тебе?)</a:t>
            </a:r>
          </a:p>
          <a:p>
            <a:pPr marL="514350" indent="-514350">
              <a:buAutoNum type="arabicPeriod"/>
            </a:pPr>
            <a:r>
              <a:rPr lang="ru-RU" dirty="0" smtClean="0"/>
              <a:t>Для более технически правильного выполнения спортивных движений. ( У тебя высокие результаты в спорте и на тебя приятно смотреть? – это о тебе?)</a:t>
            </a:r>
          </a:p>
          <a:p>
            <a:pPr marL="514350" indent="-514350">
              <a:buAutoNum type="arabicPeriod"/>
            </a:pPr>
            <a:r>
              <a:rPr lang="ru-RU" dirty="0" smtClean="0"/>
              <a:t>Для красоты движений. (Худая корова еще не газель? – это о тебе?)</a:t>
            </a:r>
          </a:p>
          <a:p>
            <a:pPr marL="514350" indent="-514350">
              <a:buAutoNum type="arabicPeriod"/>
            </a:pPr>
            <a:r>
              <a:rPr lang="ru-RU" dirty="0" smtClean="0"/>
              <a:t>Для достижения правильной осанки – как основы здоровья. (У верблюда два горба, потому что жизнь борьба, - это о тебе?)</a:t>
            </a:r>
            <a:endParaRPr lang="ru-RU" dirty="0"/>
          </a:p>
        </p:txBody>
      </p:sp>
    </p:spTree>
    <p:extLst>
      <p:ext uri="{BB962C8B-B14F-4D97-AF65-F5344CB8AC3E}">
        <p14:creationId xmlns="" xmlns:p14="http://schemas.microsoft.com/office/powerpoint/2010/main" val="203089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Тренируем гибкость.</a:t>
            </a:r>
            <a:endParaRPr lang="ru-RU" dirty="0"/>
          </a:p>
        </p:txBody>
      </p:sp>
      <p:sp>
        <p:nvSpPr>
          <p:cNvPr id="3" name="Объект 2"/>
          <p:cNvSpPr>
            <a:spLocks noGrp="1"/>
          </p:cNvSpPr>
          <p:nvPr>
            <p:ph idx="1"/>
          </p:nvPr>
        </p:nvSpPr>
        <p:spPr/>
        <p:txBody>
          <a:bodyPr/>
          <a:lstStyle/>
          <a:p>
            <a:pPr marL="514350" indent="-514350">
              <a:buAutoNum type="arabicPeriod"/>
            </a:pPr>
            <a:r>
              <a:rPr lang="ru-RU" dirty="0" smtClean="0"/>
              <a:t>Все виды гимнастики.</a:t>
            </a:r>
          </a:p>
          <a:p>
            <a:pPr marL="514350" indent="-514350">
              <a:buAutoNum type="arabicPeriod"/>
            </a:pPr>
            <a:r>
              <a:rPr lang="ru-RU" dirty="0" smtClean="0"/>
              <a:t>Растяжка мышц.</a:t>
            </a:r>
          </a:p>
          <a:p>
            <a:pPr marL="514350" indent="-514350">
              <a:buAutoNum type="arabicPeriod"/>
            </a:pPr>
            <a:r>
              <a:rPr lang="ru-RU" dirty="0" smtClean="0"/>
              <a:t>Йога.</a:t>
            </a:r>
          </a:p>
          <a:p>
            <a:pPr marL="514350" indent="-514350">
              <a:buAutoNum type="arabicPeriod"/>
            </a:pPr>
            <a:r>
              <a:rPr lang="ru-RU" dirty="0" smtClean="0"/>
              <a:t>Корригирующие упражнения.</a:t>
            </a:r>
          </a:p>
          <a:p>
            <a:pPr marL="514350" indent="-514350">
              <a:buAutoNum type="arabicPeriod"/>
            </a:pPr>
            <a:r>
              <a:rPr lang="ru-RU" dirty="0" smtClean="0"/>
              <a:t>Танцевальные движения.</a:t>
            </a:r>
            <a:endParaRPr lang="ru-RU" dirty="0"/>
          </a:p>
        </p:txBody>
      </p:sp>
    </p:spTree>
    <p:extLst>
      <p:ext uri="{BB962C8B-B14F-4D97-AF65-F5344CB8AC3E}">
        <p14:creationId xmlns="" xmlns:p14="http://schemas.microsoft.com/office/powerpoint/2010/main" val="3401353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
            </a:r>
            <a:br>
              <a:rPr lang="ru-RU" sz="3600" dirty="0" smtClean="0"/>
            </a:br>
            <a:r>
              <a:rPr lang="ru-RU" sz="3600" dirty="0" smtClean="0"/>
              <a:t>Недостаток мышечных напряжений проявляется в :</a:t>
            </a:r>
            <a:br>
              <a:rPr lang="ru-RU" sz="3600" dirty="0" smtClean="0"/>
            </a:br>
            <a:endParaRPr lang="ru-RU" sz="3600" dirty="0"/>
          </a:p>
        </p:txBody>
      </p:sp>
      <p:sp>
        <p:nvSpPr>
          <p:cNvPr id="3" name="Объект 2"/>
          <p:cNvSpPr>
            <a:spLocks noGrp="1"/>
          </p:cNvSpPr>
          <p:nvPr>
            <p:ph idx="1"/>
          </p:nvPr>
        </p:nvSpPr>
        <p:spPr>
          <a:xfrm>
            <a:off x="323528" y="1600200"/>
            <a:ext cx="8496944" cy="4853136"/>
          </a:xfrm>
        </p:spPr>
        <p:txBody>
          <a:bodyPr>
            <a:normAutofit lnSpcReduction="10000"/>
          </a:bodyPr>
          <a:lstStyle/>
          <a:p>
            <a:pPr marL="514350" indent="-514350">
              <a:buAutoNum type="arabicPeriod"/>
            </a:pPr>
            <a:r>
              <a:rPr lang="ru-RU" dirty="0" smtClean="0"/>
              <a:t>Снижение прочности костей.</a:t>
            </a:r>
          </a:p>
          <a:p>
            <a:pPr marL="514350" indent="-514350">
              <a:buAutoNum type="arabicPeriod"/>
            </a:pPr>
            <a:r>
              <a:rPr lang="ru-RU" dirty="0" smtClean="0"/>
              <a:t>Атрофии мышц.</a:t>
            </a:r>
          </a:p>
          <a:p>
            <a:pPr marL="514350" indent="-514350">
              <a:buAutoNum type="arabicPeriod"/>
            </a:pPr>
            <a:r>
              <a:rPr lang="ru-RU" dirty="0" smtClean="0"/>
              <a:t>Ослабление работы сердца, дыхательной и других систем.</a:t>
            </a:r>
          </a:p>
          <a:p>
            <a:pPr marL="514350" indent="-514350">
              <a:buAutoNum type="arabicPeriod"/>
            </a:pPr>
            <a:r>
              <a:rPr lang="ru-RU" dirty="0" smtClean="0"/>
              <a:t>Ослабление иммунной системы.</a:t>
            </a:r>
          </a:p>
          <a:p>
            <a:pPr marL="514350" indent="-514350">
              <a:buAutoNum type="arabicPeriod"/>
            </a:pPr>
            <a:r>
              <a:rPr lang="ru-RU" dirty="0" smtClean="0"/>
              <a:t>Повышение массы тела за счёт задержки жидкостей, увеличение жировой прослойки.</a:t>
            </a:r>
          </a:p>
          <a:p>
            <a:pPr marL="514350" indent="-514350">
              <a:buAutoNum type="arabicPeriod"/>
            </a:pPr>
            <a:r>
              <a:rPr lang="ru-RU" dirty="0" smtClean="0"/>
              <a:t>Ухудшение настроения.</a:t>
            </a:r>
          </a:p>
          <a:p>
            <a:pPr marL="514350" indent="-514350">
              <a:buAutoNum type="arabicPeriod"/>
            </a:pPr>
            <a:r>
              <a:rPr lang="ru-RU" dirty="0" smtClean="0"/>
              <a:t>Развитие соматических заболеваний.</a:t>
            </a:r>
          </a:p>
        </p:txBody>
      </p:sp>
    </p:spTree>
    <p:extLst>
      <p:ext uri="{BB962C8B-B14F-4D97-AF65-F5344CB8AC3E}">
        <p14:creationId xmlns="" xmlns:p14="http://schemas.microsoft.com/office/powerpoint/2010/main" val="2061432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Недостаток мышечных напряжений – Это о тебе? </a:t>
            </a:r>
            <a:endParaRPr lang="ru-RU" sz="3600" dirty="0"/>
          </a:p>
        </p:txBody>
      </p:sp>
      <p:pic>
        <p:nvPicPr>
          <p:cNvPr id="4" name="Содержимое 3" descr="3JFwk01Uyj.jpg"/>
          <p:cNvPicPr>
            <a:picLocks noGrp="1" noChangeAspect="1"/>
          </p:cNvPicPr>
          <p:nvPr>
            <p:ph idx="1"/>
          </p:nvPr>
        </p:nvPicPr>
        <p:blipFill>
          <a:blip r:embed="rId2" cstate="print"/>
          <a:stretch>
            <a:fillRect/>
          </a:stretch>
        </p:blipFill>
        <p:spPr>
          <a:xfrm>
            <a:off x="857250" y="1615281"/>
            <a:ext cx="6667500" cy="4495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Выбор за тобой!</a:t>
            </a:r>
            <a:endParaRPr lang="ru-RU" dirty="0"/>
          </a:p>
        </p:txBody>
      </p:sp>
      <p:pic>
        <p:nvPicPr>
          <p:cNvPr id="4" name="Содержимое 3" descr="Awful-Clipart_35263413-1024x559.jpg"/>
          <p:cNvPicPr>
            <a:picLocks noGrp="1" noChangeAspect="1"/>
          </p:cNvPicPr>
          <p:nvPr>
            <p:ph idx="1"/>
          </p:nvPr>
        </p:nvPicPr>
        <p:blipFill>
          <a:blip r:embed="rId2" cstate="print"/>
          <a:stretch>
            <a:fillRect/>
          </a:stretch>
        </p:blipFill>
        <p:spPr>
          <a:xfrm>
            <a:off x="457200" y="1824906"/>
            <a:ext cx="7467600" cy="407655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Являются ли высокие показатели физических качеств также и показателями отличного здоровья?</a:t>
            </a:r>
            <a:endParaRPr lang="ru-RU" dirty="0"/>
          </a:p>
        </p:txBody>
      </p:sp>
    </p:spTree>
    <p:extLst>
      <p:ext uri="{BB962C8B-B14F-4D97-AF65-F5344CB8AC3E}">
        <p14:creationId xmlns="" xmlns:p14="http://schemas.microsoft.com/office/powerpoint/2010/main" val="212698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Пирамида здоровья по </a:t>
            </a:r>
            <a:r>
              <a:rPr lang="ru-RU" dirty="0" err="1" smtClean="0"/>
              <a:t>А.Маслоу</a:t>
            </a:r>
            <a:r>
              <a:rPr lang="en-US" dirty="0" smtClean="0"/>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3691" y="1600200"/>
            <a:ext cx="6034617" cy="4525963"/>
          </a:xfrm>
        </p:spPr>
      </p:pic>
    </p:spTree>
    <p:extLst>
      <p:ext uri="{BB962C8B-B14F-4D97-AF65-F5344CB8AC3E}">
        <p14:creationId xmlns="" xmlns:p14="http://schemas.microsoft.com/office/powerpoint/2010/main" val="239782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6120680"/>
          </a:xfrm>
        </p:spPr>
        <p:txBody>
          <a:bodyPr/>
          <a:lstStyle/>
          <a:p>
            <a:pPr marL="0" indent="0">
              <a:buNone/>
            </a:pPr>
            <a:r>
              <a:rPr lang="ru-RU" dirty="0" smtClean="0"/>
              <a:t>Удовлетворение физиологических потребностей напрямую зависит от физического состояния человека, что является основой пирамиды здоровья. </a:t>
            </a:r>
          </a:p>
          <a:p>
            <a:pPr marL="0" indent="0">
              <a:buNone/>
            </a:pPr>
            <a:r>
              <a:rPr lang="ru-RU" dirty="0" smtClean="0"/>
              <a:t>При неудовлетворительном состоянии базовых составляющих  дальнейшее формирование здоровья будет происходит с перекосом пирамиды, что уже будет похоже на Пизанскую башню. Падение которой зависит от степени разрушения основания строения.</a:t>
            </a:r>
            <a:endParaRPr lang="ru-RU" dirty="0"/>
          </a:p>
        </p:txBody>
      </p:sp>
    </p:spTree>
    <p:extLst>
      <p:ext uri="{BB962C8B-B14F-4D97-AF65-F5344CB8AC3E}">
        <p14:creationId xmlns="" xmlns:p14="http://schemas.microsoft.com/office/powerpoint/2010/main" val="147621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Ваше здоровье – это Пизанская башня или пирамида?</a:t>
            </a:r>
            <a:endParaRPr lang="ru-RU" sz="3600"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1628800"/>
            <a:ext cx="3487895" cy="4824536"/>
          </a:xfrm>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32270" t="3629" r="10376" b="29152"/>
          <a:stretch/>
        </p:blipFill>
        <p:spPr>
          <a:xfrm>
            <a:off x="4211960" y="1844824"/>
            <a:ext cx="4680520" cy="4392488"/>
          </a:xfrm>
          <a:prstGeom prst="rect">
            <a:avLst/>
          </a:prstGeom>
        </p:spPr>
      </p:pic>
    </p:spTree>
    <p:extLst>
      <p:ext uri="{BB962C8B-B14F-4D97-AF65-F5344CB8AC3E}">
        <p14:creationId xmlns="" xmlns:p14="http://schemas.microsoft.com/office/powerpoint/2010/main" val="11030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Падать больно – выбираем пирамиду!</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35696" y="1484313"/>
            <a:ext cx="4824536" cy="4969023"/>
          </a:xfrm>
        </p:spPr>
      </p:pic>
    </p:spTree>
    <p:extLst>
      <p:ext uri="{BB962C8B-B14F-4D97-AF65-F5344CB8AC3E}">
        <p14:creationId xmlns="" xmlns:p14="http://schemas.microsoft.com/office/powerpoint/2010/main" val="155554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Физиологические потребности:</a:t>
            </a:r>
            <a:endParaRPr lang="ru-RU" dirty="0"/>
          </a:p>
        </p:txBody>
      </p:sp>
      <p:sp>
        <p:nvSpPr>
          <p:cNvPr id="3" name="Объект 2"/>
          <p:cNvSpPr>
            <a:spLocks noGrp="1"/>
          </p:cNvSpPr>
          <p:nvPr>
            <p:ph idx="1"/>
          </p:nvPr>
        </p:nvSpPr>
        <p:spPr>
          <a:xfrm>
            <a:off x="457200" y="1484784"/>
            <a:ext cx="8229600" cy="4824536"/>
          </a:xfrm>
        </p:spPr>
        <p:txBody>
          <a:bodyPr/>
          <a:lstStyle/>
          <a:p>
            <a:pPr marL="0" indent="0">
              <a:buNone/>
            </a:pPr>
            <a:r>
              <a:rPr lang="ru-RU" dirty="0" smtClean="0"/>
              <a:t>Дыхание, работа сердца и других внутренних органов, процессы выделения, процессы регуляции и другие обеспечиваются согласованной работой мышечной и нервной систем. Что, в свою очередь обеспечивается физическими упражнениями при помощи развития физических качеств.</a:t>
            </a:r>
            <a:endParaRPr lang="ru-RU" dirty="0"/>
          </a:p>
        </p:txBody>
      </p:sp>
    </p:spTree>
    <p:extLst>
      <p:ext uri="{BB962C8B-B14F-4D97-AF65-F5344CB8AC3E}">
        <p14:creationId xmlns="" xmlns:p14="http://schemas.microsoft.com/office/powerpoint/2010/main" val="4217031229"/>
      </p:ext>
    </p:extLst>
  </p:cSld>
  <p:clrMapOvr>
    <a:masterClrMapping/>
  </p:clrMapOvr>
</p:sld>
</file>

<file path=ppt/theme/theme1.xml><?xml version="1.0" encoding="utf-8"?>
<a:theme xmlns:a="http://schemas.openxmlformats.org/drawingml/2006/main" name="Техничес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320</TotalTime>
  <Words>1743</Words>
  <Application>Microsoft Office PowerPoint</Application>
  <PresentationFormat>Экран (4:3)</PresentationFormat>
  <Paragraphs>126</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Техническая</vt:lpstr>
      <vt:lpstr>Комплекс ГТО –       что это?</vt:lpstr>
      <vt:lpstr>Указ Президента Российской Федерации от 24 марта 2014 г. N 172 "О Всероссийском физкультурно-спортивном комплексе "Готов к труду и обороне" (ГТО)" </vt:lpstr>
      <vt:lpstr>Можно ли укрепить здоровье при помощи сдачи норм ГТО?</vt:lpstr>
      <vt:lpstr>Слайд 4</vt:lpstr>
      <vt:lpstr>Пирамида здоровья по А.Маслоу </vt:lpstr>
      <vt:lpstr>Слайд 6</vt:lpstr>
      <vt:lpstr>Ваше здоровье – это Пизанская башня или пирамида?</vt:lpstr>
      <vt:lpstr>Падать больно – выбираем пирамиду!</vt:lpstr>
      <vt:lpstr>Физиологические потребности:</vt:lpstr>
      <vt:lpstr>Физические качества.</vt:lpstr>
      <vt:lpstr>Быстрота</vt:lpstr>
      <vt:lpstr>Для чего человеку быстрота?</vt:lpstr>
      <vt:lpstr>Слайд 13</vt:lpstr>
      <vt:lpstr>Тренируем быстроту (скорость)</vt:lpstr>
      <vt:lpstr>Для чего человеку сила?</vt:lpstr>
      <vt:lpstr>Сила</vt:lpstr>
      <vt:lpstr>Слайд 17</vt:lpstr>
      <vt:lpstr>Слайд 18</vt:lpstr>
      <vt:lpstr>Тренируем силу.</vt:lpstr>
      <vt:lpstr>Для чего человеку выносливость?</vt:lpstr>
      <vt:lpstr>Выносливость</vt:lpstr>
      <vt:lpstr>Слайд 22</vt:lpstr>
      <vt:lpstr>Слайд 23</vt:lpstr>
      <vt:lpstr>Таким образом выносливость человеку нужна:</vt:lpstr>
      <vt:lpstr>Слайд 25</vt:lpstr>
      <vt:lpstr>Тренируем выносливость. </vt:lpstr>
      <vt:lpstr>Для чего человеку ловкость?</vt:lpstr>
      <vt:lpstr>Слайд 28</vt:lpstr>
      <vt:lpstr>Ловкость</vt:lpstr>
      <vt:lpstr>Таким образом человеку ловкость нужна:</vt:lpstr>
      <vt:lpstr>Тренируем ловкость </vt:lpstr>
      <vt:lpstr>Для чего человеку гибкость?</vt:lpstr>
      <vt:lpstr>Гибкость</vt:lpstr>
      <vt:lpstr>Таким образом человеку гибкость нужна:</vt:lpstr>
      <vt:lpstr>Тренируем гибкость.</vt:lpstr>
      <vt:lpstr> Недостаток мышечных напряжений проявляется в : </vt:lpstr>
      <vt:lpstr>Недостаток мышечных напряжений – Это о тебе? </vt:lpstr>
      <vt:lpstr>Выбор за тобой!</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ГТО – что это?</dc:title>
  <dc:creator>Алексей</dc:creator>
  <cp:lastModifiedBy>User</cp:lastModifiedBy>
  <cp:revision>30</cp:revision>
  <dcterms:created xsi:type="dcterms:W3CDTF">2015-02-10T05:54:24Z</dcterms:created>
  <dcterms:modified xsi:type="dcterms:W3CDTF">2019-12-16T15:05:00Z</dcterms:modified>
</cp:coreProperties>
</file>