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8" r:id="rId2"/>
    <p:sldId id="257" r:id="rId3"/>
    <p:sldId id="256" r:id="rId4"/>
    <p:sldId id="262" r:id="rId5"/>
    <p:sldId id="263" r:id="rId6"/>
    <p:sldId id="267" r:id="rId7"/>
    <p:sldId id="269" r:id="rId8"/>
    <p:sldId id="270" r:id="rId9"/>
    <p:sldId id="264" r:id="rId10"/>
    <p:sldId id="265" r:id="rId11"/>
    <p:sldId id="261" r:id="rId12"/>
    <p:sldId id="266" r:id="rId13"/>
    <p:sldId id="258" r:id="rId14"/>
    <p:sldId id="259" r:id="rId15"/>
    <p:sldId id="26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FF00"/>
    <a:srgbClr val="54CCAF"/>
    <a:srgbClr val="CC9900"/>
    <a:srgbClr val="E5E00A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57" autoAdjust="0"/>
    <p:restoredTop sz="94671" autoAdjust="0"/>
  </p:normalViewPr>
  <p:slideViewPr>
    <p:cSldViewPr>
      <p:cViewPr>
        <p:scale>
          <a:sx n="66" d="100"/>
          <a:sy n="66" d="100"/>
        </p:scale>
        <p:origin x="-53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518BB-322C-4FB1-8967-592268E574CC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F1705-1DB7-48D5-911E-C0DB3075C1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F1705-1DB7-48D5-911E-C0DB3075C13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F1705-1DB7-48D5-911E-C0DB3075C13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F1705-1DB7-48D5-911E-C0DB3075C13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13D3-C4AB-4EFC-837C-51D9303C0CB4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4B9C-B0A0-44E8-A3A7-6AA810DDB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13D3-C4AB-4EFC-837C-51D9303C0CB4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4B9C-B0A0-44E8-A3A7-6AA810DDB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13D3-C4AB-4EFC-837C-51D9303C0CB4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4B9C-B0A0-44E8-A3A7-6AA810DDB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13D3-C4AB-4EFC-837C-51D9303C0CB4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4B9C-B0A0-44E8-A3A7-6AA810DDB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13D3-C4AB-4EFC-837C-51D9303C0CB4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4B9C-B0A0-44E8-A3A7-6AA810DDB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13D3-C4AB-4EFC-837C-51D9303C0CB4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4B9C-B0A0-44E8-A3A7-6AA810DDB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13D3-C4AB-4EFC-837C-51D9303C0CB4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4B9C-B0A0-44E8-A3A7-6AA810DDB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13D3-C4AB-4EFC-837C-51D9303C0CB4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4B9C-B0A0-44E8-A3A7-6AA810DDB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13D3-C4AB-4EFC-837C-51D9303C0CB4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4B9C-B0A0-44E8-A3A7-6AA810DDB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13D3-C4AB-4EFC-837C-51D9303C0CB4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4B9C-B0A0-44E8-A3A7-6AA810DDB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13D3-C4AB-4EFC-837C-51D9303C0CB4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4B9C-B0A0-44E8-A3A7-6AA810DDB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F13D3-C4AB-4EFC-837C-51D9303C0CB4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54B9C-B0A0-44E8-A3A7-6AA810DDB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www.gov.spb.ru/static/writable/mediact/photo/2016/06/22/IMG_97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112" y="0"/>
            <a:ext cx="917411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44824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CC9900"/>
                </a:solidFill>
              </a:rPr>
              <a:t>«</a:t>
            </a:r>
            <a:r>
              <a:rPr lang="ru-RU" sz="4800" b="1" i="1" u="sng" dirty="0" smtClean="0">
                <a:solidFill>
                  <a:srgbClr val="CC9900"/>
                </a:solidFill>
              </a:rPr>
              <a:t>Память</a:t>
            </a:r>
            <a:r>
              <a:rPr lang="ru-RU" sz="4800" b="1" i="1" dirty="0" smtClean="0">
                <a:solidFill>
                  <a:srgbClr val="CC9900"/>
                </a:solidFill>
              </a:rPr>
              <a:t> – </a:t>
            </a:r>
            <a:r>
              <a:rPr lang="ru-RU" sz="4800" b="1" i="1" u="sng" dirty="0" smtClean="0">
                <a:solidFill>
                  <a:srgbClr val="CC9900"/>
                </a:solidFill>
              </a:rPr>
              <a:t>Великая</a:t>
            </a:r>
            <a:r>
              <a:rPr lang="ru-RU" sz="4800" b="1" i="1" dirty="0" smtClean="0">
                <a:solidFill>
                  <a:srgbClr val="CC9900"/>
                </a:solidFill>
              </a:rPr>
              <a:t> </a:t>
            </a:r>
            <a:r>
              <a:rPr lang="ru-RU" sz="4800" b="1" i="1" u="sng" dirty="0" smtClean="0">
                <a:solidFill>
                  <a:srgbClr val="CC9900"/>
                </a:solidFill>
              </a:rPr>
              <a:t>книга</a:t>
            </a:r>
            <a:r>
              <a:rPr lang="ru-RU" sz="4800" b="1" i="1" dirty="0" smtClean="0">
                <a:solidFill>
                  <a:srgbClr val="CC9900"/>
                </a:solidFill>
              </a:rPr>
              <a:t> </a:t>
            </a:r>
            <a:r>
              <a:rPr lang="ru-RU" sz="4800" b="1" i="1" u="sng" dirty="0" smtClean="0">
                <a:solidFill>
                  <a:srgbClr val="CC9900"/>
                </a:solidFill>
              </a:rPr>
              <a:t>нетленная</a:t>
            </a:r>
            <a:r>
              <a:rPr lang="ru-RU" sz="4800" b="1" i="1" dirty="0" smtClean="0">
                <a:solidFill>
                  <a:srgbClr val="CC9900"/>
                </a:solidFill>
              </a:rPr>
              <a:t>…»</a:t>
            </a:r>
            <a:endParaRPr lang="ru-RU" sz="4800" b="1" i="1" dirty="0">
              <a:solidFill>
                <a:srgbClr val="CC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88640"/>
            <a:ext cx="7776864" cy="2893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В братской могиле похоронен Александр Петрович Савушкин (1918 – 1943) – штурман 11- гвардейского истребительного полка. Он совершил 500 боевых вылетов, в 50 воздушных боях сбил 18 самолётов. Погиб 17 февраля 1943 года, звание Героя получил посмертно. </a:t>
            </a:r>
          </a:p>
          <a:p>
            <a:r>
              <a:rPr lang="ru-RU" sz="2600" dirty="0" smtClean="0"/>
              <a:t>В 1950 году в Честь Савушкина названа улица.</a:t>
            </a:r>
            <a:endParaRPr lang="ru-RU" sz="2600" dirty="0"/>
          </a:p>
        </p:txBody>
      </p:sp>
      <p:sp>
        <p:nvSpPr>
          <p:cNvPr id="24578" name="AutoShape 2" descr="https://upload.wikimedia.org/wikipedia/commons/thumb/9/96/The_Sosnovka_Park-10.jpg/200px-The_Sosnovka_Park-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ttps://upload.wikimedia.org/wikipedia/commons/thumb/9/96/The_Sosnovka_Park-10.jpg/200px-The_Sosnovka_Park-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https://upload.wikimedia.org/wikipedia/commons/thumb/9/96/The_Sosnovka_Park-10.jpg/200px-The_Sosnovka_Park-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 descr="https://upload.wikimedia.org/wikipedia/commons/thumb/9/96/The_Sosnovka_Park-10.jpg/200px-The_Sosnovka_Park-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6" name="AutoShape 10" descr="https://upload.wikimedia.org/wikipedia/commons/thumb/9/96/The_Sosnovka_Park-10.jpg/200px-The_Sosnovka_Park-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8" name="AutoShape 12" descr="Savushkin, Aleksandr Petrovic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0" name="AutoShape 14" descr="Savushkin, Aleksandr Petrovic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2" name="AutoShape 16" descr="Savushkin, Aleksandr Petrovic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" name="AutoShape 2" descr="Savushkin, Aleksandr Petrovic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planetavvs.ru/wp-content/uploads/2016/05/savushk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429000"/>
            <a:ext cx="4457638" cy="3070719"/>
          </a:xfrm>
          <a:prstGeom prst="rect">
            <a:avLst/>
          </a:prstGeom>
          <a:noFill/>
        </p:spPr>
      </p:pic>
      <p:sp>
        <p:nvSpPr>
          <p:cNvPr id="1030" name="AutoShape 6" descr="https://upload.wikimedia.org/wikipedia/commons/9/96/The_Sosnovka_Park-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okn-mk.mkrf.ru/maps/show/id/3106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okn-mk.mkrf.ru/maps/show/id/3106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okn-mk.mkrf.ru/maps/show/id/3106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okn-mk.mkrf.ru/maps/show/id/3106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okn-mk.mkrf.ru/maps/show/id/3106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https://okn-mk.mkrf.ru/maps/show/id/3106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AutoShape 20" descr="https://okn-mk.mkrf.ru/maps/show/id/3106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AutoShape 22" descr="https://okn-mk.mkrf.ru/maps/show/id/3106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8" name="AutoShape 24" descr="https://okn-mk.mkrf.ru/maps/show/id/3106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0" name="AutoShape 26" descr="https://okn-mk.mkrf.ru/maps/show/id/3106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2" name="AutoShape 28" descr="https://okn-mk.mkrf.ru/maps/show/id/3106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4" name="AutoShape 30" descr="https://okn-mk.mkrf.ru/maps/show/id/3106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6" name="AutoShape 32" descr="https://okn-mk.mkrf.ru/maps/show/id/3106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8" name="AutoShape 34" descr="https://okn-mk.mkrf.ru/maps/show/id/3106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0" name="AutoShape 36" descr="https://okn-mk.mkrf.ru/maps/show/id/3106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2" name="AutoShape 38" descr="https://okn-mk.mkrf.ru/maps/show/id/3106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4" name="AutoShape 40" descr="https://okn-mk.mkrf.ru/maps/show/id/3106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6" name="AutoShape 42" descr="https://okn-mk.mkrf.ru/maps/show/id/3106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8" name="AutoShape 44" descr="https://okn-mk.mkrf.ru/maps/show/id/3106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0" name="AutoShape 46" descr="https://okn-mk.mkrf.ru/maps/show/id/3106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2" name="AutoShape 48" descr="https://okn-mk.mkrf.ru/maps/show/id/3106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4" name="AutoShape 50" descr="https://okn-mk.mkrf.ru/maps/show/id/3106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6" name="AutoShape 52" descr="https://okn-mk.mkrf.ru/maps/show/id/3106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8" name="AutoShape 54" descr="https://okn-mk.mkrf.ru/maps/show/id/3106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0" name="AutoShape 56" descr="https://okn-mk.mkrf.ru/maps/show/id/3106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2" name="AutoShape 58" descr="https://okn-mk.mkrf.ru/maps/show/id/3106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4" name="AutoShape 60" descr="https://okn-mk.mkrf.ru/maps/show/id/3106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6" name="AutoShape 62" descr="https://upload.wikimedia.org/wikipedia/commons/thumb/7/74/%D0%A1%D0%B0%D0%BD%D0%BA%D1%82-%D0%9F%D0%B5%D1%82%D0%B5%D1%80%D0%B1%D1%83%D1%80%D0%B3._%D0%9F%D0%B0%D1%80%D0%BA_%22%D0%A1%D0%BE%D1%81%D0%BD%D0%BE%D0%B2%D0%BA%D0%B0%22._%D0%92%D0%BE%D0%B8%D0%BD%D1%81%D0%BA%D0%BE%D0%B5_%D0%BA%D0%BB%D0%B0%D0%B4%D0%B1%D0%B8%D1%89%D0%B5._%D0%91%D1%80%D0%B0%D1%82%D1%81%D0%BA%D0%B0%D1%8F_%D0%BC%D0%BE%D0%B3%D0%B8%D0%BB%D0%B0.JPG/1200px-%D0%A1%D0%B0%D0%BD%D0%BA%D1%82-%D0%9F%D0%B5%D1%82%D0%B5%D1%80%D0%B1%D1%83%D1%80%D0%B3._%D0%9F%D0%B0%D1%80%D0%BA_%22%D0%A1%D0%BE%D1%81%D0%BD%D0%BE%D0%B2%D0%BA%D0%B0%22._%D0%92%D0%BE%D0%B8%D0%BD%D1%81%D0%BA%D0%BE%D0%B5_%D0%BA%D0%BB%D0%B0%D0%B4%D0%B1%D0%B8%D1%89%D0%B5._%D0%91%D1%80%D0%B0%D1%82%D1%81%D0%BA%D0%B0%D1%8F_%D0%BC%D0%BE%D0%B3%D0%B8%D0%BB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8" name="AutoShape 64" descr="https://upload.wikimedia.org/wikipedia/commons/thumb/7/74/%D0%A1%D0%B0%D0%BD%D0%BA%D1%82-%D0%9F%D0%B5%D1%82%D0%B5%D1%80%D0%B1%D1%83%D1%80%D0%B3._%D0%9F%D0%B0%D1%80%D0%BA_%22%D0%A1%D0%BE%D1%81%D0%BD%D0%BE%D0%B2%D0%BA%D0%B0%22._%D0%92%D0%BE%D0%B8%D0%BD%D1%81%D0%BA%D0%BE%D0%B5_%D0%BA%D0%BB%D0%B0%D0%B4%D0%B1%D0%B8%D1%89%D0%B5._%D0%91%D1%80%D0%B0%D1%82%D1%81%D0%BA%D0%B0%D1%8F_%D0%BC%D0%BE%D0%B3%D0%B8%D0%BB%D0%B0.JPG/1200px-%D0%A1%D0%B0%D0%BD%D0%BA%D1%82-%D0%9F%D0%B5%D1%82%D0%B5%D1%80%D0%B1%D1%83%D1%80%D0%B3._%D0%9F%D0%B0%D1%80%D0%BA_%22%D0%A1%D0%BE%D1%81%D0%BD%D0%BE%D0%B2%D0%BA%D0%B0%22._%D0%92%D0%BE%D0%B8%D0%BD%D1%81%D0%BA%D0%BE%D0%B5_%D0%BA%D0%BB%D0%B0%D0%B4%D0%B1%D0%B8%D1%89%D0%B5._%D0%91%D1%80%D0%B0%D1%82%D1%81%D0%BA%D0%B0%D1%8F_%D0%BC%D0%BE%D0%B3%D0%B8%D0%BB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s://upload.wikimedia.org/wikipedia/commons/thumb/7/74/%D0%A1%D0%B0%D0%BD%D0%BA%D1%82-%D0%9F%D0%B5%D1%82%D0%B5%D1%80%D0%B1%D1%83%D1%80%D0%B3._%D0%9F%D0%B0%D1%80%D0%BA_%22%D0%A1%D0%BE%D1%81%D0%BD%D0%BE%D0%B2%D0%BA%D0%B0%22._%D0%92%D0%BE%D0%B8%D0%BD%D1%81%D0%BA%D0%BE%D0%B5_%D0%BA%D0%BB%D0%B0%D0%B4%D0%B1%D0%B8%D1%89%D0%B5._%D0%91%D1%80%D0%B0%D1%82%D1%81%D0%BA%D0%B0%D1%8F_%D0%BC%D0%BE%D0%B3%D0%B8%D0%BB%D0%B0.JPG/1200px-%D0%A1%D0%B0%D0%BD%D0%BA%D1%82-%D0%9F%D0%B5%D1%82%D0%B5%D1%80%D0%B1%D1%83%D1%80%D0%B3._%D0%9F%D0%B0%D1%80%D0%BA_%22%D0%A1%D0%BE%D1%81%D0%BD%D0%BE%D0%B2%D0%BA%D0%B0%22._%D0%92%D0%BE%D0%B8%D0%BD%D1%81%D0%BA%D0%BE%D0%B5_%D0%BA%D0%BB%D0%B0%D0%B4%D0%B1%D0%B8%D1%89%D0%B5._%D0%91%D1%80%D0%B0%D1%82%D1%81%D0%BA%D0%B0%D1%8F_%D0%BC%D0%BE%D0%B3%D0%B8%D0%BB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upload.wikimedia.org/wikipedia/commons/thumb/7/74/%D0%A1%D0%B0%D0%BD%D0%BA%D1%82-%D0%9F%D0%B5%D1%82%D0%B5%D1%80%D0%B1%D1%83%D1%80%D0%B3._%D0%9F%D0%B0%D1%80%D0%BA_%22%D0%A1%D0%BE%D1%81%D0%BD%D0%BE%D0%B2%D0%BA%D0%B0%22._%D0%92%D0%BE%D0%B8%D0%BD%D1%81%D0%BA%D0%BE%D0%B5_%D0%BA%D0%BB%D0%B0%D0%B4%D0%B1%D0%B8%D1%89%D0%B5._%D0%91%D1%80%D0%B0%D1%82%D1%81%D0%BA%D0%B0%D1%8F_%D0%BC%D0%BE%D0%B3%D0%B8%D0%BB%D0%B0.JPG/1200px-%D0%A1%D0%B0%D0%BD%D0%BA%D1%82-%D0%9F%D0%B5%D1%82%D0%B5%D1%80%D0%B1%D1%83%D1%80%D0%B3._%D0%9F%D0%B0%D1%80%D0%BA_%22%D0%A1%D0%BE%D1%81%D0%BD%D0%BE%D0%B2%D0%BA%D0%B0%22._%D0%92%D0%BE%D0%B8%D0%BD%D1%81%D0%BA%D0%BE%D0%B5_%D0%BA%D0%BB%D0%B0%D0%B4%D0%B1%D0%B8%D1%89%D0%B5._%D0%91%D1%80%D0%B0%D1%82%D1%81%D0%BA%D0%B0%D1%8F_%D0%BC%D0%BE%D0%B3%D0%B8%D0%BB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" name="Picture 6" descr="http://4wd-shop.ru/pok/9023/img_1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212976"/>
            <a:ext cx="3240360" cy="3479426"/>
          </a:xfrm>
          <a:prstGeom prst="rect">
            <a:avLst/>
          </a:prstGeom>
          <a:noFill/>
        </p:spPr>
      </p:pic>
      <p:sp>
        <p:nvSpPr>
          <p:cNvPr id="8194" name="AutoShape 2" descr="https://s12.stc.all.kpcdn.net/share/i/4/976224/inx960x14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s://s12.stc.all.kpcdn.net/share/i/4/976224/inx960x14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https://s12.stc.all.kpcdn.net/share/i/4/976224/inx960x14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https://s12.stc.all.kpcdn.net/share/i/4/976224/inx960x14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С середины XIX века существовало несколько проездов, переулков и дач. В 1950-м все отрезки объединили в одну улицу, которую и назвали именем героя. Фото: Александр ГЛУ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xn--80aafy5bs.xn--p1ai/wp-content/uploads/2015/09/4.LaGG-3-66-serii-vyrulivaet-na-vzlet.-Zima-1944-g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5476911" cy="32403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4437112"/>
            <a:ext cx="24482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/>
              <a:t>ЛаГГ</a:t>
            </a:r>
            <a:r>
              <a:rPr lang="ru-RU" sz="3600" dirty="0" smtClean="0"/>
              <a:t> 3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868144" y="404664"/>
            <a:ext cx="2916832" cy="57861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Годы производства</a:t>
            </a:r>
            <a:r>
              <a:rPr lang="en-US" sz="2200" dirty="0" smtClean="0"/>
              <a:t>:</a:t>
            </a:r>
            <a:r>
              <a:rPr lang="ru-RU" sz="2200" dirty="0" smtClean="0"/>
              <a:t> 1941 – 1944 года.</a:t>
            </a:r>
          </a:p>
          <a:p>
            <a:r>
              <a:rPr lang="ru-RU" sz="2200" dirty="0" smtClean="0"/>
              <a:t>Одноместный одномоторный поршневой истребитель-моноплан во время Второй Мировой Войны.</a:t>
            </a:r>
          </a:p>
          <a:p>
            <a:r>
              <a:rPr lang="ru-RU" sz="2200" dirty="0" smtClean="0"/>
              <a:t>Использовался в качестве истребителя, истребителя-перехватчика, истребителя бомбардировщика и самолета разведчика</a:t>
            </a:r>
          </a:p>
          <a:p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https://upload.wikimedia.org/wikipedia/commons/thumb/7/74/%D0%A1%D0%B0%D0%BD%D0%BA%D1%82-%D0%9F%D0%B5%D1%82%D0%B5%D1%80%D0%B1%D1%83%D1%80%D0%B3._%D0%9F%D0%B0%D1%80%D0%BA_%22%D0%A1%D0%BE%D1%81%D0%BD%D0%BE%D0%B2%D0%BA%D0%B0%22._%D0%92%D0%BE%D0%B8%D0%BD%D1%81%D0%BA%D0%BE%D0%B5_%D0%BA%D0%BB%D0%B0%D0%B4%D0%B1%D0%B8%D1%89%D0%B5._%D0%91%D1%80%D0%B0%D1%82%D1%81%D0%BA%D0%B0%D1%8F_%D0%BC%D0%BE%D0%B3%D0%B8%D0%BB%D0%B0.JPG/1200px-%D0%A1%D0%B0%D0%BD%D0%BA%D1%82-%D0%9F%D0%B5%D1%82%D0%B5%D1%80%D0%B1%D1%83%D1%80%D0%B3._%D0%9F%D0%B0%D1%80%D0%BA_%22%D0%A1%D0%BE%D1%81%D0%BD%D0%BE%D0%B2%D0%BA%D0%B0%22._%D0%92%D0%BE%D0%B8%D0%BD%D1%81%D0%BA%D0%BE%D0%B5_%D0%BA%D0%BB%D0%B0%D0%B4%D0%B1%D0%B8%D1%89%D0%B5._%D0%91%D1%80%D0%B0%D1%82%D1%81%D0%BA%D0%B0%D1%8F_%D0%BC%D0%BE%D0%B3%D0%B8%D0%BB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s://upload.wikimedia.org/wikipedia/commons/thumb/7/74/%D0%A1%D0%B0%D0%BD%D0%BA%D1%82-%D0%9F%D0%B5%D1%82%D0%B5%D1%80%D0%B1%D1%83%D1%80%D0%B3._%D0%9F%D0%B0%D1%80%D0%BA_%22%D0%A1%D0%BE%D1%81%D0%BD%D0%BE%D0%B2%D0%BA%D0%B0%22._%D0%92%D0%BE%D0%B8%D0%BD%D1%81%D0%BA%D0%BE%D0%B5_%D0%BA%D0%BB%D0%B0%D0%B4%D0%B1%D0%B8%D1%89%D0%B5._%D0%91%D1%80%D0%B0%D1%82%D1%81%D0%BA%D0%B0%D1%8F_%D0%BC%D0%BE%D0%B3%D0%B8%D0%BB%D0%B0.JPG/1200px-%D0%A1%D0%B0%D0%BD%D0%BA%D1%82-%D0%9F%D0%B5%D1%82%D0%B5%D1%80%D0%B1%D1%83%D1%80%D0%B3._%D0%9F%D0%B0%D1%80%D0%BA_%22%D0%A1%D0%BE%D1%81%D0%BD%D0%BE%D0%B2%D0%BA%D0%B0%22._%D0%92%D0%BE%D0%B8%D0%BD%D1%81%D0%BA%D0%BE%D0%B5_%D0%BA%D0%BB%D0%B0%D0%B4%D0%B1%D0%B8%D1%89%D0%B5._%D0%91%D1%80%D0%B0%D1%82%D1%81%D0%BA%D0%B0%D1%8F_%D0%BC%D0%BE%D0%B3%D0%B8%D0%BB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9512" y="188640"/>
            <a:ext cx="8748464" cy="34470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Рядом могила Петра Яковлевича </a:t>
            </a:r>
            <a:r>
              <a:rPr lang="ru-RU" sz="2000" b="1" dirty="0" err="1" smtClean="0"/>
              <a:t>Лихолетова</a:t>
            </a:r>
            <a:r>
              <a:rPr lang="ru-RU" sz="2000" b="1" dirty="0" smtClean="0"/>
              <a:t> (1917-1945) – командира эскадрильи 159-го истребительного авиационного полка. К середине октября 1943 года он совершил 366 боевых вылетов, в 72 воздушных боях лично сбил 19 и в группе  - 5 самолётов противника. В 1944 году ему было присвоено звание Героя.</a:t>
            </a:r>
          </a:p>
          <a:p>
            <a:r>
              <a:rPr lang="ru-RU" sz="2000" b="1" dirty="0" smtClean="0"/>
              <a:t>В конце войны, возвращаясь после боя и почти не имея снарядов, </a:t>
            </a:r>
            <a:r>
              <a:rPr lang="ru-RU" sz="2000" b="1" dirty="0" err="1" smtClean="0"/>
              <a:t>Лихолетов</a:t>
            </a:r>
            <a:r>
              <a:rPr lang="ru-RU" sz="2000" b="1" dirty="0" smtClean="0"/>
              <a:t> наткнулся на 5 самолётов противника, и принял бой на себя. Израсходовав все снаряды, израненный, он вернулся на аэродром. Полуживого его доставили в госпиталь. Врачи долго боролись за его жизнь, но спасти его не удалось. Он умер от ран 13 июля 1945 года</a:t>
            </a:r>
          </a:p>
          <a:p>
            <a:endParaRPr lang="ru-RU" dirty="0"/>
          </a:p>
        </p:txBody>
      </p:sp>
      <p:sp>
        <p:nvSpPr>
          <p:cNvPr id="25608" name="AutoShape 8" descr="https://pbs.twimg.com/media/DiX6CxQW0AIxuL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upload.wikimedia.org/wikipedia/commons/8/89/%D0%A1%D0%B0%D0%BD%D0%BA%D1%82-%D0%9F%D0%B5%D1%82%D0%B5%D1%80%D0%B1%D1%83%D1%80%D0%B3._%D0%9F%D0%B0%D1%80%D0%BA_%22%D0%A1%D0%BE%D1%81%D0%BD%D0%BE%D0%B2%D0%BA%D0%B0%22._%D0%92%D0%BE%D0%B8%D0%BD%D1%81%D0%BA%D0%BE%D0%B5_%D0%BA%D0%BB%D0%B0%D0%B4%D0%B1%D0%B8%D1%89%D0%B5._%D0%9C%D0%BE%D0%B3%D0%B8%D0%BB%D0%B0_%D0%9F.%D0%AF.%D0%9B%D0%B8%D1%85%D0%BE%D0%BB%D0%B5%D1%82%D0%BE%D0%B2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6" name="AutoShape 16" descr="https://upload.wikimedia.org/wikipedia/commons/thumb/8/89/%D0%A1%D0%B0%D0%BD%D0%BA%D1%82-%D0%9F%D0%B5%D1%82%D0%B5%D1%80%D0%B1%D1%83%D1%80%D0%B3._%D0%9F%D0%B0%D1%80%D0%BA_%22%D0%A1%D0%BE%D1%81%D0%BD%D0%BE%D0%B2%D0%BA%D0%B0%22._%D0%92%D0%BE%D0%B8%D0%BD%D1%81%D0%BA%D0%BE%D0%B5_%D0%BA%D0%BB%D0%B0%D0%B4%D0%B1%D0%B8%D1%89%D0%B5._%D0%9C%D0%BE%D0%B3%D0%B8%D0%BB%D0%B0_%D0%9F.%D0%AF.%D0%9B%D0%B8%D1%85%D0%BE%D0%BB%D0%B5%D1%82%D0%BE%D0%B2%D0%B0.JPG/320px-%D0%A1%D0%B0%D0%BD%D0%BA%D1%82-%D0%9F%D0%B5%D1%82%D0%B5%D1%80%D0%B1%D1%83%D1%80%D0%B3._%D0%9F%D0%B0%D1%80%D0%BA_%22%D0%A1%D0%BE%D1%81%D0%BD%D0%BE%D0%B2%D0%BA%D0%B0%22._%D0%92%D0%BE%D0%B8%D0%BD%D1%81%D0%BA%D0%BE%D0%B5_%D0%BA%D0%BB%D0%B0%D0%B4%D0%B1%D0%B8%D1%89%D0%B5._%D0%9C%D0%BE%D0%B3%D0%B8%D0%BB%D0%B0_%D0%9F.%D0%AF.%D0%9B%D0%B8%D1%85%D0%BE%D0%BB%D0%B5%D1%82%D0%BE%D0%B2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8" name="AutoShape 18" descr="https://memgid.ru/uploads/object/2194_img_10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22" name="Picture 22" descr="http://4wd-shop.ru/pok/9023/img_102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717032"/>
            <a:ext cx="2520280" cy="2852936"/>
          </a:xfrm>
          <a:prstGeom prst="rect">
            <a:avLst/>
          </a:prstGeom>
          <a:noFill/>
        </p:spPr>
      </p:pic>
      <p:pic>
        <p:nvPicPr>
          <p:cNvPr id="25612" name="Picture 12" descr="http://soviet-aces-1936-53.ru/abc/l/liholetov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17032"/>
            <a:ext cx="4896544" cy="28809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g-f.photosight.ru/265/4478052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5403056" cy="3600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Самолёты базировавшиеся на аэродроме «Сосновка»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5157192"/>
            <a:ext cx="3600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Истребитель Як 7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652120" y="1412776"/>
            <a:ext cx="3312368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Годы производства</a:t>
            </a:r>
            <a:r>
              <a:rPr lang="en-US" sz="2400" dirty="0" smtClean="0"/>
              <a:t>: </a:t>
            </a:r>
            <a:r>
              <a:rPr lang="ru-RU" sz="2400" dirty="0" smtClean="0"/>
              <a:t>с сентября 1941 – июль 1944 года.</a:t>
            </a:r>
          </a:p>
          <a:p>
            <a:r>
              <a:rPr lang="ru-RU" sz="2400" dirty="0" smtClean="0"/>
              <a:t>Советский одномоторный самолёт-истребитель Великой Отечественной войны.</a:t>
            </a:r>
          </a:p>
          <a:p>
            <a:r>
              <a:rPr lang="ru-RU" sz="2400" dirty="0" smtClean="0"/>
              <a:t>Кол-во</a:t>
            </a:r>
            <a:r>
              <a:rPr lang="en-US" sz="2400" dirty="0" smtClean="0"/>
              <a:t>:</a:t>
            </a:r>
            <a:r>
              <a:rPr lang="ru-RU" sz="2400" dirty="0" smtClean="0"/>
              <a:t> 6339 самолётов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Yakovlev Ya-2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5282767" cy="36433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4929198"/>
            <a:ext cx="535785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Разведчик-бомбардировщик Як 2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1071546"/>
            <a:ext cx="3214710" cy="50167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/>
              <a:t>Як-2 советский разведчик-бомбардировщик. Всего выпущено 111 единиц. Государственный план на 1941 г. предусматривал выпуск 1300 двухмоторных бомбардировщиков Яковлева. В соответствии с распоряжением HКАП «</a:t>
            </a:r>
            <a:r>
              <a:rPr lang="ru-RU" sz="2000" dirty="0" err="1" smtClean="0"/>
              <a:t>яковлевские</a:t>
            </a:r>
            <a:r>
              <a:rPr lang="ru-RU" sz="2000" dirty="0" smtClean="0"/>
              <a:t>» машины также получили новые наименования: ББ-22 с моторами М-103 стал называться Як-2, а ББ-22бис с моторами М-105 — Як-4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dni.rbth.com/rbthmedia/images/all/2016/09/23/a_soviet_i-16_fighter_rian_00574385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5479465" cy="38164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5013176"/>
            <a:ext cx="579613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«Истребитель шестнадцатый» И-16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012160" y="476672"/>
            <a:ext cx="2664296" cy="526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«Истребитель шестнадцатый» – годы производства</a:t>
            </a:r>
            <a:r>
              <a:rPr lang="en-US" sz="2400" dirty="0" smtClean="0"/>
              <a:t>: c 1934 – 1942 </a:t>
            </a:r>
            <a:r>
              <a:rPr lang="ru-RU" sz="2400" dirty="0" smtClean="0"/>
              <a:t>год.</a:t>
            </a:r>
          </a:p>
          <a:p>
            <a:r>
              <a:rPr lang="ru-RU" sz="2400" dirty="0" smtClean="0"/>
              <a:t>Советский одномоторный истребитель-моноплан 30-х годов. Один из самых первых истребителей с убирающимся в полёте шасси.</a:t>
            </a: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300" dirty="0" smtClean="0"/>
              <a:t>Зал Боевой Славы «Защитникам Ленинградского неба»</a:t>
            </a:r>
            <a:endParaRPr lang="ru-RU" sz="33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412776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Зал Боевой Славы в нашей школе был открыт в 1985 году и действует по настоящее время.</a:t>
            </a:r>
            <a:endParaRPr lang="ru-RU" sz="2400" b="1" dirty="0"/>
          </a:p>
        </p:txBody>
      </p:sp>
      <p:pic>
        <p:nvPicPr>
          <p:cNvPr id="7170" name="Picture 2" descr="http://118school.ru/wp-content/uploads/2018/10/11sosnovka-e15397188099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276872"/>
            <a:ext cx="2897313" cy="2160240"/>
          </a:xfrm>
          <a:prstGeom prst="rect">
            <a:avLst/>
          </a:prstGeom>
          <a:noFill/>
        </p:spPr>
      </p:pic>
      <p:pic>
        <p:nvPicPr>
          <p:cNvPr id="7172" name="Picture 4" descr="http://118school.ru/wp-content/uploads/2018/10/3sosnovka-e15397191623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348880"/>
            <a:ext cx="2775191" cy="4077072"/>
          </a:xfrm>
          <a:prstGeom prst="rect">
            <a:avLst/>
          </a:prstGeom>
          <a:noFill/>
        </p:spPr>
      </p:pic>
      <p:pic>
        <p:nvPicPr>
          <p:cNvPr id="7174" name="Picture 6" descr="http://118school.ru/wp-content/uploads/2018/10/7sosnovka-e15397190281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780928"/>
            <a:ext cx="2267744" cy="3595703"/>
          </a:xfrm>
          <a:prstGeom prst="rect">
            <a:avLst/>
          </a:prstGeom>
          <a:noFill/>
        </p:spPr>
      </p:pic>
      <p:pic>
        <p:nvPicPr>
          <p:cNvPr id="7176" name="Picture 8" descr="http://118school.ru/wp-content/uploads/2018/10/4sosnovka-e15397191316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725144"/>
            <a:ext cx="3024336" cy="4803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Картинки по запросу &quot;школа 118 спб&quot;&quot;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5832648" cy="1143000"/>
          </a:xfrm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600" dirty="0" smtClean="0"/>
              <a:t>Традиции школы №118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92514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Уроки «Мужества и скорби» - «У войны не детское лицо»</a:t>
            </a:r>
          </a:p>
          <a:p>
            <a:r>
              <a:rPr lang="ru-RU" dirty="0" smtClean="0"/>
              <a:t>Посвящение в кадеты на мемориальном комплексе «Сосновка»</a:t>
            </a:r>
          </a:p>
          <a:p>
            <a:r>
              <a:rPr lang="ru-RU" dirty="0" smtClean="0"/>
              <a:t>Концерт – </a:t>
            </a:r>
            <a:r>
              <a:rPr lang="ru-RU" dirty="0" err="1" smtClean="0"/>
              <a:t>реквеум</a:t>
            </a:r>
            <a:r>
              <a:rPr lang="ru-RU" dirty="0" smtClean="0"/>
              <a:t> «Памяти павшим будем достойны!»</a:t>
            </a:r>
          </a:p>
          <a:p>
            <a:r>
              <a:rPr lang="ru-RU" dirty="0" smtClean="0"/>
              <a:t>Участие в акции «Бессмертный полк»</a:t>
            </a:r>
          </a:p>
          <a:p>
            <a:r>
              <a:rPr lang="ru-RU" dirty="0" smtClean="0"/>
              <a:t>Участие в общественном движении «Бессмертный Ленинград»</a:t>
            </a:r>
          </a:p>
          <a:p>
            <a:r>
              <a:rPr lang="ru-RU" dirty="0" smtClean="0"/>
              <a:t>Проведение экскурсий и участия в </a:t>
            </a:r>
            <a:r>
              <a:rPr lang="ru-RU" dirty="0" err="1" smtClean="0"/>
              <a:t>церимониях</a:t>
            </a:r>
            <a:r>
              <a:rPr lang="ru-RU" dirty="0" smtClean="0"/>
              <a:t> возложения венков и цветов на Пискарёвском мемориальном кладбищем и воинском кладбище «Сосновка».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118school.ru/wp-content/uploads/2018/10/kbs-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648405" cy="2736304"/>
          </a:xfrm>
          <a:prstGeom prst="rect">
            <a:avLst/>
          </a:prstGeom>
          <a:noFill/>
        </p:spPr>
      </p:pic>
      <p:pic>
        <p:nvPicPr>
          <p:cNvPr id="32774" name="Picture 6" descr="http://118school.ru/wp-content/uploads/2018/10/kbs-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01008"/>
            <a:ext cx="3936437" cy="2952328"/>
          </a:xfrm>
          <a:prstGeom prst="rect">
            <a:avLst/>
          </a:prstGeom>
          <a:noFill/>
        </p:spPr>
      </p:pic>
      <p:pic>
        <p:nvPicPr>
          <p:cNvPr id="32776" name="Picture 8" descr="http://118school.ru/wp-content/uploads/2018/10/kbs-0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176464" cy="3132349"/>
          </a:xfrm>
          <a:prstGeom prst="rect">
            <a:avLst/>
          </a:prstGeom>
          <a:noFill/>
        </p:spPr>
      </p:pic>
      <p:pic>
        <p:nvPicPr>
          <p:cNvPr id="32778" name="Picture 10" descr="http://118school.ru/wp-content/uploads/2018/10/kbs-0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3984442" cy="2988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118school.ru/wp-content/uploads/2018/10/2sosnovka-725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5976" cy="6858000"/>
          </a:xfrm>
          <a:prstGeom prst="rect">
            <a:avLst/>
          </a:prstGeom>
          <a:noFill/>
        </p:spPr>
      </p:pic>
      <p:pic>
        <p:nvPicPr>
          <p:cNvPr id="33796" name="Picture 4" descr="http://118school.ru/wp-content/uploads/2018/10/1sosnovka-725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0"/>
            <a:ext cx="4788024" cy="6900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E5E00A"/>
                </a:solidFill>
              </a:rPr>
              <a:t>38 Батальон авиационного обслуживания</a:t>
            </a:r>
            <a:endParaRPr lang="ru-RU" sz="3600" dirty="0">
              <a:solidFill>
                <a:srgbClr val="E5E00A"/>
              </a:solidFill>
            </a:endParaRPr>
          </a:p>
        </p:txBody>
      </p:sp>
      <p:sp>
        <p:nvSpPr>
          <p:cNvPr id="14338" name="AutoShape 2" descr="Leonid Govorov 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Leonid Govorov 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Leonid Govorov 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Leonid Govorov 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Александр Васильевич Мартынов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Александр Васильевич Мартынов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95536" y="1844824"/>
            <a:ext cx="8319298" cy="38038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Для того чтобы самолет выполнил свою боевую задачу, его должны были подготовить: снарядить и обеспечить правильное движение в воздухе к цели и обратно наземными радиотехническими средствами: радиомаяками, связными радиостанциями, пеленгаторами и др. сложными устройствами. Для обеспечения боевой деятельности одного самолета, на Земле должны были день и ночь трудиться от 20 до 50  человек. Боевые части не имели ни своих боеприпасов. Всё это обеспечивали наземные части, такие как 38 БАО (батальон авиационного обслуживания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артинки по запросу &quot;школа 118 спб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4248472" cy="2952328"/>
          </a:xfrm>
          <a:prstGeom prst="rect">
            <a:avLst/>
          </a:prstGeom>
          <a:noFill/>
        </p:spPr>
      </p:pic>
      <p:pic>
        <p:nvPicPr>
          <p:cNvPr id="34820" name="Picture 4" descr="Картинки по запросу &quot;школа 118 спб&quot;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645024"/>
            <a:ext cx="4461520" cy="2975799"/>
          </a:xfrm>
          <a:prstGeom prst="rect">
            <a:avLst/>
          </a:prstGeom>
          <a:noFill/>
        </p:spPr>
      </p:pic>
      <p:pic>
        <p:nvPicPr>
          <p:cNvPr id="34822" name="Picture 6" descr="Картинки по запросу &quot;школа 118 спб&quot;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645024"/>
            <a:ext cx="3744415" cy="2808312"/>
          </a:xfrm>
          <a:prstGeom prst="rect">
            <a:avLst/>
          </a:prstGeom>
          <a:noFill/>
        </p:spPr>
      </p:pic>
      <p:pic>
        <p:nvPicPr>
          <p:cNvPr id="34824" name="Picture 8" descr="Картинки по запросу &quot;школа 118 спб&quot;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96651"/>
            <a:ext cx="3888432" cy="2916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Картинки по запросу &quot;сосновка мемориал панарама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03640" y="0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Работу выполнили</a:t>
            </a:r>
            <a:r>
              <a:rPr lang="en-US" dirty="0" smtClean="0"/>
              <a:t>:</a:t>
            </a:r>
          </a:p>
          <a:p>
            <a:pPr algn="r"/>
            <a:r>
              <a:rPr lang="ru-RU" dirty="0" smtClean="0"/>
              <a:t>Маслов Владислав</a:t>
            </a:r>
          </a:p>
          <a:p>
            <a:pPr algn="r"/>
            <a:r>
              <a:rPr lang="ru-RU" dirty="0" smtClean="0"/>
              <a:t>Ученик 11 Б класса.</a:t>
            </a:r>
          </a:p>
          <a:p>
            <a:pPr algn="r"/>
            <a:r>
              <a:rPr lang="ru-RU" dirty="0" smtClean="0"/>
              <a:t>Барышников Михаил</a:t>
            </a:r>
          </a:p>
          <a:p>
            <a:pPr algn="r"/>
            <a:r>
              <a:rPr lang="ru-RU" dirty="0" smtClean="0"/>
              <a:t>Макаров Евгений</a:t>
            </a:r>
          </a:p>
          <a:p>
            <a:pPr algn="r"/>
            <a:r>
              <a:rPr lang="ru-RU" dirty="0" smtClean="0"/>
              <a:t>Ученики 4 В класса.</a:t>
            </a:r>
          </a:p>
          <a:p>
            <a:pPr algn="r"/>
            <a:r>
              <a:rPr lang="ru-RU" dirty="0" smtClean="0"/>
              <a:t>Руководитель</a:t>
            </a:r>
            <a:r>
              <a:rPr lang="en-US" dirty="0" smtClean="0"/>
              <a:t>: </a:t>
            </a:r>
            <a:r>
              <a:rPr lang="ru-RU" dirty="0" smtClean="0"/>
              <a:t>Коваленко Любовь Александровна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s://photos.wikimapia.org/p/00/01/54/56/35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84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0648"/>
            <a:ext cx="6408712" cy="18002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E5E00A"/>
                </a:solidFill>
              </a:rPr>
              <a:t>Аэродром «Сосновка</a:t>
            </a:r>
            <a:r>
              <a:rPr lang="ru-RU" sz="3600" dirty="0" smtClean="0">
                <a:solidFill>
                  <a:schemeClr val="bg1"/>
                </a:solidFill>
              </a:rPr>
              <a:t>»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560" y="2636912"/>
            <a:ext cx="835292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rgbClr val="E5E00A"/>
                </a:solidFill>
                <a:latin typeface="+mj-lt"/>
                <a:ea typeface="+mj-ea"/>
                <a:cs typeface="+mj-cs"/>
              </a:rPr>
              <a:t>К концу 1941 года в Сосновку перебазировался из Тихвина 44-й Краснознамённый скоростной бомбардировочный полк, ставший первым хозяином аэродрома. В 1943 году полку было присвоено звание Гвардейский-34 и почётное – Тихвинский – за успешные операции в боях в ноябре – декабре 1941 года под городом Тихвином.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E5E00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gradpetra.net/photo/photo_spb/prochee/full/1/47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71745"/>
            <a:ext cx="4102582" cy="40005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142852"/>
            <a:ext cx="8715404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сентябре 1941г. 38 БАО заступил на боевую службу на двух аэродромах</a:t>
            </a:r>
            <a:r>
              <a:rPr lang="en-US" sz="2000" dirty="0" smtClean="0"/>
              <a:t>: </a:t>
            </a:r>
            <a:r>
              <a:rPr lang="ru-RU" sz="2000" dirty="0" smtClean="0"/>
              <a:t>«Сосновка» и «Гражданка», иногда помогая силами и средствами бывшему комендантскому аэродрому, который в то время тоже нес огромную нагрузку по приему и отправке тяжелых транспортных самолетов. В Озерках успешно действовал 153 авиаполк под командованием полковника, ныне генерал-лейтенанта Матвеева. Его командный пункт располагался на том месте, где сейчас находится наша школа №118.</a:t>
            </a:r>
            <a:endParaRPr lang="ru-RU" sz="2000" dirty="0"/>
          </a:p>
        </p:txBody>
      </p:sp>
      <p:pic>
        <p:nvPicPr>
          <p:cNvPr id="2054" name="Picture 6" descr="https://cdn.spbdnevnik.ru/uploads/block/image/211651/__medium_SR4BAQgZ4jQ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571744"/>
            <a:ext cx="4301033" cy="40005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tdata.ru/u1/photoB9F5/20284816501-0/origina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8442" y="214290"/>
            <a:ext cx="3031012" cy="19288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3438" y="2285992"/>
            <a:ext cx="14287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По-2</a:t>
            </a:r>
            <a:endParaRPr lang="ru-RU" dirty="0"/>
          </a:p>
        </p:txBody>
      </p:sp>
      <p:pic>
        <p:nvPicPr>
          <p:cNvPr id="1030" name="Picture 6" descr="https://i.pinimg.com/236x/ff/ad/26/ffad269638a04729e58acc7ed3c9095c--aviation-ht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714620"/>
            <a:ext cx="2857520" cy="173146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286512" y="4500570"/>
            <a:ext cx="21431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Р-5 с пилотом</a:t>
            </a:r>
            <a:endParaRPr lang="ru-RU" dirty="0"/>
          </a:p>
        </p:txBody>
      </p:sp>
      <p:pic>
        <p:nvPicPr>
          <p:cNvPr id="1034" name="Picture 10" descr="https://ds04.infourok.ru/uploads/ex/01a0/0003e5b7-beb19d29/2/img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714884"/>
            <a:ext cx="3437448" cy="193356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3000396" cy="470898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/>
              <a:t>Отсюда же действовали ночные бомбардировщики ПО-2, Р-5, отсюда же отправляли в немецкий тыл на помощь к партизанам наших славных разведчиков, а в школе, где сейчас олимпийская база находился штаб партизанского движения и школа по подготовке диверсантов-разведчиков.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E5E00A"/>
                </a:solidFill>
              </a:rPr>
              <a:t>Посвящается защитникам Ленинградского неба</a:t>
            </a:r>
            <a:endParaRPr lang="ru-RU" sz="4000" b="1" i="1" dirty="0">
              <a:solidFill>
                <a:srgbClr val="E5E00A"/>
              </a:solidFill>
            </a:endParaRPr>
          </a:p>
        </p:txBody>
      </p:sp>
      <p:pic>
        <p:nvPicPr>
          <p:cNvPr id="2050" name="Picture 2" descr="http://118school.ru/wp-content/uploads/2018/10/10sosnovka-e15397188695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4752528" cy="25202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52120" y="1484784"/>
            <a:ext cx="2952328" cy="51706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200" b="1" i="1" dirty="0" smtClean="0"/>
              <a:t>Разгром </a:t>
            </a:r>
            <a:r>
              <a:rPr lang="ru-RU" sz="2200" b="1" i="1" dirty="0" err="1" smtClean="0"/>
              <a:t>немецко-фашистких</a:t>
            </a:r>
            <a:r>
              <a:rPr lang="ru-RU" sz="2200" b="1" i="1" dirty="0" smtClean="0"/>
              <a:t> войск в районе Тихвина сорвал планы гитлеровских стратегов охватить вторым кольцом блокады Ленинград.  За время войны 16 летчиков Тихвинского полка стали Героями Советского Союза, в основном посмертно…</a:t>
            </a:r>
            <a:endParaRPr lang="ru-RU" sz="2200" b="1" i="1" dirty="0"/>
          </a:p>
        </p:txBody>
      </p:sp>
      <p:sp>
        <p:nvSpPr>
          <p:cNvPr id="2052" name="AutoShape 4" descr="Картинки по запросу &quot;вечный огонь пискарёвское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Картинки по запросу &quot;вечный огонь пискарёвское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Картинки по запросу &quot;вечный огонь пискарёвское&quot;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437112"/>
            <a:ext cx="4248472" cy="2124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Картинки по запросу &quot;золотая звезда героя советского союза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268760"/>
            <a:ext cx="2736304" cy="171019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770485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200" dirty="0" smtClean="0"/>
              <a:t>Летчики 159-го и 11-го Гвардейских истребительных полков круглосуточно несли вахту по защите ленинградского неба и «Дороги жизни». 12 летчикам-истребителям было присвоено звание Героя Советского Союза.</a:t>
            </a:r>
          </a:p>
          <a:p>
            <a:pPr fontAlgn="base"/>
            <a:endParaRPr lang="ru-RU" sz="2200" dirty="0" smtClean="0"/>
          </a:p>
          <a:p>
            <a:pPr fontAlgn="base"/>
            <a:endParaRPr lang="ru-RU" sz="2200" dirty="0" smtClean="0"/>
          </a:p>
          <a:p>
            <a:pPr fontAlgn="base"/>
            <a:endParaRPr lang="ru-RU" sz="2200" dirty="0" smtClean="0"/>
          </a:p>
          <a:p>
            <a:pPr fontAlgn="base"/>
            <a:endParaRPr lang="ru-RU" sz="2200" dirty="0" smtClean="0"/>
          </a:p>
          <a:p>
            <a:pPr fontAlgn="base"/>
            <a:r>
              <a:rPr lang="ru-RU" sz="2200" dirty="0" smtClean="0"/>
              <a:t>13-й отдельный разведывательный авиационный полк выполнял разведывательные полеты по переднему краю и тылам противника. В лесопарке также располагались 6-й транспортный отряд, эскадрилья связи 13-й воздушной армии, штаб 275-й авиадивизии.</a:t>
            </a:r>
            <a:endParaRPr lang="ru-RU" sz="2200" dirty="0"/>
          </a:p>
        </p:txBody>
      </p:sp>
      <p:pic>
        <p:nvPicPr>
          <p:cNvPr id="28674" name="Picture 2" descr="https://www.gov.spb.ru/static/writable/ckeditor/uploads/2018/05/08/Untitled-18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293096"/>
            <a:ext cx="3600400" cy="2397742"/>
          </a:xfrm>
          <a:prstGeom prst="rect">
            <a:avLst/>
          </a:prstGeom>
          <a:noFill/>
        </p:spPr>
      </p:pic>
      <p:sp>
        <p:nvSpPr>
          <p:cNvPr id="28676" name="AutoShape 4" descr="Картинки по запросу &quot;самолёт по 2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8" name="AutoShape 6" descr="Картинки по запросу &quot;самолёт по 2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0" name="Picture 14" descr="Картинки по запросу &quot;shostakovich symphony 7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388424" cy="28529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3212976"/>
            <a:ext cx="82809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200" dirty="0" smtClean="0"/>
              <a:t>Всего за годы войны соединения и части объединения при активном участии летчиков, выполнявших полеты с аэродрома «Сосновка», уничтожили 11 151 самолет противника, 5 435 танков и бронемашин, около 5 000 артиллерийских и зенитных орудий, более 1500 железнодорожных составов, около 230 000 живой силы противника.</a:t>
            </a:r>
          </a:p>
          <a:p>
            <a:pPr fontAlgn="base"/>
            <a:r>
              <a:rPr lang="ru-RU" sz="2200" dirty="0" smtClean="0"/>
              <a:t>Но кроме боевых подвигов ленинградских летчиков, аэродром «Сосновка» знаменит еще и тем, что именно сюда весной 1942 года была доставлена из Куйбышева партитура Седьмой симфонии Дмитрия Шостаковича, названной потом Ленинградской.</a:t>
            </a:r>
            <a:endParaRPr lang="ru-RU" sz="2200" dirty="0"/>
          </a:p>
        </p:txBody>
      </p:sp>
      <p:sp>
        <p:nvSpPr>
          <p:cNvPr id="29698" name="AutoShape 2" descr="Картинки по запросу &quot;ноты ленинградской симфонии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Картинки по запросу &quot;ноты ленинградской симфони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Картинки по запросу &quot;ноты ленинградской симфони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4" name="AutoShape 8" descr="Шостакович Симфония №7 Ленинградск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6" name="AutoShape 10" descr="https://soundtimes.ru/images/simfjniya/5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8" name="AutoShape 12" descr="https://soundtimes.ru/images/simfjniya/5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Памятник «Защитникам Ленинградского неба»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340768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После войны кладбище стало мемориальным и бережно поддерживается в наши дни. </a:t>
            </a:r>
          </a:p>
          <a:p>
            <a:r>
              <a:rPr lang="ru-RU" sz="2400" dirty="0" smtClean="0"/>
              <a:t>На этом маленьком участке земли среди высоких сосен нашли упокоение 55 воинов. Среди них – два Героя Советского Союза</a:t>
            </a:r>
            <a:r>
              <a:rPr lang="en-US" sz="2400" dirty="0" smtClean="0"/>
              <a:t>:</a:t>
            </a:r>
            <a:r>
              <a:rPr lang="ru-RU" sz="2400" dirty="0" smtClean="0"/>
              <a:t>  </a:t>
            </a:r>
            <a:endParaRPr lang="ru-RU" sz="2400" dirty="0"/>
          </a:p>
        </p:txBody>
      </p:sp>
      <p:sp>
        <p:nvSpPr>
          <p:cNvPr id="1026" name="AutoShape 2" descr="Картинки по запросу &quot;мемориал сосновка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и по запросу &quot;мемориал сосновка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mo-sosnovskoe.ru/wp-content/uploads/2019/05/sankt-peterburg-park-sosnovka-5-1024x6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645024"/>
            <a:ext cx="4032448" cy="2669922"/>
          </a:xfrm>
          <a:prstGeom prst="rect">
            <a:avLst/>
          </a:prstGeom>
          <a:noFill/>
        </p:spPr>
      </p:pic>
      <p:pic>
        <p:nvPicPr>
          <p:cNvPr id="1032" name="Picture 8" descr="https://www.gov.spb.ru/static/writable/mediact/photo/2016/06/22/IMG_97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3889951" cy="27363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899</Words>
  <Application>Microsoft Office PowerPoint</Application>
  <PresentationFormat>Экран (4:3)</PresentationFormat>
  <Paragraphs>59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«Память – Великая книга нетленная…»</vt:lpstr>
      <vt:lpstr>38 Батальон авиационного обслуживания</vt:lpstr>
      <vt:lpstr>Аэродром «Сосновка»</vt:lpstr>
      <vt:lpstr>Слайд 4</vt:lpstr>
      <vt:lpstr>Слайд 5</vt:lpstr>
      <vt:lpstr>Посвящается защитникам Ленинградского неба</vt:lpstr>
      <vt:lpstr>Слайд 7</vt:lpstr>
      <vt:lpstr>Слайд 8</vt:lpstr>
      <vt:lpstr>Памятник «Защитникам Ленинградского неба»</vt:lpstr>
      <vt:lpstr>Слайд 10</vt:lpstr>
      <vt:lpstr>Слайд 11</vt:lpstr>
      <vt:lpstr>Слайд 12</vt:lpstr>
      <vt:lpstr>Самолёты базировавшиеся на аэродроме «Сосновка»</vt:lpstr>
      <vt:lpstr>Слайд 14</vt:lpstr>
      <vt:lpstr>Слайд 15</vt:lpstr>
      <vt:lpstr>Зал Боевой Славы «Защитникам Ленинградского неба»</vt:lpstr>
      <vt:lpstr>Традиции школы №118</vt:lpstr>
      <vt:lpstr>Слайд 18</vt:lpstr>
      <vt:lpstr>Слайд 19</vt:lpstr>
      <vt:lpstr>Слайд 20</vt:lpstr>
      <vt:lpstr>Слайд 21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admin</cp:lastModifiedBy>
  <cp:revision>101</cp:revision>
  <dcterms:created xsi:type="dcterms:W3CDTF">2019-12-09T19:51:42Z</dcterms:created>
  <dcterms:modified xsi:type="dcterms:W3CDTF">2019-12-19T08:12:21Z</dcterms:modified>
</cp:coreProperties>
</file>