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85" r:id="rId2"/>
    <p:sldId id="286" r:id="rId3"/>
    <p:sldId id="287" r:id="rId4"/>
    <p:sldId id="288" r:id="rId5"/>
    <p:sldId id="290" r:id="rId6"/>
    <p:sldId id="293" r:id="rId7"/>
    <p:sldId id="297" r:id="rId8"/>
    <p:sldId id="295" r:id="rId9"/>
    <p:sldId id="296" r:id="rId10"/>
    <p:sldId id="257" r:id="rId11"/>
    <p:sldId id="256" r:id="rId12"/>
    <p:sldId id="284" r:id="rId13"/>
    <p:sldId id="261" r:id="rId14"/>
    <p:sldId id="270" r:id="rId15"/>
    <p:sldId id="268" r:id="rId16"/>
    <p:sldId id="271" r:id="rId17"/>
    <p:sldId id="272" r:id="rId18"/>
    <p:sldId id="275" r:id="rId19"/>
    <p:sldId id="274" r:id="rId20"/>
    <p:sldId id="300" r:id="rId21"/>
    <p:sldId id="266" r:id="rId22"/>
    <p:sldId id="302" r:id="rId23"/>
    <p:sldId id="299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CAD3-F4FF-4AE0-88EB-541B972F742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15C5-3815-4077-AFC3-1525539F3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115C5-3815-4077-AFC3-1525539F34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115C5-3815-4077-AFC3-1525539F34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647182" cy="41764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latin typeface="Bolero script" pitchFamily="66" charset="0"/>
              </a:rPr>
              <a:t>	</a:t>
            </a:r>
            <a:endParaRPr lang="ru-RU" sz="4800" b="1" dirty="0" smtClean="0">
              <a:latin typeface="Bolero script" pitchFamily="66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Bolero script" pitchFamily="66" charset="0"/>
              </a:rPr>
              <a:t>Формирование эстетического восприятия, развитие творческих способностей в условиях коррекционной школы</a:t>
            </a:r>
            <a:r>
              <a:rPr lang="ru-RU" sz="2800" dirty="0" smtClean="0">
                <a:latin typeface="Bolero script" pitchFamily="66" charset="0"/>
              </a:rPr>
              <a:t>	</a:t>
            </a:r>
            <a:r>
              <a:rPr lang="ru-RU" sz="2800" b="1" dirty="0" smtClean="0">
                <a:latin typeface="Bolero script" pitchFamily="66" charset="0"/>
              </a:rPr>
              <a:t>		</a:t>
            </a:r>
            <a:endParaRPr lang="ru-RU" sz="2800" b="1" dirty="0" smtClean="0">
              <a:latin typeface="Bolero script" pitchFamily="66" charset="0"/>
            </a:endParaRPr>
          </a:p>
          <a:p>
            <a:pPr algn="r">
              <a:buNone/>
            </a:pPr>
            <a:endParaRPr lang="ru-RU" sz="2800" b="1" dirty="0">
              <a:latin typeface="Bolero script" pitchFamily="66" charset="0"/>
            </a:endParaRPr>
          </a:p>
          <a:p>
            <a:pPr algn="r">
              <a:buNone/>
            </a:pPr>
            <a:r>
              <a:rPr lang="ru-RU" sz="2600" b="1" dirty="0" smtClean="0">
                <a:latin typeface="Bolero script" pitchFamily="66" charset="0"/>
              </a:rPr>
              <a:t>Выполнила</a:t>
            </a:r>
            <a:r>
              <a:rPr lang="ru-RU" sz="2600" b="1" dirty="0" smtClean="0">
                <a:latin typeface="Bolero script" pitchFamily="66" charset="0"/>
              </a:rPr>
              <a:t>: Л.Н. Иванова</a:t>
            </a:r>
          </a:p>
          <a:p>
            <a:pPr algn="r">
              <a:buNone/>
            </a:pPr>
            <a:r>
              <a:rPr lang="ru-RU" sz="2600" b="1" dirty="0" smtClean="0">
                <a:latin typeface="Bolero script" pitchFamily="66" charset="0"/>
              </a:rPr>
              <a:t>				учитель русского языка </a:t>
            </a:r>
          </a:p>
          <a:p>
            <a:pPr algn="r">
              <a:buNone/>
            </a:pPr>
            <a:r>
              <a:rPr lang="ru-RU" sz="2600" b="1" dirty="0" smtClean="0">
                <a:latin typeface="Bolero script" pitchFamily="66" charset="0"/>
              </a:rPr>
              <a:t>					и литературы</a:t>
            </a:r>
            <a:endParaRPr lang="ru-RU" sz="2600" b="1" dirty="0">
              <a:latin typeface="Bolero script" pitchFamily="66" charset="0"/>
            </a:endParaRPr>
          </a:p>
        </p:txBody>
      </p:sp>
      <p:pic>
        <p:nvPicPr>
          <p:cNvPr id="1026" name="Picture 2" descr="C:\Documents and Settings\Admin\Рабочий стол\картинки\9471497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693994" cy="255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\IMG_0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223">
            <a:off x="611477" y="295593"/>
            <a:ext cx="3524435" cy="2643206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\IMG_04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415894">
            <a:off x="4643438" y="500042"/>
            <a:ext cx="3691468" cy="2768601"/>
          </a:xfrm>
          <a:prstGeom prst="rect">
            <a:avLst/>
          </a:prstGeom>
          <a:noFill/>
        </p:spPr>
      </p:pic>
      <p:pic>
        <p:nvPicPr>
          <p:cNvPr id="6" name="Содержимое 4" descr="IMG_0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6940">
            <a:off x="4898154" y="3500346"/>
            <a:ext cx="3786214" cy="3144241"/>
          </a:xfrm>
          <a:prstGeom prst="rect">
            <a:avLst/>
          </a:prstGeom>
        </p:spPr>
      </p:pic>
      <p:pic>
        <p:nvPicPr>
          <p:cNvPr id="7" name="Содержимое 3" descr="000 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77066">
            <a:off x="675130" y="3543601"/>
            <a:ext cx="3727461" cy="2795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Музыкально-литературная композиция к </a:t>
            </a:r>
            <a:br>
              <a:rPr lang="ru-RU" sz="2400" dirty="0" smtClean="0">
                <a:latin typeface="Gabriola" pitchFamily="82" charset="0"/>
              </a:rPr>
            </a:br>
            <a:r>
              <a:rPr lang="ru-RU" sz="2400" dirty="0" smtClean="0">
                <a:latin typeface="Gabriola" pitchFamily="82" charset="0"/>
              </a:rPr>
              <a:t>120-летию </a:t>
            </a:r>
            <a:r>
              <a:rPr lang="ru-RU" sz="2400" dirty="0" err="1" smtClean="0">
                <a:latin typeface="Gabriola" pitchFamily="82" charset="0"/>
              </a:rPr>
              <a:t>С.А.Есенина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3074" name="Picture 2" descr="H:\Есенин\IMG-20151120-WA0033.jpg"/>
          <p:cNvPicPr>
            <a:picLocks noChangeAspect="1" noChangeArrowheads="1"/>
          </p:cNvPicPr>
          <p:nvPr/>
        </p:nvPicPr>
        <p:blipFill rotWithShape="1">
          <a:blip r:embed="rId4" cstate="print"/>
          <a:srcRect l="-934" t="16569" r="934" b="-14541"/>
          <a:stretch/>
        </p:blipFill>
        <p:spPr bwMode="auto">
          <a:xfrm rot="21374229">
            <a:off x="525858" y="991766"/>
            <a:ext cx="4094226" cy="3420000"/>
          </a:xfrm>
          <a:prstGeom prst="rect">
            <a:avLst/>
          </a:prstGeom>
          <a:noFill/>
        </p:spPr>
      </p:pic>
      <p:pic>
        <p:nvPicPr>
          <p:cNvPr id="3076" name="Picture 4" descr="H:\Есенин\IMG-20151110-WA0021.jpg"/>
          <p:cNvPicPr>
            <a:picLocks noChangeAspect="1" noChangeArrowheads="1"/>
          </p:cNvPicPr>
          <p:nvPr/>
        </p:nvPicPr>
        <p:blipFill rotWithShape="1">
          <a:blip r:embed="rId5" cstate="print"/>
          <a:srcRect l="-2165" t="21286" r="2165" b="-21074"/>
          <a:stretch/>
        </p:blipFill>
        <p:spPr bwMode="auto">
          <a:xfrm rot="21261550">
            <a:off x="4856600" y="3654833"/>
            <a:ext cx="3554870" cy="3640742"/>
          </a:xfrm>
          <a:prstGeom prst="rect">
            <a:avLst/>
          </a:prstGeom>
          <a:noFill/>
        </p:spPr>
      </p:pic>
      <p:pic>
        <p:nvPicPr>
          <p:cNvPr id="3077" name="Picture 5" descr="H:\Есенин\IMG-20151110-WA0019.jpg"/>
          <p:cNvPicPr>
            <a:picLocks noChangeAspect="1" noChangeArrowheads="1"/>
          </p:cNvPicPr>
          <p:nvPr/>
        </p:nvPicPr>
        <p:blipFill rotWithShape="1">
          <a:blip r:embed="rId6" cstate="print"/>
          <a:srcRect l="1089" t="16002" r="-1089" b="-14628"/>
          <a:stretch/>
        </p:blipFill>
        <p:spPr bwMode="auto">
          <a:xfrm rot="228471">
            <a:off x="4967528" y="1087577"/>
            <a:ext cx="3329113" cy="334800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/>
          <a:srcRect l="-1824" t="15271" r="1824" b="-15271"/>
          <a:stretch/>
        </p:blipFill>
        <p:spPr bwMode="auto">
          <a:xfrm rot="21180211">
            <a:off x="1043194" y="3888000"/>
            <a:ext cx="3348000" cy="32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-20170321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2850">
            <a:off x="326586" y="372606"/>
            <a:ext cx="4021354" cy="3612892"/>
          </a:xfrm>
          <a:prstGeom prst="rect">
            <a:avLst/>
          </a:prstGeom>
        </p:spPr>
      </p:pic>
      <p:pic>
        <p:nvPicPr>
          <p:cNvPr id="6" name="Рисунок 5" descr="IMG-20170321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86603">
            <a:off x="3283565" y="3108777"/>
            <a:ext cx="3000378" cy="4000504"/>
          </a:xfrm>
          <a:prstGeom prst="rect">
            <a:avLst/>
          </a:prstGeom>
        </p:spPr>
      </p:pic>
      <p:pic>
        <p:nvPicPr>
          <p:cNvPr id="1027" name="Picture 3" descr="C:\Documents and Settings\Admin\Мои документы\mamino\фото\класс\IMG-20170320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3384">
            <a:off x="5225213" y="426996"/>
            <a:ext cx="3429024" cy="350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49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 rot="21222254">
            <a:off x="135765" y="713361"/>
            <a:ext cx="4469910" cy="2784949"/>
          </a:xfrm>
        </p:spPr>
      </p:pic>
      <p:pic>
        <p:nvPicPr>
          <p:cNvPr id="5" name="Содержимое 3" descr="P1000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3919">
            <a:off x="1868457" y="3478716"/>
            <a:ext cx="4514870" cy="2880094"/>
          </a:xfrm>
          <a:prstGeom prst="rect">
            <a:avLst/>
          </a:prstGeom>
        </p:spPr>
      </p:pic>
      <p:pic>
        <p:nvPicPr>
          <p:cNvPr id="6" name="Содержимое 3" descr="P1000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6049">
            <a:off x="4801157" y="724127"/>
            <a:ext cx="4203562" cy="287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0-WA0038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/>
          <a:srcRect l="-1492" t="14122" r="1492" b="-12433"/>
          <a:stretch/>
        </p:blipFill>
        <p:spPr>
          <a:xfrm rot="21118258">
            <a:off x="0" y="1235075"/>
            <a:ext cx="4149725" cy="3059113"/>
          </a:xfrm>
        </p:spPr>
      </p:pic>
      <p:pic>
        <p:nvPicPr>
          <p:cNvPr id="6" name="Рисунок 5" descr="IMG-20170320-WA0025.jpg"/>
          <p:cNvPicPr>
            <a:picLocks noChangeAspect="1"/>
          </p:cNvPicPr>
          <p:nvPr/>
        </p:nvPicPr>
        <p:blipFill rotWithShape="1">
          <a:blip r:embed="rId4" cstate="print"/>
          <a:srcRect l="1184" t="14239" r="-1184" b="-10212"/>
          <a:stretch/>
        </p:blipFill>
        <p:spPr>
          <a:xfrm rot="232426">
            <a:off x="5052535" y="1009281"/>
            <a:ext cx="3101188" cy="3672000"/>
          </a:xfrm>
          <a:prstGeom prst="rect">
            <a:avLst/>
          </a:prstGeom>
        </p:spPr>
      </p:pic>
      <p:pic>
        <p:nvPicPr>
          <p:cNvPr id="8" name="Рисунок 7" descr="IMG-20170320-WA0023.jpg"/>
          <p:cNvPicPr>
            <a:picLocks noChangeAspect="1"/>
          </p:cNvPicPr>
          <p:nvPr/>
        </p:nvPicPr>
        <p:blipFill rotWithShape="1">
          <a:blip r:embed="rId5" cstate="print"/>
          <a:srcRect l="-1128" t="13406" r="1128" b="-4745"/>
          <a:stretch/>
        </p:blipFill>
        <p:spPr>
          <a:xfrm rot="21381335">
            <a:off x="1351472" y="3756138"/>
            <a:ext cx="2449443" cy="2967592"/>
          </a:xfrm>
          <a:prstGeom prst="rect">
            <a:avLst/>
          </a:prstGeom>
        </p:spPr>
      </p:pic>
      <p:pic>
        <p:nvPicPr>
          <p:cNvPr id="9" name="Рисунок 8" descr="IMG-20170320-WA0036.jpg"/>
          <p:cNvPicPr>
            <a:picLocks noChangeAspect="1"/>
          </p:cNvPicPr>
          <p:nvPr/>
        </p:nvPicPr>
        <p:blipFill rotWithShape="1">
          <a:blip r:embed="rId6" cstate="print"/>
          <a:srcRect l="-747" t="-8691" r="747" b="8691"/>
          <a:stretch/>
        </p:blipFill>
        <p:spPr>
          <a:xfrm rot="393605">
            <a:off x="4512210" y="3672000"/>
            <a:ext cx="3905245" cy="2928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927" y="216349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  <a:cs typeface="Aharoni" pitchFamily="2" charset="-79"/>
              </a:rPr>
              <a:t>                   «Отечество нам Царское село»</a:t>
            </a:r>
            <a:endParaRPr lang="ru-RU" sz="2800" dirty="0">
              <a:latin typeface="Gabriola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0232" y="5515167"/>
            <a:ext cx="1645568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3" descr="IMG-20170320-WA0026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806489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70320-WA00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rcRect t="16641" b="-16641"/>
          <a:stretch/>
        </p:blipFill>
        <p:spPr>
          <a:xfrm>
            <a:off x="395536" y="980728"/>
            <a:ext cx="842968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Gabriola" pitchFamily="82" charset="0"/>
              </a:rPr>
              <a:t>Инсценировка поэмы Н. А. Некрасова «Русские женщины»</a:t>
            </a:r>
            <a:endParaRPr lang="ru-RU" sz="2800" b="0" dirty="0">
              <a:latin typeface="Gabriola" pitchFamily="82" charset="0"/>
            </a:endParaRPr>
          </a:p>
        </p:txBody>
      </p:sp>
      <p:pic>
        <p:nvPicPr>
          <p:cNvPr id="4" name="Содержимое 3" descr="IMG-20170320-WA001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83569" y="1268760"/>
            <a:ext cx="7617046" cy="43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0-WA001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rcRect t="20469" b="-13703"/>
          <a:stretch/>
        </p:blipFill>
        <p:spPr>
          <a:xfrm>
            <a:off x="4211960" y="1231085"/>
            <a:ext cx="4633382" cy="3240000"/>
          </a:xfrm>
        </p:spPr>
      </p:pic>
      <p:pic>
        <p:nvPicPr>
          <p:cNvPr id="7" name="Рисунок 6" descr="IMG-20170320-WA0014.jpg"/>
          <p:cNvPicPr>
            <a:picLocks noChangeAspect="1"/>
          </p:cNvPicPr>
          <p:nvPr/>
        </p:nvPicPr>
        <p:blipFill rotWithShape="1">
          <a:blip r:embed="rId4" cstate="print"/>
          <a:srcRect l="14095" t="-9678" r="-13534" b="9678"/>
          <a:stretch/>
        </p:blipFill>
        <p:spPr>
          <a:xfrm rot="2243816">
            <a:off x="652562" y="1396947"/>
            <a:ext cx="3777728" cy="2908277"/>
          </a:xfrm>
          <a:prstGeom prst="rect">
            <a:avLst/>
          </a:prstGeom>
        </p:spPr>
      </p:pic>
      <p:pic>
        <p:nvPicPr>
          <p:cNvPr id="8" name="Рисунок 7" descr="IMG-20170320-WA0016.jpg"/>
          <p:cNvPicPr>
            <a:picLocks noChangeAspect="1"/>
          </p:cNvPicPr>
          <p:nvPr/>
        </p:nvPicPr>
        <p:blipFill rotWithShape="1">
          <a:blip r:embed="rId5" cstate="print"/>
          <a:srcRect l="1969" t="24540" r="-1969" b="-23327"/>
          <a:stretch/>
        </p:blipFill>
        <p:spPr>
          <a:xfrm rot="351701">
            <a:off x="4303284" y="3846885"/>
            <a:ext cx="4424724" cy="3425127"/>
          </a:xfrm>
          <a:prstGeom prst="rect">
            <a:avLst/>
          </a:prstGeom>
        </p:spPr>
      </p:pic>
      <p:pic>
        <p:nvPicPr>
          <p:cNvPr id="9" name="Рисунок 8" descr="IMG-20170320-WA0015.jpg"/>
          <p:cNvPicPr>
            <a:picLocks noChangeAspect="1"/>
          </p:cNvPicPr>
          <p:nvPr/>
        </p:nvPicPr>
        <p:blipFill rotWithShape="1">
          <a:blip r:embed="rId6" cstate="print"/>
          <a:srcRect l="-4561" t="21390" r="3056" b="-18585"/>
          <a:stretch/>
        </p:blipFill>
        <p:spPr>
          <a:xfrm rot="21067616">
            <a:off x="353321" y="4140000"/>
            <a:ext cx="3960000" cy="28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78" y="229262"/>
            <a:ext cx="1060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Gabriola" pitchFamily="82" charset="0"/>
              </a:rPr>
              <a:t>    Литературно-музыкальная композиция к  195-летию  </a:t>
            </a:r>
            <a:r>
              <a:rPr lang="ru-RU" sz="2800" dirty="0" err="1" smtClean="0">
                <a:latin typeface="Gabriola" pitchFamily="82" charset="0"/>
              </a:rPr>
              <a:t>Н.А.Некрасова</a:t>
            </a:r>
            <a:r>
              <a:rPr lang="ru-RU" sz="2800" dirty="0" smtClean="0">
                <a:latin typeface="Gabriola" pitchFamily="82" charset="0"/>
              </a:rPr>
              <a:t> 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20170320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1"/>
            <a:ext cx="8715437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	</a:t>
            </a:r>
            <a:r>
              <a:rPr lang="ru-RU" i="1" dirty="0" smtClean="0"/>
              <a:t>Духовная жизнь ребёнка полноценна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лишь тогда, когда он живёт в мире игры,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сказки, музыки, фантазии, творчества.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Без этого он – засушенный цветок.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	В. </a:t>
            </a:r>
            <a:r>
              <a:rPr lang="ru-RU" i="1" dirty="0" err="1" smtClean="0"/>
              <a:t>А.Сухомлинский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картинки\4996831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88606"/>
            <a:ext cx="1285884" cy="241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\IMG-20180212-WA0001.jpg"/>
          <p:cNvPicPr>
            <a:picLocks noChangeAspect="1" noChangeArrowheads="1"/>
          </p:cNvPicPr>
          <p:nvPr/>
        </p:nvPicPr>
        <p:blipFill rotWithShape="1">
          <a:blip r:embed="rId3" cstate="print"/>
          <a:srcRect l="-4801" t="22627" r="4801" b="-22627"/>
          <a:stretch/>
        </p:blipFill>
        <p:spPr bwMode="auto">
          <a:xfrm rot="20849822">
            <a:off x="276811" y="1161402"/>
            <a:ext cx="3992869" cy="2994652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5" t="14525" r="-601" b="-13445"/>
          <a:stretch/>
        </p:blipFill>
        <p:spPr bwMode="auto">
          <a:xfrm rot="625162">
            <a:off x="4455680" y="1101225"/>
            <a:ext cx="400052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фото\IMG-20180212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1431">
            <a:off x="226537" y="3631565"/>
            <a:ext cx="4126677" cy="2938334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фото\IMG-20180212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6429">
            <a:off x="4545389" y="3576665"/>
            <a:ext cx="3881280" cy="30481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08912" cy="93610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Gabriola" pitchFamily="82" charset="0"/>
              </a:rPr>
              <a:t>           </a:t>
            </a:r>
            <a:r>
              <a:rPr lang="ru-RU" sz="2800" b="0" dirty="0" smtClean="0">
                <a:latin typeface="Gabriola" pitchFamily="82" charset="0"/>
              </a:rPr>
              <a:t>Инсценировка комедии Д.И. Фонвизина «Недоросль»</a:t>
            </a:r>
            <a:endParaRPr lang="ru-RU" sz="2800" b="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0-WA00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rcRect l="-842" t="5538" r="842" b="-8216"/>
          <a:stretch/>
        </p:blipFill>
        <p:spPr>
          <a:xfrm rot="20912928">
            <a:off x="528265" y="857785"/>
            <a:ext cx="4160520" cy="3204000"/>
          </a:xfrm>
        </p:spPr>
      </p:pic>
      <p:pic>
        <p:nvPicPr>
          <p:cNvPr id="6" name="Рисунок 5" descr="IMG-20170320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16549">
            <a:off x="886824" y="3885835"/>
            <a:ext cx="3619493" cy="2714620"/>
          </a:xfrm>
          <a:prstGeom prst="rect">
            <a:avLst/>
          </a:prstGeom>
        </p:spPr>
      </p:pic>
      <p:pic>
        <p:nvPicPr>
          <p:cNvPr id="7" name="Рисунок 6" descr="IMG-20170320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5583">
            <a:off x="4909714" y="1007868"/>
            <a:ext cx="3714744" cy="2786058"/>
          </a:xfrm>
          <a:prstGeom prst="rect">
            <a:avLst/>
          </a:prstGeom>
        </p:spPr>
      </p:pic>
      <p:pic>
        <p:nvPicPr>
          <p:cNvPr id="8" name="Рисунок 7" descr="IMG-20170320-WA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63868" flipH="1">
            <a:off x="4804847" y="3797208"/>
            <a:ext cx="3492045" cy="261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\IMG-20180212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3604">
            <a:off x="797181" y="317349"/>
            <a:ext cx="2643205" cy="3454747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\IMG-20180212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86191"/>
            <a:ext cx="3857652" cy="2786082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\IMG-20180212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4169">
            <a:off x="5640547" y="244508"/>
            <a:ext cx="2700323" cy="360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714356"/>
            <a:ext cx="871543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Занятия театральной деятельностью детей с ЗПР дают положительную динамику в качественном развитии воображения , формировании его творческого компонента. Коррекционные возможности по отношению к детям с нарушениями развития связаны прежде всего с тем, что оно является источником новых позитивных переживаний ребенка, рождает духовные потребности и способы их удовлетворения  через театрализованную деятельность,  расширяет его социальный опыт, учит адекватному взаимодействию и общению в совместной деятельности. Кроме того, помогает установить с учащимися тесные контакты  в плане сотрудничества, являясь для педагога в то же время эффективным средством раскрытия учащегося и педагогического воздействия на него.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367240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FF00"/>
                </a:solidFill>
                <a:latin typeface="Bolero script" pitchFamily="66" charset="0"/>
              </a:rPr>
              <a:t>Спасибо за внимание !</a:t>
            </a:r>
            <a:endParaRPr lang="ru-RU" sz="7200" b="1" dirty="0">
              <a:solidFill>
                <a:srgbClr val="FFFF00"/>
              </a:solidFill>
              <a:latin typeface="Bolero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600" b="1" i="1" u="sng" dirty="0" smtClean="0"/>
              <a:t>Цель:</a:t>
            </a:r>
            <a:r>
              <a:rPr lang="ru-RU" u="sng" dirty="0" smtClean="0"/>
              <a:t> </a:t>
            </a:r>
          </a:p>
          <a:p>
            <a:pPr>
              <a:buNone/>
            </a:pPr>
            <a:r>
              <a:rPr lang="ru-RU" dirty="0" smtClean="0"/>
              <a:t>	показать роль театрализации как формы воздействия на процесс социализации и формирования личности  учащихся с ЗПР.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700" i="1" dirty="0" smtClean="0"/>
              <a:t>	</a:t>
            </a:r>
            <a:r>
              <a:rPr lang="ru-RU" sz="4700" i="1" u="sng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развитие опыта творческой деятельности, творческих способностей;</a:t>
            </a:r>
          </a:p>
          <a:p>
            <a:r>
              <a:rPr lang="ru-RU" dirty="0" smtClean="0"/>
              <a:t>развитие речевой культуры;</a:t>
            </a:r>
          </a:p>
          <a:p>
            <a:r>
              <a:rPr lang="ru-RU" dirty="0" smtClean="0"/>
              <a:t>развитие эстетического вкуса;</a:t>
            </a:r>
          </a:p>
          <a:p>
            <a:r>
              <a:rPr lang="ru-RU" sz="2000" dirty="0" smtClean="0"/>
              <a:t>коррекция нарушения эмоционально-волевой и  коммуникативной сферы учащихся, затрудняющие процесс успешной адаптации их в обществе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8572560" cy="5268931"/>
          </a:xfrm>
        </p:spPr>
        <p:txBody>
          <a:bodyPr>
            <a:noAutofit/>
          </a:bodyPr>
          <a:lstStyle/>
          <a:p>
            <a:r>
              <a:rPr lang="ru-RU" sz="2800" b="1" i="1" u="sng" dirty="0" smtClean="0"/>
              <a:t>Актуальность</a:t>
            </a:r>
            <a:r>
              <a:rPr lang="ru-RU" sz="2800" i="1" u="sng" dirty="0" smtClean="0"/>
              <a:t> </a:t>
            </a:r>
            <a:r>
              <a:rPr lang="ru-RU" sz="2800" dirty="0" smtClean="0"/>
              <a:t>работы по данной теме заключается в том, что в общеобразовательном учреждении театрализованная деятельность является одной из самых доступных видов искусства для детей. Она дает возможность ребенку познакомиться с окружающим миром во всем его многообразии, является эффективным средством развития личности ребёнка, поскольку носит игровой характер, способна увлечь его, удовлетворить потребность в активном действии, что особенно важно при работе с детьми с ЗПР.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6663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 i="1" u="sng" dirty="0" smtClean="0"/>
              <a:t> Проблемы, с которыми    сталкиваются    педагоги при работе с  детьми</a:t>
            </a:r>
            <a:r>
              <a:rPr lang="ru-RU" sz="2000" i="1" u="sng" dirty="0" smtClean="0"/>
              <a:t> </a:t>
            </a:r>
            <a:r>
              <a:rPr lang="ru-RU" sz="2000" b="1" i="1" u="sng" dirty="0" smtClean="0"/>
              <a:t>с ЗПР</a:t>
            </a:r>
            <a:r>
              <a:rPr lang="ru-RU" sz="2000" i="1" u="sng" dirty="0" smtClean="0"/>
              <a:t> :    </a:t>
            </a:r>
            <a:endParaRPr lang="ru-RU" sz="20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6400800" cy="3474720"/>
          </a:xfrm>
        </p:spPr>
        <p:txBody>
          <a:bodyPr>
            <a:normAutofit fontScale="62500" lnSpcReduction="20000"/>
          </a:bodyPr>
          <a:lstStyle/>
          <a:p>
            <a:r>
              <a:rPr lang="ru-RU" sz="3300" b="1" dirty="0" smtClean="0"/>
              <a:t>Личностные </a:t>
            </a:r>
            <a:r>
              <a:rPr lang="ru-RU" sz="3300" dirty="0" smtClean="0"/>
              <a:t>: многие дети нечетко говорят, невыразительно читают, зажаты, часто не могут правильно выразить свои мысли и эмоции.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b="1" dirty="0" smtClean="0"/>
              <a:t>Образовательные:</a:t>
            </a:r>
            <a:r>
              <a:rPr lang="ru-RU" sz="3300" dirty="0" smtClean="0"/>
              <a:t> имеют проблемы с памятью, слабо развит фонематический слух.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b="1" dirty="0" smtClean="0"/>
              <a:t>Поведенческие: </a:t>
            </a:r>
            <a:r>
              <a:rPr lang="ru-RU" sz="3300" dirty="0" smtClean="0"/>
              <a:t>для них характерны неусидчивость, </a:t>
            </a:r>
            <a:r>
              <a:rPr lang="ru-RU" sz="3300" dirty="0" err="1" smtClean="0"/>
              <a:t>гиперактивность</a:t>
            </a:r>
            <a:r>
              <a:rPr lang="ru-RU" sz="3300" dirty="0" smtClean="0"/>
              <a:t>, излишняя тревожность, нерешительность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571480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i="1" u="sng" dirty="0" smtClean="0"/>
              <a:t>Планируемые результаты</a:t>
            </a:r>
          </a:p>
          <a:p>
            <a:pPr>
              <a:buNone/>
            </a:pPr>
            <a:r>
              <a:rPr lang="ru-RU" sz="2800" i="1" dirty="0" smtClean="0"/>
              <a:t>	</a:t>
            </a:r>
            <a:r>
              <a:rPr lang="ru-RU" sz="2000" i="1" u="sng" dirty="0" smtClean="0"/>
              <a:t>Обучающийся научится:</a:t>
            </a:r>
            <a:endParaRPr lang="ru-RU" sz="2000" u="sng" dirty="0" smtClean="0"/>
          </a:p>
          <a:p>
            <a:pPr lvl="0"/>
            <a:r>
              <a:rPr lang="ru-RU" dirty="0" smtClean="0"/>
              <a:t>читать, соблюдая орфоэпические и интонационные нормы чтения;</a:t>
            </a:r>
          </a:p>
          <a:p>
            <a:pPr lvl="0"/>
            <a:r>
              <a:rPr lang="ru-RU" dirty="0" smtClean="0"/>
              <a:t>выразительному чтению;</a:t>
            </a:r>
          </a:p>
          <a:p>
            <a:pPr lvl="0"/>
            <a:r>
              <a:rPr lang="ru-RU" dirty="0" smtClean="0"/>
              <a:t>включаться в диалог, в коллективное обсуждение, проявлять инициативу и активность;</a:t>
            </a:r>
          </a:p>
          <a:p>
            <a:pPr lvl="0"/>
            <a:r>
              <a:rPr lang="ru-RU" dirty="0" smtClean="0"/>
              <a:t>слушать собеседника;</a:t>
            </a:r>
          </a:p>
          <a:p>
            <a:pPr lvl="0"/>
            <a:r>
              <a:rPr lang="ru-RU" dirty="0" smtClean="0"/>
              <a:t>формулировать собственное мнение и позицию;</a:t>
            </a:r>
          </a:p>
          <a:p>
            <a:pPr lvl="0"/>
            <a:r>
              <a:rPr lang="ru-RU" dirty="0" smtClean="0"/>
              <a:t>адекватно оценивать собственное поведение и поведение окружающих.</a:t>
            </a:r>
          </a:p>
          <a:p>
            <a:endParaRPr lang="ru-RU" dirty="0" smtClean="0"/>
          </a:p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4896544" cy="66967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Воспитание потребности духовного обогащения, ответственности перед коллективом начинается с первых же шагов, в процессе репетиционной работы, продолжается и закрепляется участием  детей в помощи выбора, изготовления реквизита, костюма, декорации. Большое значение имеет и наблюдение за работой товарищей, участие в ее обсуждении.</a:t>
            </a:r>
          </a:p>
          <a:p>
            <a:endParaRPr lang="ru-RU" sz="2400" dirty="0"/>
          </a:p>
        </p:txBody>
      </p:sp>
      <p:pic>
        <p:nvPicPr>
          <p:cNvPr id="7" name="Picture 2" descr="C:\Documents and Settings\Admin\Рабочий стол\картинки\zan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14356"/>
            <a:ext cx="3225822" cy="536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/>
              <a:t>	</a:t>
            </a:r>
            <a:r>
              <a:rPr lang="ru-RU" b="1" i="1" u="sng" dirty="0" smtClean="0"/>
              <a:t>Принцип успеха</a:t>
            </a: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Творческая деятельность направлена на формирование у детей потребности в достижении успеха. Важно, чтобы достигаемые ребенком результаты были не только личностно значимыми, но и ценными для окружающих, особенно для его одноклассников,  представителей ближайшего социального окружения школы.</a:t>
            </a:r>
          </a:p>
          <a:p>
            <a:pPr>
              <a:buNone/>
            </a:pPr>
            <a:r>
              <a:rPr lang="ru-RU" sz="2400" dirty="0" smtClean="0"/>
              <a:t>Театр, в который мы играем с детьми, помогает им заявить о себе, попробовать, на что они способны, поверить в себя, преодолеть робость и скованность, а это способствует формированию положительного образа самого себя, повышает свою самооценку. У многих детей отмечается эмоциональная отзывчивость на художественные произведения, более выразительным  становится чтение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1125</TotalTime>
  <Words>296</Words>
  <Application>Microsoft Office PowerPoint</Application>
  <PresentationFormat>Экран (4:3)</PresentationFormat>
  <Paragraphs>46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Проблемы, с которыми    сталкиваются    педагоги при работе с  детьми с ЗПР :    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Музыкально-литературная композиция к  120-летию С.А.Есенина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Инсценировка поэмы Н. А. Некрасова «Русские женщины»</vt:lpstr>
      <vt:lpstr>Презентация PowerPoint</vt:lpstr>
      <vt:lpstr>Презентация PowerPoint</vt:lpstr>
      <vt:lpstr>           Инсценировка комедии Д.И. Фонвизина «Недоросль»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Кирилл</cp:lastModifiedBy>
  <cp:revision>127</cp:revision>
  <dcterms:modified xsi:type="dcterms:W3CDTF">2019-11-27T12:06:01Z</dcterms:modified>
</cp:coreProperties>
</file>