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7" r:id="rId2"/>
    <p:sldId id="291" r:id="rId3"/>
    <p:sldId id="290" r:id="rId4"/>
    <p:sldId id="292" r:id="rId5"/>
    <p:sldId id="293" r:id="rId6"/>
    <p:sldId id="264" r:id="rId7"/>
    <p:sldId id="259" r:id="rId8"/>
    <p:sldId id="294" r:id="rId9"/>
    <p:sldId id="261" r:id="rId10"/>
    <p:sldId id="287" r:id="rId11"/>
    <p:sldId id="296" r:id="rId12"/>
    <p:sldId id="297" r:id="rId13"/>
    <p:sldId id="302" r:id="rId14"/>
    <p:sldId id="303" r:id="rId15"/>
    <p:sldId id="301" r:id="rId16"/>
    <p:sldId id="304" r:id="rId17"/>
    <p:sldId id="305" r:id="rId18"/>
    <p:sldId id="295" r:id="rId19"/>
    <p:sldId id="268" r:id="rId20"/>
    <p:sldId id="306" r:id="rId21"/>
    <p:sldId id="307" r:id="rId22"/>
    <p:sldId id="309" r:id="rId23"/>
    <p:sldId id="31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5FD31-7E98-45AD-BF4E-6243326AC70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6508D-96D5-440F-A971-DC574BBCE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0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0C5EE-62E0-4BAC-86ED-340F3A47740F}" type="slidenum">
              <a:rPr lang="ru-RU"/>
              <a:pPr/>
              <a:t>6</a:t>
            </a:fld>
            <a:endParaRPr lang="ru-RU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4C9DE5-9920-4283-A319-157E4875CB24}" type="slidenum">
              <a:rPr lang="ru-RU"/>
              <a:pPr/>
              <a:t>19</a:t>
            </a:fld>
            <a:endParaRPr lang="ru-R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0E627-9AA3-4D69-A340-8CB6DCCE5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E7078-0CEF-4865-A9CF-90E723FAD1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4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11FE2E7-114B-4296-B215-6D7F8283B8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2518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5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tiitlilaadi muutmiseks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F7DBA66-C0BD-488D-88D3-578EAC6DC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newtek\_backgrounds_1.02\Ryan\PP Template 11\leaves_fall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89834" y="116632"/>
            <a:ext cx="6449665" cy="358087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Защита населения</a:t>
            </a:r>
            <a:b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путем эвакуации</a:t>
            </a:r>
            <a:endParaRPr lang="ru-RU" sz="5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493468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Преподаватель-организатор ОБЖ МБОУ-СОШ №</a:t>
            </a:r>
            <a:r>
              <a:rPr lang="ru-RU" smtClean="0"/>
              <a:t>1 </a:t>
            </a:r>
            <a:endParaRPr lang="ru-RU" smtClean="0"/>
          </a:p>
          <a:p>
            <a:r>
              <a:rPr lang="ru-RU" smtClean="0"/>
              <a:t>р.п</a:t>
            </a:r>
            <a:r>
              <a:rPr lang="ru-RU" dirty="0" smtClean="0"/>
              <a:t>. </a:t>
            </a:r>
            <a:r>
              <a:rPr lang="ru-RU" dirty="0" smtClean="0"/>
              <a:t>Степное Советского района Саратовской области </a:t>
            </a:r>
            <a:endParaRPr lang="ru-RU" dirty="0" smtClean="0"/>
          </a:p>
          <a:p>
            <a:r>
              <a:rPr lang="ru-RU" dirty="0"/>
              <a:t>Б</a:t>
            </a:r>
            <a:r>
              <a:rPr lang="ru-RU" dirty="0" smtClean="0"/>
              <a:t>араева Раиса </a:t>
            </a:r>
            <a:r>
              <a:rPr lang="ru-RU" dirty="0" err="1"/>
              <a:t>М</a:t>
            </a:r>
            <a:r>
              <a:rPr lang="ru-RU" dirty="0" err="1" smtClean="0"/>
              <a:t>арсовна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57F6-A1B1-4F5B-B29D-3865E1FB9489}" type="slidenum">
              <a:rPr lang="ru-RU"/>
              <a:pPr/>
              <a:t>10</a:t>
            </a:fld>
            <a:endParaRPr lang="ru-RU"/>
          </a:p>
        </p:txBody>
      </p:sp>
      <p:sp>
        <p:nvSpPr>
          <p:cNvPr id="13825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67961" y="1340768"/>
            <a:ext cx="4248150" cy="4530725"/>
          </a:xfrm>
        </p:spPr>
        <p:txBody>
          <a:bodyPr/>
          <a:lstStyle/>
          <a:p>
            <a:pPr marL="265113" indent="-265113" algn="ctr">
              <a:buFont typeface="Wingdings" pitchFamily="2" charset="2"/>
              <a:buNone/>
            </a:pPr>
            <a:r>
              <a:rPr lang="ru-RU" sz="1600" b="1" u="sng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В природной сфере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Увеличение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антропогенного воздействия на окружающую природную среду;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Аномальные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изменения ряда параметров биосферы, гидросферы и литосферы;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Повышенная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урбанизация территорий;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Размещение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населенных пунктов и ведение хозяйственной деятельности в зонах потенциальной природной опасности;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Низкая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достоверность прогнозирования опасных природных явлений;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Плохое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состояние гидротехнических, противооползневых защитных инженерных сооружений;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Свертывание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мероприятий по предотвращению некоторых опасных природных явлений.</a:t>
            </a:r>
          </a:p>
        </p:txBody>
      </p:sp>
      <p:sp>
        <p:nvSpPr>
          <p:cNvPr id="13825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412875"/>
            <a:ext cx="4248918" cy="5040313"/>
          </a:xfrm>
        </p:spPr>
        <p:txBody>
          <a:bodyPr/>
          <a:lstStyle/>
          <a:p>
            <a:pPr marL="265113" indent="-265113" algn="ctr">
              <a:lnSpc>
                <a:spcPts val="1400"/>
              </a:lnSpc>
              <a:buClr>
                <a:srgbClr val="FFFFFF"/>
              </a:buClr>
              <a:buFont typeface="Wingdings" pitchFamily="2" charset="2"/>
              <a:buNone/>
            </a:pPr>
            <a:r>
              <a:rPr lang="ru-RU" sz="1600" b="1" u="sng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В техногенной </a:t>
            </a:r>
            <a:r>
              <a:rPr lang="ru-RU" sz="1600" b="1" u="sng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сфере</a:t>
            </a:r>
          </a:p>
          <a:p>
            <a:pPr marL="265113" indent="-265113" algn="ctr">
              <a:lnSpc>
                <a:spcPts val="1400"/>
              </a:lnSpc>
              <a:buClr>
                <a:srgbClr val="FFFFFF"/>
              </a:buClr>
              <a:buFont typeface="Wingdings" pitchFamily="2" charset="2"/>
              <a:buNone/>
            </a:pPr>
            <a:endParaRPr lang="ru-RU" sz="1600" b="1" u="sng" dirty="0">
              <a:solidFill>
                <a:srgbClr val="6666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1400"/>
              </a:lnSpc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Высокие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единичные мощности производственных объектов и возрастающая сложность производственных систем;</a:t>
            </a:r>
          </a:p>
          <a:p>
            <a:pPr marL="0" indent="0">
              <a:lnSpc>
                <a:spcPts val="1400"/>
              </a:lnSpc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Нерациональное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размещение, с точки зрения техногенной безопасности, потенциально опасных объектов;</a:t>
            </a:r>
          </a:p>
          <a:p>
            <a:pPr marL="0" indent="0">
              <a:lnSpc>
                <a:spcPts val="1400"/>
              </a:lnSpc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Ошибки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проектировании, строительстве, реконструкции производственных объектов;</a:t>
            </a:r>
          </a:p>
          <a:p>
            <a:pPr marL="0" indent="0">
              <a:lnSpc>
                <a:spcPts val="1400"/>
              </a:lnSpc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Прогрессирующий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износ основных фондов;</a:t>
            </a:r>
          </a:p>
          <a:p>
            <a:pPr marL="0" indent="0">
              <a:lnSpc>
                <a:spcPts val="1400"/>
              </a:lnSpc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Снижение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общего профессионального уровня работников и производственной дисциплины;</a:t>
            </a:r>
          </a:p>
          <a:p>
            <a:pPr marL="0" indent="0">
              <a:lnSpc>
                <a:spcPts val="1400"/>
              </a:lnSpc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Большие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объемы опасных (вредных)  веществ;</a:t>
            </a:r>
          </a:p>
          <a:p>
            <a:pPr marL="0" indent="0">
              <a:lnSpc>
                <a:spcPts val="1400"/>
              </a:lnSpc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Неудовлетворительное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качество систем контроля производства, систем </a:t>
            </a: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технологической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0" indent="0">
              <a:lnSpc>
                <a:spcPts val="1400"/>
              </a:lnSpc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Снижение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уровня техники безопасности;</a:t>
            </a:r>
          </a:p>
          <a:p>
            <a:pPr marL="0" indent="0">
              <a:lnSpc>
                <a:spcPts val="1400"/>
              </a:lnSpc>
              <a:buClr>
                <a:srgbClr val="FFFFFF"/>
              </a:buClr>
              <a:buNone/>
            </a:pPr>
            <a:r>
              <a:rPr lang="ru-RU" sz="1600" b="1" dirty="0" smtClean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-  Сокращение </a:t>
            </a:r>
            <a:r>
              <a:rPr lang="ru-RU" sz="1600" b="1" dirty="0">
                <a:solidFill>
                  <a:srgbClr val="666633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числа работников аварийно-спасательных служб на объектах;</a:t>
            </a:r>
          </a:p>
          <a:p>
            <a:pPr marL="0" indent="0">
              <a:lnSpc>
                <a:spcPts val="1400"/>
              </a:lnSpc>
              <a:buClr>
                <a:srgbClr val="FFFFFF"/>
              </a:buClr>
              <a:buNone/>
            </a:pPr>
            <a:endParaRPr lang="ru-RU" sz="1600" b="1" dirty="0">
              <a:solidFill>
                <a:srgbClr val="6666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250825" y="228600"/>
            <a:ext cx="8686800" cy="6440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4227" y="490357"/>
            <a:ext cx="79399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Негативные тенденции и причины ЧС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4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8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8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8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8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3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3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38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38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8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38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38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38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3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3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3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3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38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38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38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138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38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38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38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38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38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138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38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38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9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138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138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9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138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138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0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138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138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Users\Раиса Марсовна\Desktop\29483_html_6f9ae9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3"/>
            <a:ext cx="3960440" cy="321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dirty="0">
                <a:solidFill>
                  <a:srgbClr val="FF0000"/>
                </a:solidFill>
              </a:rPr>
              <a:t>Виды эвакуаций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E2E7-114B-4296-B215-6D7F8283B82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6596" y="2878316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</a:t>
            </a:r>
            <a:r>
              <a:rPr lang="ru-RU" b="1" dirty="0"/>
              <a:t>по видам опасности</a:t>
            </a:r>
            <a:r>
              <a:rPr lang="ru-RU" dirty="0"/>
              <a:t> - эвакуация из зон возможного и реального химического, радиоактивного, биологического заражения, возможных сильных разрушений, катастрофического затопления и </a:t>
            </a:r>
            <a:r>
              <a:rPr lang="ru-RU" dirty="0" err="1"/>
              <a:t>т.д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по способам эвакуации </a:t>
            </a:r>
            <a:r>
              <a:rPr lang="ru-RU" dirty="0"/>
              <a:t>– различными видами транспорта, пешим, комбинированным способом</a:t>
            </a:r>
          </a:p>
          <a:p>
            <a:r>
              <a:rPr lang="ru-RU" dirty="0"/>
              <a:t>- </a:t>
            </a:r>
            <a:r>
              <a:rPr lang="ru-RU" b="1" dirty="0"/>
              <a:t>по удаленности- </a:t>
            </a:r>
            <a:r>
              <a:rPr lang="ru-RU" dirty="0"/>
              <a:t>локальная (в пределах города, населенного пункта, района), региональная (в границах федерального округа), государственная ( в пределах Российской Федерации)</a:t>
            </a:r>
          </a:p>
          <a:p>
            <a:r>
              <a:rPr lang="ru-RU" dirty="0"/>
              <a:t>- </a:t>
            </a:r>
            <a:r>
              <a:rPr lang="ru-RU" b="1" dirty="0"/>
              <a:t>по длительности проведения </a:t>
            </a:r>
            <a:r>
              <a:rPr lang="ru-RU" dirty="0"/>
              <a:t>– временная </a:t>
            </a:r>
            <a:r>
              <a:rPr lang="ru-RU" dirty="0" smtClean="0"/>
              <a:t>( с </a:t>
            </a:r>
            <a:r>
              <a:rPr lang="ru-RU" dirty="0"/>
              <a:t>возвращением на постоянное место жительства в течение нескольких суток), среднесрочная- до одного месяца и продолжительная- более месяца</a:t>
            </a:r>
          </a:p>
          <a:p>
            <a:r>
              <a:rPr lang="ru-RU" dirty="0"/>
              <a:t>- </a:t>
            </a:r>
            <a:r>
              <a:rPr lang="ru-RU" b="1" dirty="0"/>
              <a:t>по времени начала ее проведения- </a:t>
            </a:r>
            <a:r>
              <a:rPr lang="ru-RU" dirty="0"/>
              <a:t>упреждающая(заблаговременная ) и экстренная (безотлагательная)</a:t>
            </a:r>
          </a:p>
        </p:txBody>
      </p:sp>
    </p:spTree>
    <p:extLst>
      <p:ext uri="{BB962C8B-B14F-4D97-AF65-F5344CB8AC3E}">
        <p14:creationId xmlns:p14="http://schemas.microsoft.com/office/powerpoint/2010/main" val="370858414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зависимости от охвата эвакуационными мероприятиями населения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899592" y="1844824"/>
            <a:ext cx="7272808" cy="136191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sz="9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Общая эвакуация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b="1" dirty="0"/>
              <a:t>вывод из зоны ЧС всего населения</a:t>
            </a:r>
          </a:p>
          <a:p>
            <a:pPr>
              <a:spcBef>
                <a:spcPct val="50000"/>
              </a:spcBef>
            </a:pPr>
            <a:endParaRPr lang="ru-RU" sz="900" b="1" dirty="0"/>
          </a:p>
        </p:txBody>
      </p:sp>
      <p:sp>
        <p:nvSpPr>
          <p:cNvPr id="10" name="Text Box 5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899592" y="3717032"/>
            <a:ext cx="7270576" cy="137883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2473325" indent="-24733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663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8543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044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32353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6925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4149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6069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50641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5000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Частичная эвакуация 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b="1" dirty="0"/>
              <a:t>вывод из зоны ЧС населения, наиболее подверженного воздействию </a:t>
            </a:r>
            <a:r>
              <a:rPr lang="ru-RU" b="1" dirty="0" smtClean="0"/>
              <a:t>поражающих факторов  </a:t>
            </a:r>
            <a:r>
              <a:rPr lang="ru-RU" b="1" dirty="0"/>
              <a:t>ЧС </a:t>
            </a:r>
          </a:p>
        </p:txBody>
      </p:sp>
    </p:spTree>
    <p:extLst>
      <p:ext uri="{BB962C8B-B14F-4D97-AF65-F5344CB8AC3E}">
        <p14:creationId xmlns:p14="http://schemas.microsoft.com/office/powerpoint/2010/main" val="93528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Эвакуационные мероприятия  осуществляются   по  решению: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3312368" cy="4114800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 или 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Начальника Гражданской обороны Российской 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Федерации - Председателя Правительства РФ 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отдельных случаях, требующих принятия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немедленного решения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решению -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Начальников ГО субъектов Российской  Федерации </a:t>
            </a: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последующим докладом по  подчиненности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4340" name="Picture 4" descr="F:\Users\Раиса Марсовна\Desktop\Эвакуация\Эвакуация при ЧС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617979" cy="2713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5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Эвакуационные органы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548680"/>
            <a:ext cx="8208912" cy="4114800"/>
          </a:xfrm>
        </p:spPr>
        <p:txBody>
          <a:bodyPr/>
          <a:lstStyle/>
          <a:p>
            <a:pPr marL="0" indent="0" algn="ctr" eaLnBrk="0" hangingPunct="0">
              <a:buNone/>
            </a:pPr>
            <a:endParaRPr lang="ru-RU" sz="2000" b="1" dirty="0">
              <a:solidFill>
                <a:srgbClr val="FF0066"/>
              </a:solidFill>
            </a:endParaRPr>
          </a:p>
          <a:p>
            <a:pPr eaLnBrk="0" hangingPunct="0"/>
            <a:r>
              <a:rPr lang="ru-RU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непосредственно организуют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обеспечивают  подготовку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проведение эвакуации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работают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под непосредственным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руководством  соответствующих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начальников 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создаются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заблаговременно (в мирное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время)  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административно-территориальных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образованиях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организациях, проводящих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эвакуацию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Picture 3" descr="F:\Users\Раиса Марсовна\Desktop\168827_html_4d3635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852936"/>
            <a:ext cx="4967915" cy="3528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4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Эвакуационные органы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E2E7-114B-4296-B215-6D7F8283B82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9551" y="1124744"/>
            <a:ext cx="3548063" cy="11207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28575" cap="sq">
            <a:solidFill>
              <a:srgbClr val="FF33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latin typeface="Arial" charset="0"/>
              </a:rPr>
              <a:t>ЭК</a:t>
            </a:r>
          </a:p>
          <a:p>
            <a:pPr algn="ctr" eaLnBrk="0" hangingPunct="0"/>
            <a:r>
              <a:rPr lang="ru-RU" sz="2000" b="1" dirty="0">
                <a:latin typeface="Arial" charset="0"/>
              </a:rPr>
              <a:t>Эвакуационные </a:t>
            </a:r>
          </a:p>
          <a:p>
            <a:pPr algn="ctr" eaLnBrk="0" hangingPunct="0"/>
            <a:r>
              <a:rPr lang="ru-RU" sz="2000" b="1" dirty="0">
                <a:latin typeface="Arial" charset="0"/>
              </a:rPr>
              <a:t>комиссии</a:t>
            </a:r>
          </a:p>
        </p:txBody>
      </p:sp>
      <p:sp>
        <p:nvSpPr>
          <p:cNvPr id="7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965531" y="1121569"/>
            <a:ext cx="3756025" cy="112395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28575" cap="sq">
            <a:solidFill>
              <a:srgbClr val="FF33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latin typeface="Arial" charset="0"/>
              </a:rPr>
              <a:t>СЭП</a:t>
            </a:r>
          </a:p>
          <a:p>
            <a:pPr algn="ctr" eaLnBrk="0" hangingPunct="0"/>
            <a:r>
              <a:rPr lang="ru-RU" sz="2000" b="1" dirty="0">
                <a:latin typeface="Arial" charset="0"/>
              </a:rPr>
              <a:t>Сборные эвакуационные</a:t>
            </a:r>
          </a:p>
          <a:p>
            <a:pPr algn="ctr" eaLnBrk="0" hangingPunct="0"/>
            <a:r>
              <a:rPr lang="ru-RU" sz="2000" b="1" dirty="0">
                <a:latin typeface="Arial" charset="0"/>
              </a:rPr>
              <a:t> пункты</a:t>
            </a:r>
          </a:p>
        </p:txBody>
      </p:sp>
      <p:sp>
        <p:nvSpPr>
          <p:cNvPr id="8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82413" y="2600072"/>
            <a:ext cx="3462337" cy="11207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28575" cap="sq">
            <a:solidFill>
              <a:srgbClr val="FF33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latin typeface="Arial" charset="0"/>
              </a:rPr>
              <a:t>ОГ</a:t>
            </a:r>
          </a:p>
          <a:p>
            <a:pPr algn="ctr" eaLnBrk="0" hangingPunct="0"/>
            <a:r>
              <a:rPr lang="ru-RU" sz="2000" b="1" dirty="0">
                <a:latin typeface="Arial" charset="0"/>
              </a:rPr>
              <a:t>оперативные группы</a:t>
            </a:r>
          </a:p>
          <a:p>
            <a:pPr algn="ctr" eaLnBrk="0" hangingPunct="0"/>
            <a:r>
              <a:rPr lang="ru-RU" sz="2000" b="1" dirty="0">
                <a:latin typeface="Arial" charset="0"/>
              </a:rPr>
              <a:t> по вывозу населения</a:t>
            </a:r>
          </a:p>
        </p:txBody>
      </p:sp>
      <p:sp>
        <p:nvSpPr>
          <p:cNvPr id="9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27784" y="5517232"/>
            <a:ext cx="3805237" cy="11207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28575" cap="sq">
            <a:solidFill>
              <a:srgbClr val="FF33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latin typeface="Arial" charset="0"/>
              </a:rPr>
              <a:t>ГУ</a:t>
            </a:r>
          </a:p>
          <a:p>
            <a:pPr algn="ctr" eaLnBrk="0" hangingPunct="0"/>
            <a:r>
              <a:rPr lang="ru-RU" sz="2000" b="1" dirty="0">
                <a:latin typeface="Arial" charset="0"/>
              </a:rPr>
              <a:t>Группы управления на </a:t>
            </a:r>
          </a:p>
          <a:p>
            <a:pPr algn="ctr" eaLnBrk="0" hangingPunct="0"/>
            <a:r>
              <a:rPr lang="ru-RU" sz="2000" b="1" dirty="0">
                <a:latin typeface="Arial" charset="0"/>
              </a:rPr>
              <a:t>пеших маршрутах эвакуации</a:t>
            </a:r>
          </a:p>
        </p:txBody>
      </p:sp>
      <p:sp>
        <p:nvSpPr>
          <p:cNvPr id="10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82413" y="4077072"/>
            <a:ext cx="3405187" cy="11207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28575" cap="sq">
            <a:solidFill>
              <a:srgbClr val="FF33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000" b="1">
                <a:latin typeface="Arial" charset="0"/>
              </a:rPr>
              <a:t>ЭПК</a:t>
            </a:r>
          </a:p>
          <a:p>
            <a:pPr algn="ctr" eaLnBrk="0" hangingPunct="0"/>
            <a:r>
              <a:rPr lang="ru-RU" sz="2000" b="1">
                <a:latin typeface="Arial" charset="0"/>
              </a:rPr>
              <a:t>Эвакоприемные </a:t>
            </a:r>
          </a:p>
          <a:p>
            <a:pPr algn="ctr" eaLnBrk="0" hangingPunct="0"/>
            <a:r>
              <a:rPr lang="ru-RU" sz="2000" b="1">
                <a:latin typeface="Arial" charset="0"/>
              </a:rPr>
              <a:t>комиссии</a:t>
            </a:r>
          </a:p>
        </p:txBody>
      </p:sp>
      <p:sp>
        <p:nvSpPr>
          <p:cNvPr id="11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994275" y="2600072"/>
            <a:ext cx="3743325" cy="11207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28575" cap="sq">
            <a:solidFill>
              <a:srgbClr val="FF33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latin typeface="Arial" charset="0"/>
              </a:rPr>
              <a:t>ПЭП</a:t>
            </a:r>
          </a:p>
          <a:p>
            <a:pPr algn="ctr" eaLnBrk="0" hangingPunct="0"/>
            <a:r>
              <a:rPr lang="ru-RU" sz="2000" b="1" dirty="0">
                <a:latin typeface="Arial" charset="0"/>
              </a:rPr>
              <a:t>Приемные эвакуационные</a:t>
            </a:r>
          </a:p>
          <a:p>
            <a:pPr algn="ctr" eaLnBrk="0" hangingPunct="0"/>
            <a:r>
              <a:rPr lang="ru-RU" sz="2000" b="1" dirty="0">
                <a:latin typeface="Arial" charset="0"/>
              </a:rPr>
              <a:t> пункты</a:t>
            </a:r>
          </a:p>
        </p:txBody>
      </p:sp>
      <p:sp>
        <p:nvSpPr>
          <p:cNvPr id="12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21654" y="4149080"/>
            <a:ext cx="3699901" cy="11207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28575" cap="sq">
            <a:solidFill>
              <a:srgbClr val="FF3300"/>
            </a:solidFill>
            <a:miter lim="800000"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sz="2000" b="1">
                <a:latin typeface="Arial" charset="0"/>
              </a:rPr>
              <a:t>ППЭ</a:t>
            </a:r>
          </a:p>
          <a:p>
            <a:pPr algn="ctr" eaLnBrk="0" hangingPunct="0"/>
            <a:r>
              <a:rPr lang="ru-RU" sz="2000" b="1">
                <a:latin typeface="Arial" charset="0"/>
              </a:rPr>
              <a:t>Промежуточные </a:t>
            </a:r>
          </a:p>
          <a:p>
            <a:pPr algn="ctr" eaLnBrk="0" hangingPunct="0"/>
            <a:r>
              <a:rPr lang="ru-RU" sz="2000" b="1">
                <a:latin typeface="Arial" charset="0"/>
              </a:rPr>
              <a:t>пункты эвакуации</a:t>
            </a:r>
          </a:p>
        </p:txBody>
      </p:sp>
    </p:spTree>
    <p:extLst>
      <p:ext uri="{BB962C8B-B14F-4D97-AF65-F5344CB8AC3E}">
        <p14:creationId xmlns:p14="http://schemas.microsoft.com/office/powerpoint/2010/main" val="21004666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E2E7-114B-4296-B215-6D7F8283B82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-16267" y="-20366"/>
            <a:ext cx="919499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3" descr="F:\Users\Раиса Марсовна\Desktop\83187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2" y="160594"/>
            <a:ext cx="8568952" cy="614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855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E2E7-114B-4296-B215-6D7F8283B82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372180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Рассредоточение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–это комплекс мероприятий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организованному вывозу (выводу) из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категорированных городов и размещение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загородной зоне для проживания и отдыха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рабочих и служащих объектов экономики,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производственная деятельность которых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военное время будет продолжаться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этих городах</a:t>
            </a:r>
          </a:p>
        </p:txBody>
      </p:sp>
      <p:pic>
        <p:nvPicPr>
          <p:cNvPr id="16387" name="Picture 3" descr="F:\Users\Раиса Марсовна\Desktop\antinarkoticheskaya_komis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3561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45529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rotWithShape="0">
            <a:gsLst>
              <a:gs pos="0">
                <a:srgbClr val="F0B362"/>
              </a:gs>
              <a:gs pos="50000">
                <a:srgbClr val="F0B362">
                  <a:gamma/>
                  <a:tint val="0"/>
                  <a:invGamma/>
                </a:srgbClr>
              </a:gs>
              <a:gs pos="100000">
                <a:srgbClr val="F0B362"/>
              </a:gs>
            </a:gsLst>
            <a:lin ang="5400000" scaled="1"/>
          </a:gra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FF3300"/>
                </a:solidFill>
                <a:latin typeface="Arial" charset="0"/>
              </a:rPr>
              <a:t>ПОДЛЕЖАТ   РАССРЕДОТОЧЕНИЮ</a:t>
            </a:r>
            <a:endParaRPr lang="ru-RU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528" y="2636912"/>
            <a:ext cx="4105275" cy="32400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CC99">
                  <a:gamma/>
                  <a:tint val="0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800" dirty="0">
                <a:latin typeface="Arial" charset="0"/>
              </a:rPr>
              <a:t>Рабочие и служащие объектов, </a:t>
            </a:r>
          </a:p>
          <a:p>
            <a:pPr algn="ctr"/>
            <a:r>
              <a:rPr lang="ru-RU" sz="1800" dirty="0">
                <a:latin typeface="Arial" charset="0"/>
              </a:rPr>
              <a:t>производственная  база   которых</a:t>
            </a:r>
          </a:p>
          <a:p>
            <a:pPr algn="ctr"/>
            <a:r>
              <a:rPr lang="ru-RU" sz="1800" dirty="0">
                <a:latin typeface="Arial" charset="0"/>
              </a:rPr>
              <a:t>  находится  на территориях, </a:t>
            </a:r>
          </a:p>
          <a:p>
            <a:pPr algn="ctr"/>
            <a:r>
              <a:rPr lang="ru-RU" sz="1800" dirty="0">
                <a:latin typeface="Arial" charset="0"/>
              </a:rPr>
              <a:t>отнесенных    к  группе   по  ГО, </a:t>
            </a:r>
          </a:p>
          <a:p>
            <a:pPr algn="ctr"/>
            <a:r>
              <a:rPr lang="ru-RU" sz="1800" dirty="0">
                <a:latin typeface="Arial" charset="0"/>
              </a:rPr>
              <a:t>для  продолжения  трудовой  </a:t>
            </a:r>
          </a:p>
          <a:p>
            <a:pPr algn="ctr"/>
            <a:r>
              <a:rPr lang="ru-RU" sz="1800" dirty="0">
                <a:latin typeface="Arial" charset="0"/>
              </a:rPr>
              <a:t>деятельности (но  не   НРС, </a:t>
            </a:r>
          </a:p>
          <a:p>
            <a:pPr algn="ctr"/>
            <a:r>
              <a:rPr lang="ru-RU" sz="1800" dirty="0">
                <a:latin typeface="Arial" charset="0"/>
              </a:rPr>
              <a:t>находящаяся  на  рабочих  местах).</a:t>
            </a:r>
          </a:p>
        </p:txBody>
      </p:sp>
      <p:sp>
        <p:nvSpPr>
          <p:cNvPr id="9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4008" y="2636912"/>
            <a:ext cx="4176712" cy="32400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CC99">
                  <a:gamma/>
                  <a:tint val="0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ru-RU" sz="1800" dirty="0">
                <a:latin typeface="Arial" charset="0"/>
              </a:rPr>
              <a:t>Персонал организаций, 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ru-RU" sz="1800" dirty="0">
                <a:latin typeface="Arial" charset="0"/>
              </a:rPr>
              <a:t>обеспечивающих функционирование  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ru-RU" sz="1800" dirty="0">
                <a:latin typeface="Arial" charset="0"/>
              </a:rPr>
              <a:t>объектов  экономики, энергосетей, 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ru-RU" sz="1800" dirty="0">
                <a:latin typeface="Arial" charset="0"/>
              </a:rPr>
              <a:t>коммунального  хозяйства,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ru-RU" sz="1800" dirty="0">
                <a:latin typeface="Arial" charset="0"/>
              </a:rPr>
              <a:t> здравоохранения, общепита, 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ru-RU" sz="1800" dirty="0">
                <a:latin typeface="Arial" charset="0"/>
              </a:rPr>
              <a:t>транспорта  и  связи, 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ru-RU" sz="1800" dirty="0">
                <a:latin typeface="Arial" charset="0"/>
              </a:rPr>
              <a:t>органов  государственной  власти 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ru-RU" sz="1800" dirty="0">
                <a:latin typeface="Arial" charset="0"/>
              </a:rPr>
              <a:t>субъектов РФ  и  органов 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ru-RU" sz="1800" dirty="0">
                <a:latin typeface="Arial" charset="0"/>
              </a:rPr>
              <a:t>местного  самоуправления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2145382" cy="14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2208682" cy="140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9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4213" y="404813"/>
            <a:ext cx="8064500" cy="7207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dirty="0"/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проведения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эвакомероприятий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403725" y="1336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81000" y="1916113"/>
            <a:ext cx="8367713" cy="410845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eaLnBrk="0" hangingPunct="0">
              <a:buClr>
                <a:srgbClr val="FF0066"/>
              </a:buClr>
              <a:buFont typeface="Wingdings" pitchFamily="2" charset="2"/>
              <a:buChar char="Ø"/>
            </a:pPr>
            <a:r>
              <a:rPr lang="ru-RU" b="1" dirty="0"/>
              <a:t>  Снижение вероятных потерь населения категорированных городов и сохранение квалифицированных кадров специалистов</a:t>
            </a:r>
          </a:p>
          <a:p>
            <a:pPr algn="just" eaLnBrk="0" hangingPunct="0">
              <a:buClr>
                <a:srgbClr val="FF0066"/>
              </a:buClr>
              <a:buFont typeface="Wingdings" pitchFamily="2" charset="2"/>
              <a:buChar char="Ø"/>
            </a:pPr>
            <a:endParaRPr lang="ru-RU" b="1" dirty="0"/>
          </a:p>
          <a:p>
            <a:pPr algn="just" eaLnBrk="0" hangingPunct="0">
              <a:buClr>
                <a:srgbClr val="FF0066"/>
              </a:buClr>
              <a:buFont typeface="Wingdings" pitchFamily="2" charset="2"/>
              <a:buChar char="Ø"/>
            </a:pPr>
            <a:r>
              <a:rPr lang="ru-RU" b="1" dirty="0"/>
              <a:t>  Обеспечение устойчивого функционирования объектов экономики, продолжающих свою производственную деятельность в военное время</a:t>
            </a:r>
          </a:p>
          <a:p>
            <a:pPr algn="just" eaLnBrk="0" hangingPunct="0">
              <a:buClr>
                <a:srgbClr val="FF0066"/>
              </a:buClr>
              <a:buFont typeface="Wingdings" pitchFamily="2" charset="2"/>
              <a:buChar char="Ø"/>
            </a:pPr>
            <a:endParaRPr lang="ru-RU" b="1" dirty="0"/>
          </a:p>
          <a:p>
            <a:pPr algn="just" eaLnBrk="0" hangingPunct="0">
              <a:buClr>
                <a:srgbClr val="FF0066"/>
              </a:buClr>
              <a:buFont typeface="Wingdings" pitchFamily="2" charset="2"/>
              <a:buChar char="Ø"/>
            </a:pPr>
            <a:r>
              <a:rPr lang="ru-RU" b="1" dirty="0"/>
              <a:t>  Обеспечение условий создания группировок сил  и средств гражданской обороны в загородной зоне</a:t>
            </a:r>
            <a:endParaRPr lang="ru-RU" dirty="0"/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1395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Землетрясение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b="1" dirty="0">
                <a:solidFill>
                  <a:srgbClr val="FF0000"/>
                </a:solidFill>
              </a:rPr>
              <a:t>в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b="1" dirty="0">
                <a:solidFill>
                  <a:srgbClr val="FF0000"/>
                </a:solidFill>
              </a:rPr>
              <a:t>Нефтегорске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(</a:t>
            </a:r>
            <a:r>
              <a:rPr lang="ru-RU" sz="2800" dirty="0">
                <a:solidFill>
                  <a:srgbClr val="FF0000"/>
                </a:solidFill>
              </a:rPr>
              <a:t>Сахалин) 27 мая 1995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F:\Users\Раиса Марсовна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8769"/>
            <a:ext cx="5078388" cy="3385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Users\Раиса Марсовна\Desktop\image008-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5" y="1484784"/>
            <a:ext cx="4392488" cy="329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70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3429000"/>
            <a:ext cx="7774632" cy="4114800"/>
          </a:xfrm>
        </p:spPr>
        <p:txBody>
          <a:bodyPr/>
          <a:lstStyle/>
          <a:p>
            <a:pPr marL="800100" lvl="2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Весь жилой фонд и фонд зданий общественного и административного назначения с момента объявления эвакуации передается в распоряжение начальников гражданской обороны субъектов Российской Федерации, руководителей органов исполнительной власти субъектов Российской Федерации.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8434" name="Picture 2" descr="F:\Users\Раиса Марсовна\Desktop\m_115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4"/>
          <a:stretch/>
        </p:blipFill>
        <p:spPr bwMode="auto">
          <a:xfrm>
            <a:off x="1475656" y="256973"/>
            <a:ext cx="4325621" cy="3036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53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4149080"/>
            <a:ext cx="7558608" cy="1946920"/>
          </a:xfrm>
        </p:spPr>
        <p:txBody>
          <a:bodyPr/>
          <a:lstStyle/>
          <a:p>
            <a:pPr marL="400050" lvl="1" indent="0">
              <a:buNone/>
            </a:pPr>
            <a:r>
              <a:rPr lang="ru-RU" sz="2000" dirty="0" smtClean="0"/>
              <a:t>Эвакуируемое население размещается в общественных и административных зданиях (санаториях, пансионатах, домах отдыха, детских оздоровительных лагерях и т. д.), жилых домах независимо от форм собственности и ведомственной подчиненности, в отапливаемых домах дачных кооперативов и садоводческих товариществ на основании ордеров(предписаний), выдаваемых органами местного самоуправления.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9458" name="Picture 2" descr="F:\Users\Раиса Марсовна\Desktop\2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668888" cy="37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24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20482" name="Picture 2" descr="F:\Users\Раиса Марсовна\Desktop\264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86886" cy="3251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F:\Users\Раиса Марсовна\Desktop\1cb5cbab-d651-4651-82cb-47941bac6327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87" y="3368604"/>
            <a:ext cx="4286886" cy="2993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:\Users\Раиса Марсовна\Desktop\img_75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3"/>
          <a:stretch/>
        </p:blipFill>
        <p:spPr bwMode="auto">
          <a:xfrm>
            <a:off x="4466398" y="128871"/>
            <a:ext cx="4526583" cy="3251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:\Users\Раиса Марсовна\Desktop\o_51886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4572000" y="3387301"/>
            <a:ext cx="4320480" cy="2828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92696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Список </a:t>
            </a:r>
            <a:r>
              <a:rPr lang="ru-RU" sz="1600" dirty="0" smtClean="0"/>
              <a:t>литературы: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1. Федеральный закон «О защите населения и территорий от чрезвычайных ситуаций природного и техногенного характера»</a:t>
            </a:r>
          </a:p>
          <a:p>
            <a:endParaRPr lang="ru-RU" sz="1600" dirty="0"/>
          </a:p>
          <a:p>
            <a:r>
              <a:rPr lang="ru-RU" sz="1600" dirty="0"/>
              <a:t>2. Федеральный закон «О гражданской обороне»</a:t>
            </a:r>
          </a:p>
          <a:p>
            <a:endParaRPr lang="ru-RU" sz="1600" dirty="0"/>
          </a:p>
          <a:p>
            <a:r>
              <a:rPr lang="ru-RU" sz="1600" dirty="0"/>
              <a:t>3. Руководство по эвакуации населения в чрезвычайных ситуациях природного и техногенного характера. ВНИИ ГОЧС</a:t>
            </a:r>
          </a:p>
          <a:p>
            <a:endParaRPr lang="ru-RU" sz="1600" dirty="0"/>
          </a:p>
          <a:p>
            <a:r>
              <a:rPr lang="ru-RU" sz="1600" dirty="0"/>
              <a:t>4. Руководство по организации планирования, обеспечения и проведения эвакуации населения в военное время. ВНИИ ГОЧС</a:t>
            </a:r>
          </a:p>
          <a:p>
            <a:endParaRPr lang="ru-RU" sz="1600" dirty="0"/>
          </a:p>
          <a:p>
            <a:r>
              <a:rPr lang="ru-RU" sz="1600" dirty="0"/>
              <a:t>5. Зашиты населения в чрезвычайных ситуациях // Сборник методических разработок для проведения занятий с населением но тематике ГО и ЧС. Выпуск № 2 - М.: Военные знания, </a:t>
            </a:r>
            <a:r>
              <a:rPr lang="ru-RU" sz="1600" dirty="0" smtClean="0"/>
              <a:t>2010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6. Методические рекомендации по организации первоочередного жизнеобеспечения населения в чрезвычайных ситуациях. Москва, ВНИИ ГОЧС</a:t>
            </a:r>
          </a:p>
          <a:p>
            <a:endParaRPr lang="ru-RU" sz="1600" dirty="0"/>
          </a:p>
          <a:p>
            <a:r>
              <a:rPr lang="ru-RU" sz="1600" dirty="0"/>
              <a:t>7. Основы безопасности жизнедеятельности / Под ред. А. Т. Смирнова - АСТ Лтд, М., </a:t>
            </a:r>
            <a:r>
              <a:rPr lang="ru-RU" sz="1600" dirty="0" smtClean="0"/>
              <a:t>2010 г с. 87 89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043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3943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Природные пожары 2010 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Users\Раиса Марсовна\Desktop\п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282302" cy="2997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Users\Раиса Марсовна\Desktop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852936"/>
            <a:ext cx="5828931" cy="3876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5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Наводнение на Дальнем Востоке  в 2013 году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6146" name="Picture 2" descr="F:\Users\Раиса Марсовна\Desktop\d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82" y="2967462"/>
            <a:ext cx="5466184" cy="3682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работа\Новая папка (3)\живой щит 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5" y="1484784"/>
            <a:ext cx="5024107" cy="376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E2E7-114B-4296-B215-6D7F8283B8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30479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0826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Беженцы с Украины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F:\Users\Раиса Марсовна\Desktop\bezen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Users\Раиса Марсовна\Desktop\Bezhency_Kult_21_07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12" y="3068960"/>
            <a:ext cx="529478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E2E7-114B-4296-B215-6D7F8283B82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3309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 descr="5%"/>
          <p:cNvSpPr>
            <a:spLocks noChangeArrowheads="1"/>
          </p:cNvSpPr>
          <p:nvPr/>
        </p:nvSpPr>
        <p:spPr bwMode="auto">
          <a:xfrm>
            <a:off x="251520" y="150364"/>
            <a:ext cx="8596312" cy="3134620"/>
          </a:xfrm>
          <a:prstGeom prst="cube">
            <a:avLst>
              <a:gd name="adj" fmla="val 4231"/>
            </a:avLst>
          </a:prstGeom>
          <a:pattFill prst="pct5">
            <a:fgClr>
              <a:srgbClr val="E1C0A7"/>
            </a:fgClr>
            <a:bgClr>
              <a:schemeClr val="bg1"/>
            </a:bgClr>
          </a:pattFill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Эвакуация–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организованное перемещение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населения,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атериальных и культурных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ценностей в безопасные районы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Users\Раиса Марсовна\Desktop\20786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44" y="2602758"/>
            <a:ext cx="5715000" cy="4159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0909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653136"/>
            <a:ext cx="806489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666633"/>
                </a:solidFill>
                <a:latin typeface="Times New Roman"/>
                <a:ea typeface="Calibri"/>
                <a:cs typeface="Times New Roman"/>
              </a:rPr>
              <a:t>Эвакуация как способ защиты населения используется давно. Особенно больших масштабов она достигла в годы Великой Отечественной войны. Из европейской части страны эвакуировались заводы с рабочими, служащими и их семьями. В течение июля – ноября 1941 г. в глубокий тыл перебазировалось более 1500 промышленных </a:t>
            </a:r>
            <a:r>
              <a:rPr lang="ru-RU" b="1" dirty="0" smtClean="0">
                <a:solidFill>
                  <a:srgbClr val="666633"/>
                </a:solidFill>
                <a:latin typeface="Times New Roman"/>
                <a:ea typeface="Calibri"/>
                <a:cs typeface="Times New Roman"/>
              </a:rPr>
              <a:t>предприятий</a:t>
            </a:r>
            <a:endParaRPr lang="ru-RU" sz="1400" b="1" dirty="0">
              <a:solidFill>
                <a:srgbClr val="666633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666633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b="1" dirty="0">
              <a:solidFill>
                <a:srgbClr val="666633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 descr="F:\Users\Раиса Марсовна\Desktop\ЗАБЛУДИЛИС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61657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Users\Раиса Марсовна\Desktop\0_62bd2_bdeafbac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8" y="404664"/>
            <a:ext cx="272601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E7078-0CEF-4865-A9CF-90E723FAD1E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42" name="Picture 2" descr="F:\Users\Раиса Марсовна\Desktop\9d1ac20c2a13ce81abaad45922cfd0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" y="223"/>
            <a:ext cx="9139102" cy="68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5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96944" cy="5822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r>
              <a:rPr lang="ru-RU" sz="2000" b="1" i="1" u="sng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Чрезвычайная ситуация</a:t>
            </a:r>
            <a:r>
              <a:rPr lang="ru-RU" sz="2000" b="1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- обстановка на определенной территории, сложившаяся в результате аварии, опасного природного явления, катастрофы, стихийного или иного бедствия, которые могут повлечь или повлекли за собой человеческие жертвы, ущерб здоровью людей или окружающей природной среде, значительные материальные потери и нарушение условий жизнедеятельности людей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lvl="0" algn="just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r>
              <a:rPr lang="ru-RU" sz="2000" b="1" i="1" u="sng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Источник чрезвычайной ситуации</a:t>
            </a:r>
            <a:r>
              <a:rPr lang="ru-RU" sz="2000" i="1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чрезвычайно опасное природное явление, авария или опасное техногенное происшествие, широко распространенная болезнь людей, сельскохозяйственных животных и растений, в результате чего произошла или может возникнуть ЧС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r>
              <a:rPr lang="ru-RU" sz="2000" b="1" i="1" u="sng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Поражающий фактор источника ЧС</a:t>
            </a:r>
            <a:r>
              <a:rPr lang="ru-RU" sz="2000" i="1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составляющая источника ЧС, характеризуемая физическими, химическими и биологическими действиями на людей, их имущество, объекты хозяйства и окружающую среду</a:t>
            </a:r>
            <a:r>
              <a:rPr lang="ru-RU" sz="2000" kern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r>
              <a:rPr lang="ru-RU" sz="2000" b="1" i="1" u="sng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Зона чрезвычайной </a:t>
            </a:r>
            <a:r>
              <a:rPr lang="ru-RU" sz="2000" b="1" i="1" u="sng" kern="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sz="2000" b="1" i="1" kern="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kern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территория или акватория, на которой сложилась ЧС.</a:t>
            </a:r>
          </a:p>
          <a:p>
            <a:pPr lvl="0" algn="just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endParaRPr lang="ru-RU" sz="2000" i="1" u="sng" kern="0" dirty="0" smtClean="0">
              <a:solidFill>
                <a:srgbClr val="6666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>
                <a:srgbClr val="FFCC00"/>
              </a:buClr>
            </a:pPr>
            <a:r>
              <a:rPr lang="ru-RU" sz="2000" b="1" i="1" u="sng" kern="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2000" b="1" i="1" u="sng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бедствия</a:t>
            </a:r>
            <a:r>
              <a:rPr lang="ru-RU" sz="2000" b="1" i="1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kern="0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часть зоны ЧС, требующая дополнительной и немедленно представляемой помощи и материальных ресурсов для ликвидации ЧС.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</a:pPr>
            <a:endParaRPr lang="ru-RU" sz="2400" kern="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ing_leaves">
  <a:themeElements>
    <a:clrScheme name="Vaike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ikekujund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ike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ikekujund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ikekujund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falling_leaves</Template>
  <TotalTime>356</TotalTime>
  <Words>1048</Words>
  <Application>Microsoft Office PowerPoint</Application>
  <PresentationFormat>Экран (4:3)</PresentationFormat>
  <Paragraphs>157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falling_leaves</vt:lpstr>
      <vt:lpstr>Презентация PowerPoint</vt:lpstr>
      <vt:lpstr>Землетрясение в Нефтегорске  (Сахалин) 27 мая 1995 года</vt:lpstr>
      <vt:lpstr>Природные пожары 2010 года</vt:lpstr>
      <vt:lpstr>Наводнение на Дальнем Востоке  в 2013 году</vt:lpstr>
      <vt:lpstr>Беженцы с Украины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эвакуаций </vt:lpstr>
      <vt:lpstr>В  зависимости от охвата эвакуационными мероприятиями населения</vt:lpstr>
      <vt:lpstr>Эвакуационные мероприятия  осуществляются   по  решению: </vt:lpstr>
      <vt:lpstr>Эвакуационные органы </vt:lpstr>
      <vt:lpstr>Эвакуационные органы </vt:lpstr>
      <vt:lpstr>Презентация PowerPoint</vt:lpstr>
      <vt:lpstr>Презентация PowerPoint</vt:lpstr>
      <vt:lpstr>ПОДЛЕЖАТ   РАССРЕДОТОЧЕНИЮ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AUZsoft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 Марсовна</dc:creator>
  <cp:lastModifiedBy>Раиса Марсовна</cp:lastModifiedBy>
  <cp:revision>62</cp:revision>
  <dcterms:created xsi:type="dcterms:W3CDTF">2014-11-04T12:40:02Z</dcterms:created>
  <dcterms:modified xsi:type="dcterms:W3CDTF">2019-11-21T18:54:19Z</dcterms:modified>
</cp:coreProperties>
</file>